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72" r:id="rId3"/>
    <p:sldId id="274" r:id="rId4"/>
    <p:sldId id="275" r:id="rId5"/>
    <p:sldId id="276" r:id="rId6"/>
    <p:sldId id="277" r:id="rId7"/>
    <p:sldId id="278" r:id="rId8"/>
    <p:sldId id="279" r:id="rId9"/>
    <p:sldId id="280" r:id="rId10"/>
    <p:sldId id="281" r:id="rId11"/>
    <p:sldId id="282" r:id="rId12"/>
    <p:sldId id="28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100"/>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57" autoAdjust="0"/>
  </p:normalViewPr>
  <p:slideViewPr>
    <p:cSldViewPr snapToGrid="0">
      <p:cViewPr varScale="1">
        <p:scale>
          <a:sx n="110" d="100"/>
          <a:sy n="110" d="100"/>
        </p:scale>
        <p:origin x="576"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B0492-437A-44C4-8927-462D5FCDC306}"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0F902D5-152B-4687-A6B4-5D0771672CD5}">
      <dgm:prSet phldrT="[Text]" custT="1"/>
      <dgm:spPr/>
      <dgm:t>
        <a:bodyPr/>
        <a:lstStyle/>
        <a:p>
          <a:r>
            <a:rPr lang="en-US" sz="1600" dirty="0"/>
            <a:t>Goes in tax free</a:t>
          </a:r>
        </a:p>
      </dgm:t>
    </dgm:pt>
    <dgm:pt modelId="{B3E8287F-D025-4824-8765-6512562853FD}" type="parTrans" cxnId="{82CAF51B-49A4-4425-B03E-D18984CE13E4}">
      <dgm:prSet/>
      <dgm:spPr/>
      <dgm:t>
        <a:bodyPr/>
        <a:lstStyle/>
        <a:p>
          <a:endParaRPr lang="en-US" sz="2400"/>
        </a:p>
      </dgm:t>
    </dgm:pt>
    <dgm:pt modelId="{D602CBA3-4E6A-44E1-8FE8-33B14A28A12C}" type="sibTrans" cxnId="{82CAF51B-49A4-4425-B03E-D18984CE13E4}">
      <dgm:prSet/>
      <dgm:spPr/>
      <dgm:t>
        <a:bodyPr/>
        <a:lstStyle/>
        <a:p>
          <a:endParaRPr lang="en-US" sz="2400"/>
        </a:p>
      </dgm:t>
    </dgm:pt>
    <dgm:pt modelId="{6996AA85-A3E3-456D-8705-8D20353EEE64}">
      <dgm:prSet phldrT="[Text]" custT="1"/>
      <dgm:spPr/>
      <dgm:t>
        <a:bodyPr/>
        <a:lstStyle/>
        <a:p>
          <a:r>
            <a:rPr lang="en-US" sz="1600" dirty="0"/>
            <a:t>Grows tax free</a:t>
          </a:r>
        </a:p>
      </dgm:t>
    </dgm:pt>
    <dgm:pt modelId="{676CFA89-2D36-40ED-9AE2-8142741861EE}" type="parTrans" cxnId="{AB05EFDF-AC76-43B5-A3C8-19313BEC4900}">
      <dgm:prSet/>
      <dgm:spPr/>
      <dgm:t>
        <a:bodyPr/>
        <a:lstStyle/>
        <a:p>
          <a:endParaRPr lang="en-US" sz="2400"/>
        </a:p>
      </dgm:t>
    </dgm:pt>
    <dgm:pt modelId="{93B67F93-A7F2-452D-87F3-688E4CF2D233}" type="sibTrans" cxnId="{AB05EFDF-AC76-43B5-A3C8-19313BEC4900}">
      <dgm:prSet/>
      <dgm:spPr/>
      <dgm:t>
        <a:bodyPr/>
        <a:lstStyle/>
        <a:p>
          <a:endParaRPr lang="en-US" sz="2400"/>
        </a:p>
      </dgm:t>
    </dgm:pt>
    <dgm:pt modelId="{904967BA-37A5-4343-8011-F8B5DB6D9051}">
      <dgm:prSet phldrT="[Text]" custT="1"/>
      <dgm:spPr/>
      <dgm:t>
        <a:bodyPr/>
        <a:lstStyle/>
        <a:p>
          <a:r>
            <a:rPr lang="en-US" sz="1600" dirty="0"/>
            <a:t>Distributes tax free, for qualified expenses</a:t>
          </a:r>
        </a:p>
      </dgm:t>
    </dgm:pt>
    <dgm:pt modelId="{06B407D1-2493-45F1-9FAC-07D31185AE40}" type="parTrans" cxnId="{994A3782-511F-4E93-A87B-28D5E858B2DE}">
      <dgm:prSet/>
      <dgm:spPr/>
      <dgm:t>
        <a:bodyPr/>
        <a:lstStyle/>
        <a:p>
          <a:endParaRPr lang="en-US" sz="2400"/>
        </a:p>
      </dgm:t>
    </dgm:pt>
    <dgm:pt modelId="{AEBE7022-ECEF-4712-AE76-F2B5D8BB809B}" type="sibTrans" cxnId="{994A3782-511F-4E93-A87B-28D5E858B2DE}">
      <dgm:prSet/>
      <dgm:spPr/>
      <dgm:t>
        <a:bodyPr/>
        <a:lstStyle/>
        <a:p>
          <a:endParaRPr lang="en-US" sz="2400"/>
        </a:p>
      </dgm:t>
    </dgm:pt>
    <dgm:pt modelId="{A7139BD7-1405-4E0E-9C87-B9AE88382CE5}" type="pres">
      <dgm:prSet presAssocID="{3DCB0492-437A-44C4-8927-462D5FCDC306}" presName="Name0" presStyleCnt="0">
        <dgm:presLayoutVars>
          <dgm:dir/>
          <dgm:resizeHandles val="exact"/>
        </dgm:presLayoutVars>
      </dgm:prSet>
      <dgm:spPr/>
    </dgm:pt>
    <dgm:pt modelId="{9167B85D-6CA8-4C47-95C0-F5528AFA277D}" type="pres">
      <dgm:prSet presAssocID="{40F902D5-152B-4687-A6B4-5D0771672CD5}" presName="composite" presStyleCnt="0"/>
      <dgm:spPr/>
    </dgm:pt>
    <dgm:pt modelId="{E9E31996-84C6-4EE7-960B-603240413EBF}" type="pres">
      <dgm:prSet presAssocID="{40F902D5-152B-4687-A6B4-5D0771672CD5}" presName="bgChev" presStyleLbl="node1" presStyleIdx="0" presStyleCnt="3"/>
      <dgm:spPr/>
    </dgm:pt>
    <dgm:pt modelId="{2DDE7984-1A67-4982-BC82-740A834319DD}" type="pres">
      <dgm:prSet presAssocID="{40F902D5-152B-4687-A6B4-5D0771672CD5}" presName="txNode" presStyleLbl="fgAcc1" presStyleIdx="0" presStyleCnt="3">
        <dgm:presLayoutVars>
          <dgm:bulletEnabled val="1"/>
        </dgm:presLayoutVars>
      </dgm:prSet>
      <dgm:spPr/>
    </dgm:pt>
    <dgm:pt modelId="{EF91C1E2-2BB7-4694-8016-5DEE481549EE}" type="pres">
      <dgm:prSet presAssocID="{D602CBA3-4E6A-44E1-8FE8-33B14A28A12C}" presName="compositeSpace" presStyleCnt="0"/>
      <dgm:spPr/>
    </dgm:pt>
    <dgm:pt modelId="{0E605E2D-02CF-4039-A291-78F75D3895F1}" type="pres">
      <dgm:prSet presAssocID="{6996AA85-A3E3-456D-8705-8D20353EEE64}" presName="composite" presStyleCnt="0"/>
      <dgm:spPr/>
    </dgm:pt>
    <dgm:pt modelId="{02382DE7-6DD9-449C-B2E3-EB62B09877D9}" type="pres">
      <dgm:prSet presAssocID="{6996AA85-A3E3-456D-8705-8D20353EEE64}" presName="bgChev" presStyleLbl="node1" presStyleIdx="1" presStyleCnt="3"/>
      <dgm:spPr/>
    </dgm:pt>
    <dgm:pt modelId="{CEF91988-D3BD-450E-98B6-D66C9152AB19}" type="pres">
      <dgm:prSet presAssocID="{6996AA85-A3E3-456D-8705-8D20353EEE64}" presName="txNode" presStyleLbl="fgAcc1" presStyleIdx="1" presStyleCnt="3">
        <dgm:presLayoutVars>
          <dgm:bulletEnabled val="1"/>
        </dgm:presLayoutVars>
      </dgm:prSet>
      <dgm:spPr/>
    </dgm:pt>
    <dgm:pt modelId="{BAA25BD7-AAC4-4439-A55D-6DF07C946904}" type="pres">
      <dgm:prSet presAssocID="{93B67F93-A7F2-452D-87F3-688E4CF2D233}" presName="compositeSpace" presStyleCnt="0"/>
      <dgm:spPr/>
    </dgm:pt>
    <dgm:pt modelId="{1FBFC3FF-2FA2-450E-95B8-EF22C9EFBB5B}" type="pres">
      <dgm:prSet presAssocID="{904967BA-37A5-4343-8011-F8B5DB6D9051}" presName="composite" presStyleCnt="0"/>
      <dgm:spPr/>
    </dgm:pt>
    <dgm:pt modelId="{64CCFCD6-E703-4B4C-9DC9-4AC7152E9701}" type="pres">
      <dgm:prSet presAssocID="{904967BA-37A5-4343-8011-F8B5DB6D9051}" presName="bgChev" presStyleLbl="node1" presStyleIdx="2" presStyleCnt="3"/>
      <dgm:spPr/>
    </dgm:pt>
    <dgm:pt modelId="{102BF477-AF82-4FEA-8FB3-73CF28071783}" type="pres">
      <dgm:prSet presAssocID="{904967BA-37A5-4343-8011-F8B5DB6D9051}" presName="txNode" presStyleLbl="fgAcc1" presStyleIdx="2" presStyleCnt="3">
        <dgm:presLayoutVars>
          <dgm:bulletEnabled val="1"/>
        </dgm:presLayoutVars>
      </dgm:prSet>
      <dgm:spPr/>
    </dgm:pt>
  </dgm:ptLst>
  <dgm:cxnLst>
    <dgm:cxn modelId="{98B5510E-BDD0-4642-A250-83DFE8CCA73C}" type="presOf" srcId="{3DCB0492-437A-44C4-8927-462D5FCDC306}" destId="{A7139BD7-1405-4E0E-9C87-B9AE88382CE5}" srcOrd="0" destOrd="0" presId="urn:microsoft.com/office/officeart/2005/8/layout/chevronAccent+Icon"/>
    <dgm:cxn modelId="{82CAF51B-49A4-4425-B03E-D18984CE13E4}" srcId="{3DCB0492-437A-44C4-8927-462D5FCDC306}" destId="{40F902D5-152B-4687-A6B4-5D0771672CD5}" srcOrd="0" destOrd="0" parTransId="{B3E8287F-D025-4824-8765-6512562853FD}" sibTransId="{D602CBA3-4E6A-44E1-8FE8-33B14A28A12C}"/>
    <dgm:cxn modelId="{5E9C3135-4532-4B4E-BB2C-E7002517A8C0}" type="presOf" srcId="{6996AA85-A3E3-456D-8705-8D20353EEE64}" destId="{CEF91988-D3BD-450E-98B6-D66C9152AB19}" srcOrd="0" destOrd="0" presId="urn:microsoft.com/office/officeart/2005/8/layout/chevronAccent+Icon"/>
    <dgm:cxn modelId="{994A3782-511F-4E93-A87B-28D5E858B2DE}" srcId="{3DCB0492-437A-44C4-8927-462D5FCDC306}" destId="{904967BA-37A5-4343-8011-F8B5DB6D9051}" srcOrd="2" destOrd="0" parTransId="{06B407D1-2493-45F1-9FAC-07D31185AE40}" sibTransId="{AEBE7022-ECEF-4712-AE76-F2B5D8BB809B}"/>
    <dgm:cxn modelId="{49A84E9D-3E4B-4153-B9A2-A04FDD8EEF83}" type="presOf" srcId="{904967BA-37A5-4343-8011-F8B5DB6D9051}" destId="{102BF477-AF82-4FEA-8FB3-73CF28071783}" srcOrd="0" destOrd="0" presId="urn:microsoft.com/office/officeart/2005/8/layout/chevronAccent+Icon"/>
    <dgm:cxn modelId="{C7FC68C7-2310-494D-8584-CC224384F3FD}" type="presOf" srcId="{40F902D5-152B-4687-A6B4-5D0771672CD5}" destId="{2DDE7984-1A67-4982-BC82-740A834319DD}" srcOrd="0" destOrd="0" presId="urn:microsoft.com/office/officeart/2005/8/layout/chevronAccent+Icon"/>
    <dgm:cxn modelId="{AB05EFDF-AC76-43B5-A3C8-19313BEC4900}" srcId="{3DCB0492-437A-44C4-8927-462D5FCDC306}" destId="{6996AA85-A3E3-456D-8705-8D20353EEE64}" srcOrd="1" destOrd="0" parTransId="{676CFA89-2D36-40ED-9AE2-8142741861EE}" sibTransId="{93B67F93-A7F2-452D-87F3-688E4CF2D233}"/>
    <dgm:cxn modelId="{18302407-E920-4DF1-B668-F318FF2F6001}" type="presParOf" srcId="{A7139BD7-1405-4E0E-9C87-B9AE88382CE5}" destId="{9167B85D-6CA8-4C47-95C0-F5528AFA277D}" srcOrd="0" destOrd="0" presId="urn:microsoft.com/office/officeart/2005/8/layout/chevronAccent+Icon"/>
    <dgm:cxn modelId="{BF37E9A0-46F5-4962-A157-F418382FF22C}" type="presParOf" srcId="{9167B85D-6CA8-4C47-95C0-F5528AFA277D}" destId="{E9E31996-84C6-4EE7-960B-603240413EBF}" srcOrd="0" destOrd="0" presId="urn:microsoft.com/office/officeart/2005/8/layout/chevronAccent+Icon"/>
    <dgm:cxn modelId="{5EF1146D-E72E-4507-8789-BDCC5CEDE61E}" type="presParOf" srcId="{9167B85D-6CA8-4C47-95C0-F5528AFA277D}" destId="{2DDE7984-1A67-4982-BC82-740A834319DD}" srcOrd="1" destOrd="0" presId="urn:microsoft.com/office/officeart/2005/8/layout/chevronAccent+Icon"/>
    <dgm:cxn modelId="{4AD1BDC7-3B8A-45BC-B1D5-CF85AFFF8754}" type="presParOf" srcId="{A7139BD7-1405-4E0E-9C87-B9AE88382CE5}" destId="{EF91C1E2-2BB7-4694-8016-5DEE481549EE}" srcOrd="1" destOrd="0" presId="urn:microsoft.com/office/officeart/2005/8/layout/chevronAccent+Icon"/>
    <dgm:cxn modelId="{5DB624A5-0EB8-4920-8943-8DAA8D1A4166}" type="presParOf" srcId="{A7139BD7-1405-4E0E-9C87-B9AE88382CE5}" destId="{0E605E2D-02CF-4039-A291-78F75D3895F1}" srcOrd="2" destOrd="0" presId="urn:microsoft.com/office/officeart/2005/8/layout/chevronAccent+Icon"/>
    <dgm:cxn modelId="{2C638537-965F-494E-B6CD-23B1720DD7EC}" type="presParOf" srcId="{0E605E2D-02CF-4039-A291-78F75D3895F1}" destId="{02382DE7-6DD9-449C-B2E3-EB62B09877D9}" srcOrd="0" destOrd="0" presId="urn:microsoft.com/office/officeart/2005/8/layout/chevronAccent+Icon"/>
    <dgm:cxn modelId="{46DE334C-B67E-47EB-BCC7-A4BF049A7E7C}" type="presParOf" srcId="{0E605E2D-02CF-4039-A291-78F75D3895F1}" destId="{CEF91988-D3BD-450E-98B6-D66C9152AB19}" srcOrd="1" destOrd="0" presId="urn:microsoft.com/office/officeart/2005/8/layout/chevronAccent+Icon"/>
    <dgm:cxn modelId="{B2D9482B-E61F-4F2A-BC24-8B3D56E4C427}" type="presParOf" srcId="{A7139BD7-1405-4E0E-9C87-B9AE88382CE5}" destId="{BAA25BD7-AAC4-4439-A55D-6DF07C946904}" srcOrd="3" destOrd="0" presId="urn:microsoft.com/office/officeart/2005/8/layout/chevronAccent+Icon"/>
    <dgm:cxn modelId="{C946F493-7261-4FD6-96D0-508074501E03}" type="presParOf" srcId="{A7139BD7-1405-4E0E-9C87-B9AE88382CE5}" destId="{1FBFC3FF-2FA2-450E-95B8-EF22C9EFBB5B}" srcOrd="4" destOrd="0" presId="urn:microsoft.com/office/officeart/2005/8/layout/chevronAccent+Icon"/>
    <dgm:cxn modelId="{C1E40388-0FD8-4837-BEB7-089E1DA1582D}" type="presParOf" srcId="{1FBFC3FF-2FA2-450E-95B8-EF22C9EFBB5B}" destId="{64CCFCD6-E703-4B4C-9DC9-4AC7152E9701}" srcOrd="0" destOrd="0" presId="urn:microsoft.com/office/officeart/2005/8/layout/chevronAccent+Icon"/>
    <dgm:cxn modelId="{065465BB-1416-4703-B92F-3325C191F19A}" type="presParOf" srcId="{1FBFC3FF-2FA2-450E-95B8-EF22C9EFBB5B}" destId="{102BF477-AF82-4FEA-8FB3-73CF28071783}"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31996-84C6-4EE7-960B-603240413EBF}">
      <dsp:nvSpPr>
        <dsp:cNvPr id="0" name=""/>
        <dsp:cNvSpPr/>
      </dsp:nvSpPr>
      <dsp:spPr>
        <a:xfrm>
          <a:off x="1102" y="550787"/>
          <a:ext cx="2771096" cy="1069643"/>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DE7984-1A67-4982-BC82-740A834319DD}">
      <dsp:nvSpPr>
        <dsp:cNvPr id="0" name=""/>
        <dsp:cNvSpPr/>
      </dsp:nvSpPr>
      <dsp:spPr>
        <a:xfrm>
          <a:off x="740061" y="818198"/>
          <a:ext cx="2340036" cy="106964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Goes in tax free</a:t>
          </a:r>
        </a:p>
      </dsp:txBody>
      <dsp:txXfrm>
        <a:off x="771390" y="849527"/>
        <a:ext cx="2277378" cy="1006985"/>
      </dsp:txXfrm>
    </dsp:sp>
    <dsp:sp modelId="{02382DE7-6DD9-449C-B2E3-EB62B09877D9}">
      <dsp:nvSpPr>
        <dsp:cNvPr id="0" name=""/>
        <dsp:cNvSpPr/>
      </dsp:nvSpPr>
      <dsp:spPr>
        <a:xfrm>
          <a:off x="3166310" y="550787"/>
          <a:ext cx="2771096" cy="1069643"/>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91988-D3BD-450E-98B6-D66C9152AB19}">
      <dsp:nvSpPr>
        <dsp:cNvPr id="0" name=""/>
        <dsp:cNvSpPr/>
      </dsp:nvSpPr>
      <dsp:spPr>
        <a:xfrm>
          <a:off x="3905269" y="818198"/>
          <a:ext cx="2340036" cy="106964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Grows tax free</a:t>
          </a:r>
        </a:p>
      </dsp:txBody>
      <dsp:txXfrm>
        <a:off x="3936598" y="849527"/>
        <a:ext cx="2277378" cy="1006985"/>
      </dsp:txXfrm>
    </dsp:sp>
    <dsp:sp modelId="{64CCFCD6-E703-4B4C-9DC9-4AC7152E9701}">
      <dsp:nvSpPr>
        <dsp:cNvPr id="0" name=""/>
        <dsp:cNvSpPr/>
      </dsp:nvSpPr>
      <dsp:spPr>
        <a:xfrm>
          <a:off x="6331518" y="550787"/>
          <a:ext cx="2771096" cy="1069643"/>
        </a:xfrm>
        <a:prstGeom prst="chevron">
          <a:avLst>
            <a:gd name="adj" fmla="val 4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2BF477-AF82-4FEA-8FB3-73CF28071783}">
      <dsp:nvSpPr>
        <dsp:cNvPr id="0" name=""/>
        <dsp:cNvSpPr/>
      </dsp:nvSpPr>
      <dsp:spPr>
        <a:xfrm>
          <a:off x="7070477" y="818198"/>
          <a:ext cx="2340036" cy="106964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Distributes tax free, for qualified expenses</a:t>
          </a:r>
        </a:p>
      </dsp:txBody>
      <dsp:txXfrm>
        <a:off x="7101806" y="849527"/>
        <a:ext cx="2277378" cy="10069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642AC-496D-4AD5-9769-DF4A102A9486}" type="datetimeFigureOut">
              <a:rPr lang="en-US" smtClean="0"/>
              <a:t>10/9/2024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28DED-BF04-45FE-83AD-D9FF5D10833A}" type="slidenum">
              <a:rPr lang="en-US" smtClean="0"/>
              <a:t>‹#›</a:t>
            </a:fld>
            <a:endParaRPr lang="en-US" dirty="0"/>
          </a:p>
        </p:txBody>
      </p:sp>
    </p:spTree>
    <p:extLst>
      <p:ext uri="{BB962C8B-B14F-4D97-AF65-F5344CB8AC3E}">
        <p14:creationId xmlns:p14="http://schemas.microsoft.com/office/powerpoint/2010/main" val="213104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this presentation is to provide education on health savings accounts, or HSA’s.  Please note, this presentation is for informational purposes only and should not be considered tax advice or legal interpretation of the IRS guidelines.</a:t>
            </a:r>
          </a:p>
          <a:p>
            <a:r>
              <a:rPr lang="en-US" dirty="0"/>
              <a:t>Feel free to pause, rewind or jump to specific slides at any time by using the control buttons at the bottom of your screen</a:t>
            </a:r>
          </a:p>
        </p:txBody>
      </p:sp>
      <p:sp>
        <p:nvSpPr>
          <p:cNvPr id="4" name="Slide Number Placeholder 3"/>
          <p:cNvSpPr>
            <a:spLocks noGrp="1"/>
          </p:cNvSpPr>
          <p:nvPr>
            <p:ph type="sldNum" sz="quarter" idx="5"/>
          </p:nvPr>
        </p:nvSpPr>
        <p:spPr/>
        <p:txBody>
          <a:bodyPr/>
          <a:lstStyle/>
          <a:p>
            <a:fld id="{3F828DED-BF04-45FE-83AD-D9FF5D10833A}" type="slidenum">
              <a:rPr lang="en-US" smtClean="0"/>
              <a:t>1</a:t>
            </a:fld>
            <a:endParaRPr lang="en-US" dirty="0"/>
          </a:p>
        </p:txBody>
      </p:sp>
    </p:spTree>
    <p:extLst>
      <p:ext uri="{BB962C8B-B14F-4D97-AF65-F5344CB8AC3E}">
        <p14:creationId xmlns:p14="http://schemas.microsoft.com/office/powerpoint/2010/main" val="1750288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ineligible expenses: </a:t>
            </a:r>
          </a:p>
          <a:p>
            <a:r>
              <a:rPr lang="en-US" dirty="0"/>
              <a:t>private insurance premiums, expenses covered under another insurance plan, elective cosmetic surgery, child or elder care, everyday toiletries or auto miniatous. </a:t>
            </a:r>
          </a:p>
          <a:p>
            <a:r>
              <a:rPr lang="en-US" dirty="0"/>
              <a:t>If you utilize your HSA for any expenses excluded under IRS 213(d), you will be subject to income taxes and a 20% penalty for the amount you withdrew.</a:t>
            </a:r>
          </a:p>
        </p:txBody>
      </p:sp>
      <p:sp>
        <p:nvSpPr>
          <p:cNvPr id="4" name="Slide Number Placeholder 3"/>
          <p:cNvSpPr>
            <a:spLocks noGrp="1"/>
          </p:cNvSpPr>
          <p:nvPr>
            <p:ph type="sldNum" sz="quarter" idx="5"/>
          </p:nvPr>
        </p:nvSpPr>
        <p:spPr/>
        <p:txBody>
          <a:bodyPr/>
          <a:lstStyle/>
          <a:p>
            <a:fld id="{3F828DED-BF04-45FE-83AD-D9FF5D10833A}" type="slidenum">
              <a:rPr lang="en-US" smtClean="0"/>
              <a:t>10</a:t>
            </a:fld>
            <a:endParaRPr lang="en-US" dirty="0"/>
          </a:p>
        </p:txBody>
      </p:sp>
    </p:spTree>
    <p:extLst>
      <p:ext uri="{BB962C8B-B14F-4D97-AF65-F5344CB8AC3E}">
        <p14:creationId xmlns:p14="http://schemas.microsoft.com/office/powerpoint/2010/main" val="178132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IRS requires that every account holder be responsible for their own record keeping. Whenever you use your HAS funds you should keep your receipt or explanation of benefits from the insurance company.</a:t>
            </a:r>
          </a:p>
          <a:p>
            <a:r>
              <a:rPr lang="en-US" dirty="0"/>
              <a:t>In the event the IRS ever questions what you spent your money on you will need to provide proof. A bank statement will not suffice to demonstrate what the funds were used for.</a:t>
            </a:r>
          </a:p>
          <a:p>
            <a:r>
              <a:rPr lang="en-US" dirty="0"/>
              <a:t> It is recommended you keep a separate folder specific to your HSA expenses with your tax documents. </a:t>
            </a:r>
          </a:p>
          <a:p>
            <a:r>
              <a:rPr lang="en-US" dirty="0"/>
              <a:t>In addition, the bank will issue a 1099-SA summarizing the deposits and withdrawals that needs to accompany your tax return. It is best practice to hold on to your records for a minimum of 3 years. We recommend you consult your tax advisor as well.</a:t>
            </a:r>
          </a:p>
        </p:txBody>
      </p:sp>
      <p:sp>
        <p:nvSpPr>
          <p:cNvPr id="4" name="Slide Number Placeholder 3"/>
          <p:cNvSpPr>
            <a:spLocks noGrp="1"/>
          </p:cNvSpPr>
          <p:nvPr>
            <p:ph type="sldNum" sz="quarter" idx="5"/>
          </p:nvPr>
        </p:nvSpPr>
        <p:spPr/>
        <p:txBody>
          <a:bodyPr/>
          <a:lstStyle/>
          <a:p>
            <a:fld id="{3F828DED-BF04-45FE-83AD-D9FF5D10833A}" type="slidenum">
              <a:rPr lang="en-US" smtClean="0"/>
              <a:t>11</a:t>
            </a:fld>
            <a:endParaRPr lang="en-US" dirty="0"/>
          </a:p>
        </p:txBody>
      </p:sp>
    </p:spTree>
    <p:extLst>
      <p:ext uri="{BB962C8B-B14F-4D97-AF65-F5344CB8AC3E}">
        <p14:creationId xmlns:p14="http://schemas.microsoft.com/office/powerpoint/2010/main" val="3927529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If you are in need of additional resources or guidance, IRS.gov is a great place to start</a:t>
            </a:r>
            <a:r>
              <a:rPr lang="en-US"/>
              <a:t>. </a:t>
            </a:r>
          </a:p>
          <a:p>
            <a:r>
              <a:rPr lang="en-US"/>
              <a:t>Your </a:t>
            </a:r>
            <a:r>
              <a:rPr lang="en-US" dirty="0"/>
              <a:t>personal tax advisor should also be familiar with HSA’s to asset you further.</a:t>
            </a:r>
          </a:p>
        </p:txBody>
      </p:sp>
      <p:sp>
        <p:nvSpPr>
          <p:cNvPr id="4" name="Slide Number Placeholder 3"/>
          <p:cNvSpPr>
            <a:spLocks noGrp="1"/>
          </p:cNvSpPr>
          <p:nvPr>
            <p:ph type="sldNum" sz="quarter" idx="5"/>
          </p:nvPr>
        </p:nvSpPr>
        <p:spPr/>
        <p:txBody>
          <a:bodyPr/>
          <a:lstStyle/>
          <a:p>
            <a:fld id="{3F828DED-BF04-45FE-83AD-D9FF5D10833A}" type="slidenum">
              <a:rPr lang="en-US" smtClean="0"/>
              <a:t>12</a:t>
            </a:fld>
            <a:endParaRPr lang="en-US" dirty="0"/>
          </a:p>
        </p:txBody>
      </p:sp>
    </p:spTree>
    <p:extLst>
      <p:ext uri="{BB962C8B-B14F-4D97-AF65-F5344CB8AC3E}">
        <p14:creationId xmlns:p14="http://schemas.microsoft.com/office/powerpoint/2010/main" val="100295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an HSA? A health savings account is a true banking arrangement that is intended to provide you an opportunity to save money, tax free, for your out of pocket medical, dental and vision expenses. Like your checking account, you will have easy access to your funds and will be subject to overdraft fees or other banking charges when applicable.</a:t>
            </a:r>
          </a:p>
          <a:p>
            <a:r>
              <a:rPr lang="en-US" dirty="0"/>
              <a:t>An HSA must be paired with a qualified high deductible health plan. </a:t>
            </a:r>
          </a:p>
          <a:p>
            <a:r>
              <a:rPr lang="en-US" dirty="0"/>
              <a:t>The account is owned by you and both you and your employer are allowed to contribute tax free. Withdrawals are never taxed as long as the funds are used to pay for qualified expenses. If the account is interest or investment bearing any gains on your money is also tax free.</a:t>
            </a:r>
          </a:p>
        </p:txBody>
      </p:sp>
      <p:sp>
        <p:nvSpPr>
          <p:cNvPr id="4" name="Slide Number Placeholder 3"/>
          <p:cNvSpPr>
            <a:spLocks noGrp="1"/>
          </p:cNvSpPr>
          <p:nvPr>
            <p:ph type="sldNum" sz="quarter" idx="5"/>
          </p:nvPr>
        </p:nvSpPr>
        <p:spPr/>
        <p:txBody>
          <a:bodyPr/>
          <a:lstStyle/>
          <a:p>
            <a:fld id="{3F828DED-BF04-45FE-83AD-D9FF5D10833A}" type="slidenum">
              <a:rPr lang="en-US" smtClean="0"/>
              <a:t>2</a:t>
            </a:fld>
            <a:endParaRPr lang="en-US" dirty="0"/>
          </a:p>
        </p:txBody>
      </p:sp>
    </p:spTree>
    <p:extLst>
      <p:ext uri="{BB962C8B-B14F-4D97-AF65-F5344CB8AC3E}">
        <p14:creationId xmlns:p14="http://schemas.microsoft.com/office/powerpoint/2010/main" val="100683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benefits of an HSA include: the triple tax advantage that helps you save money and the fact that the funds roll over year to year. It is not a use it or lose it scenario. You are also allowed to utilize your HSA into retirement. Since you own the account, you take it with you even if you leave the employer. In this scenario, You can forever continue to use the money for qualified medical expenses but will not be able to put new money into the account unless you are enrolled in a high deductible health plan at your new place of employment.</a:t>
            </a:r>
          </a:p>
          <a:p>
            <a:r>
              <a:rPr lang="en-US" dirty="0"/>
              <a:t>Enrolling in a high deductible health plan, or HDHP, also offers a lower monthly medical insurance premium cost share compared traditional plans.</a:t>
            </a:r>
          </a:p>
          <a:p>
            <a:r>
              <a:rPr lang="en-US" dirty="0"/>
              <a:t>The money goes into your account tax free, grows tax free and distributes tax free for qualified expenses.</a:t>
            </a:r>
          </a:p>
        </p:txBody>
      </p:sp>
      <p:sp>
        <p:nvSpPr>
          <p:cNvPr id="4" name="Slide Number Placeholder 3"/>
          <p:cNvSpPr>
            <a:spLocks noGrp="1"/>
          </p:cNvSpPr>
          <p:nvPr>
            <p:ph type="sldNum" sz="quarter" idx="5"/>
          </p:nvPr>
        </p:nvSpPr>
        <p:spPr/>
        <p:txBody>
          <a:bodyPr/>
          <a:lstStyle/>
          <a:p>
            <a:fld id="{3F828DED-BF04-45FE-83AD-D9FF5D10833A}" type="slidenum">
              <a:rPr lang="en-US" smtClean="0"/>
              <a:t>3</a:t>
            </a:fld>
            <a:endParaRPr lang="en-US" dirty="0"/>
          </a:p>
        </p:txBody>
      </p:sp>
    </p:spTree>
    <p:extLst>
      <p:ext uri="{BB962C8B-B14F-4D97-AF65-F5344CB8AC3E}">
        <p14:creationId xmlns:p14="http://schemas.microsoft.com/office/powerpoint/2010/main" val="308372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situation to show you how pre-taxing your HSA contribution can benefit you and your family. Let’s say you have $4000 to set aside annually for your family’s expenses.</a:t>
            </a:r>
          </a:p>
          <a:p>
            <a:r>
              <a:rPr lang="en-US" dirty="0"/>
              <a:t>Based on your income, you pay 22% in federal taxes and 5% on state.</a:t>
            </a:r>
          </a:p>
          <a:p>
            <a:r>
              <a:rPr lang="en-US" dirty="0"/>
              <a:t>If you used your HSA to set aside money for your health expenses, you would have saved $1080 in taxes under this example. Giving you more buying power of the full $4000 versus only $2920. </a:t>
            </a:r>
          </a:p>
          <a:p>
            <a:r>
              <a:rPr lang="en-US" dirty="0"/>
              <a:t>As you can see, our money goes further by using the HSA !</a:t>
            </a:r>
          </a:p>
        </p:txBody>
      </p:sp>
      <p:sp>
        <p:nvSpPr>
          <p:cNvPr id="4" name="Slide Number Placeholder 3"/>
          <p:cNvSpPr>
            <a:spLocks noGrp="1"/>
          </p:cNvSpPr>
          <p:nvPr>
            <p:ph type="sldNum" sz="quarter" idx="5"/>
          </p:nvPr>
        </p:nvSpPr>
        <p:spPr/>
        <p:txBody>
          <a:bodyPr/>
          <a:lstStyle/>
          <a:p>
            <a:fld id="{3F828DED-BF04-45FE-83AD-D9FF5D10833A}" type="slidenum">
              <a:rPr lang="en-US" smtClean="0"/>
              <a:t>4</a:t>
            </a:fld>
            <a:endParaRPr lang="en-US" dirty="0"/>
          </a:p>
        </p:txBody>
      </p:sp>
    </p:spTree>
    <p:extLst>
      <p:ext uri="{BB962C8B-B14F-4D97-AF65-F5344CB8AC3E}">
        <p14:creationId xmlns:p14="http://schemas.microsoft.com/office/powerpoint/2010/main" val="217537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review who is eligible to open a health savings account.</a:t>
            </a:r>
          </a:p>
          <a:p>
            <a:r>
              <a:rPr lang="en-US" dirty="0"/>
              <a:t>First and foremost, You must be enrolled in a qualified high deductible plan, </a:t>
            </a:r>
          </a:p>
          <a:p>
            <a:r>
              <a:rPr lang="en-US" dirty="0"/>
              <a:t>You also cannot  be enrolled in Medicare or other insurance and not claimed as a dependent on someone else’s tax return.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95959"/>
                </a:solidFill>
                <a:effectLst/>
                <a:latin typeface="Calibri" panose="020F0502020204030204" pitchFamily="34" charset="0"/>
                <a:ea typeface="Times New Roman" panose="02020603050405020304" pitchFamily="18" charset="0"/>
                <a:cs typeface="Arial" panose="020B0604020202020204" pitchFamily="34" charset="0"/>
              </a:rPr>
              <a:t>An individual is not eligible to make HSA contributions for a month if he or she has received medical benefits from the VA at any time during the previous three months, other than benefits for preventive care or permitted coverage</a:t>
            </a:r>
          </a:p>
          <a:p>
            <a:endParaRPr lang="en-US" dirty="0"/>
          </a:p>
        </p:txBody>
      </p:sp>
      <p:sp>
        <p:nvSpPr>
          <p:cNvPr id="4" name="Slide Number Placeholder 3"/>
          <p:cNvSpPr>
            <a:spLocks noGrp="1"/>
          </p:cNvSpPr>
          <p:nvPr>
            <p:ph type="sldNum" sz="quarter" idx="5"/>
          </p:nvPr>
        </p:nvSpPr>
        <p:spPr/>
        <p:txBody>
          <a:bodyPr/>
          <a:lstStyle/>
          <a:p>
            <a:fld id="{3F828DED-BF04-45FE-83AD-D9FF5D10833A}" type="slidenum">
              <a:rPr lang="en-US" smtClean="0"/>
              <a:t>5</a:t>
            </a:fld>
            <a:endParaRPr lang="en-US" dirty="0"/>
          </a:p>
        </p:txBody>
      </p:sp>
    </p:spTree>
    <p:extLst>
      <p:ext uri="{BB962C8B-B14F-4D97-AF65-F5344CB8AC3E}">
        <p14:creationId xmlns:p14="http://schemas.microsoft.com/office/powerpoint/2010/main" val="383436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tax savings, the annual, calendar year contribution limit is determined by the IRS, not your employer. The IRS issues two limits, one for single, one for family. Family is defined as you plus one or more members. Your contribution limit is dictated by how you are enrolled in the medical plan. For example, if you enroll as single but actually have a full family, you are still limited to the annual single contribution limit.</a:t>
            </a:r>
          </a:p>
          <a:p>
            <a:r>
              <a:rPr lang="en-US" dirty="0"/>
              <a:t>You get to choose the amount you would like to deposit on a pre-tax basis via payroll deduction. Your employer can also contribute. If your employer contributes that too  is completely tax free.</a:t>
            </a:r>
          </a:p>
          <a:p>
            <a:r>
              <a:rPr lang="en-US" dirty="0"/>
              <a:t>The annual limit is inclusive of all deposits, regardless of where they come from. It is your responsibility to ensure you do not go over the amount allowed. If you go over the amount allowed, the IRS can impose a 6% monetary penalty on the amount you went over.</a:t>
            </a:r>
          </a:p>
          <a:p>
            <a:r>
              <a:rPr lang="en-US" dirty="0"/>
              <a:t>If you enter into the HDHP mid-year, you will be restricted to a pro-rated contribution amount for that calendar year, based on when you enrolled. You also need to be mindful of contributing the full amount early on. You must be enrolled for 12 months in order to qualify.</a:t>
            </a:r>
          </a:p>
          <a:p>
            <a:r>
              <a:rPr lang="en-US" dirty="0"/>
              <a:t>For the account holder who is aged 55 or older, the IRS does allow an additional $1000 on top of the annual contribution limit for that year. This is known as the “catch up contribution”</a:t>
            </a:r>
          </a:p>
          <a:p>
            <a:r>
              <a:rPr lang="en-US" dirty="0"/>
              <a:t>As a reminder, you own this account, it is forever yours to use and manage as you see fit. You cannot, however, put new money into the account unless you are enrolled in an HDHP. The money will roll over year after year and is not a use is or lose it situation.</a:t>
            </a:r>
          </a:p>
        </p:txBody>
      </p:sp>
      <p:sp>
        <p:nvSpPr>
          <p:cNvPr id="4" name="Slide Number Placeholder 3"/>
          <p:cNvSpPr>
            <a:spLocks noGrp="1"/>
          </p:cNvSpPr>
          <p:nvPr>
            <p:ph type="sldNum" sz="quarter" idx="5"/>
          </p:nvPr>
        </p:nvSpPr>
        <p:spPr/>
        <p:txBody>
          <a:bodyPr/>
          <a:lstStyle/>
          <a:p>
            <a:fld id="{3F828DED-BF04-45FE-83AD-D9FF5D10833A}" type="slidenum">
              <a:rPr lang="en-US" smtClean="0"/>
              <a:t>6</a:t>
            </a:fld>
            <a:endParaRPr lang="en-US" dirty="0"/>
          </a:p>
        </p:txBody>
      </p:sp>
    </p:spTree>
    <p:extLst>
      <p:ext uri="{BB962C8B-B14F-4D97-AF65-F5344CB8AC3E}">
        <p14:creationId xmlns:p14="http://schemas.microsoft.com/office/powerpoint/2010/main" val="4201651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the money in your HSA, this is known as an HSA distribution. The IRS has rules about distributions as well. In the event you do not follow the IRS rules you will be subject to excise taxes and penalties. So it is important for you to understand and follow these rules.</a:t>
            </a:r>
          </a:p>
          <a:p>
            <a:r>
              <a:rPr lang="en-US" dirty="0"/>
              <a:t>Distributions must only be used for IRS qualified expenses. And those expenses must have been incurred on or after the date you enrolled in the high deductible health plan.</a:t>
            </a:r>
          </a:p>
          <a:p>
            <a:r>
              <a:rPr lang="en-US" dirty="0"/>
              <a:t>The IRS will allow you to use the funds on the following people: the account holder who is enrolled in the qualified health plan, the spouse of the account holder and any of the IRS tax dependents of the account holder. </a:t>
            </a:r>
          </a:p>
          <a:p>
            <a:r>
              <a:rPr lang="en-US" dirty="0"/>
              <a:t>The account holder is the only one required to be enrolled in the HDHP. But remember, your contribution limit is restricted by how you are enrolled in that qualified health plan. So if you deplete your account on your family members, and you have already maximized the annual single contribution, you will not be able to put more money in for that calendar year.</a:t>
            </a:r>
          </a:p>
        </p:txBody>
      </p:sp>
      <p:sp>
        <p:nvSpPr>
          <p:cNvPr id="4" name="Slide Number Placeholder 3"/>
          <p:cNvSpPr>
            <a:spLocks noGrp="1"/>
          </p:cNvSpPr>
          <p:nvPr>
            <p:ph type="sldNum" sz="quarter" idx="5"/>
          </p:nvPr>
        </p:nvSpPr>
        <p:spPr/>
        <p:txBody>
          <a:bodyPr/>
          <a:lstStyle/>
          <a:p>
            <a:fld id="{3F828DED-BF04-45FE-83AD-D9FF5D10833A}" type="slidenum">
              <a:rPr lang="en-US" smtClean="0"/>
              <a:t>7</a:t>
            </a:fld>
            <a:endParaRPr lang="en-US" dirty="0"/>
          </a:p>
        </p:txBody>
      </p:sp>
    </p:spTree>
    <p:extLst>
      <p:ext uri="{BB962C8B-B14F-4D97-AF65-F5344CB8AC3E}">
        <p14:creationId xmlns:p14="http://schemas.microsoft.com/office/powerpoint/2010/main" val="232227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turn age 65 HSA funds can be used on non-qualified expenses, but will be subject to normal income taxes without penalties.</a:t>
            </a:r>
          </a:p>
          <a:p>
            <a:r>
              <a:rPr lang="en-US" dirty="0"/>
              <a:t>As we age, it is normal for our medical expenses to increase. Your HSA can continue to be used for medical, dental and vision expenses completely tax free.</a:t>
            </a:r>
          </a:p>
          <a:p>
            <a:r>
              <a:rPr lang="en-US" dirty="0"/>
              <a:t>You are also allowed to use the HSA to pay for long term care insurance, or Medicare B, D or Advantage premiums. You cannot, however, use the funds to pay for Medicare supplement or gap insurance policies. You are also not able to use the funds to pay for any employer sponsored retirement health plans.</a:t>
            </a:r>
          </a:p>
        </p:txBody>
      </p:sp>
      <p:sp>
        <p:nvSpPr>
          <p:cNvPr id="4" name="Slide Number Placeholder 3"/>
          <p:cNvSpPr>
            <a:spLocks noGrp="1"/>
          </p:cNvSpPr>
          <p:nvPr>
            <p:ph type="sldNum" sz="quarter" idx="5"/>
          </p:nvPr>
        </p:nvSpPr>
        <p:spPr/>
        <p:txBody>
          <a:bodyPr/>
          <a:lstStyle/>
          <a:p>
            <a:fld id="{3F828DED-BF04-45FE-83AD-D9FF5D10833A}" type="slidenum">
              <a:rPr lang="en-US" smtClean="0"/>
              <a:t>8</a:t>
            </a:fld>
            <a:endParaRPr lang="en-US" dirty="0"/>
          </a:p>
        </p:txBody>
      </p:sp>
    </p:spTree>
    <p:extLst>
      <p:ext uri="{BB962C8B-B14F-4D97-AF65-F5344CB8AC3E}">
        <p14:creationId xmlns:p14="http://schemas.microsoft.com/office/powerpoint/2010/main" val="2601067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earlier, the IRS dictates what qualified expenses are. These are also known as section 213(d) expenses and by general definition are those used to diagnose, treat or prevent a physical or mental disease, illness or ailment in relation to the body.</a:t>
            </a:r>
          </a:p>
          <a:p>
            <a:r>
              <a:rPr lang="en-US" dirty="0"/>
              <a:t>Some examples of qualified expenses are medical care that falls under your deductible like office visits, inpatient/outpatient hospital services, x-rays, lab work and prescriptions. It also includes things like eyeglasses and braces. The IRS also allows you to utilize the HSA funds for COBRA or long term care premiums.</a:t>
            </a:r>
          </a:p>
        </p:txBody>
      </p:sp>
      <p:sp>
        <p:nvSpPr>
          <p:cNvPr id="4" name="Slide Number Placeholder 3"/>
          <p:cNvSpPr>
            <a:spLocks noGrp="1"/>
          </p:cNvSpPr>
          <p:nvPr>
            <p:ph type="sldNum" sz="quarter" idx="5"/>
          </p:nvPr>
        </p:nvSpPr>
        <p:spPr/>
        <p:txBody>
          <a:bodyPr/>
          <a:lstStyle/>
          <a:p>
            <a:fld id="{3F828DED-BF04-45FE-83AD-D9FF5D10833A}" type="slidenum">
              <a:rPr lang="en-US" smtClean="0"/>
              <a:t>9</a:t>
            </a:fld>
            <a:endParaRPr lang="en-US" dirty="0"/>
          </a:p>
        </p:txBody>
      </p:sp>
    </p:spTree>
    <p:extLst>
      <p:ext uri="{BB962C8B-B14F-4D97-AF65-F5344CB8AC3E}">
        <p14:creationId xmlns:p14="http://schemas.microsoft.com/office/powerpoint/2010/main" val="3441821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midgetmomma.com/end-of-the-year-checklist/" TargetMode="External"/><Relationship Id="rId3" Type="http://schemas.openxmlformats.org/officeDocument/2006/relationships/image" Target="../media/image15.jp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propublica.org/article/filing-taxes-could-be-free-simple-hr-block-intuit-lobbying-against-it" TargetMode="External"/><Relationship Id="rId5" Type="http://schemas.openxmlformats.org/officeDocument/2006/relationships/image" Target="../media/image16.jpg"/><Relationship Id="rId4" Type="http://schemas.openxmlformats.org/officeDocument/2006/relationships/hyperlink" Target="http://org-this.blogspot.com/2016/04/handling-your-paper-files-2-maintenance.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flickr.com/photos/teegardin/609370015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reestock.com/free-photos/businessmans-hand-takes-dollar-wallet-finance-77359045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betterhealthwhileaging.net/optimizing-chronic-conditions-healthy-aging-checklist-part-4/" TargetMode="External"/><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blog.ssmgrp.com/blog/bid/99229/The-Differences-Between-Assisted-Living-and-Skilled-Nursing" TargetMode="External"/><Relationship Id="rId5" Type="http://schemas.openxmlformats.org/officeDocument/2006/relationships/image" Target="../media/image8.jpg"/><Relationship Id="rId4" Type="http://schemas.openxmlformats.org/officeDocument/2006/relationships/hyperlink" Target="https://wtcs.pressbooks.pub/nursingfundamentals/chapter/2-3-communicating-with-patient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0.jpg"/><Relationship Id="rId7" Type="http://schemas.openxmlformats.org/officeDocument/2006/relationships/hyperlink" Target="http://flickr.com/photos/sfloptometry/866683952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hyperlink" Target="https://satisfyingretirement.blogspot.com/2016/05/health-care-costs-is-next-year-going-to.html" TargetMode="External"/><Relationship Id="rId9" Type="http://schemas.openxmlformats.org/officeDocument/2006/relationships/hyperlink" Target="https://citizentruth.org/faced-with-pr-mess-purdue-hired-firm-that-helped-bp-after-catastrophic-2010-oil-spi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4000"/>
            <a:lum/>
          </a:blip>
          <a:srcRect/>
          <a:stretch>
            <a:fillRect t="-69000" b="-6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5AF4-2BEB-8F5A-38CA-FF5428D3EE96}"/>
              </a:ext>
            </a:extLst>
          </p:cNvPr>
          <p:cNvSpPr>
            <a:spLocks noGrp="1"/>
          </p:cNvSpPr>
          <p:nvPr>
            <p:ph type="ctrTitle"/>
          </p:nvPr>
        </p:nvSpPr>
        <p:spPr>
          <a:xfrm>
            <a:off x="1903445" y="2514600"/>
            <a:ext cx="9909110" cy="2262781"/>
          </a:xfrm>
        </p:spPr>
        <p:txBody>
          <a:bodyPr/>
          <a:lstStyle/>
          <a:p>
            <a:pPr algn="ctr"/>
            <a:r>
              <a:rPr lang="en-US" dirty="0"/>
              <a:t>What is a Health Savings Account (HSA) ?</a:t>
            </a:r>
          </a:p>
        </p:txBody>
      </p:sp>
      <p:pic>
        <p:nvPicPr>
          <p:cNvPr id="8" name="Picture 7" descr="Logo, company name&#10;&#10;Description automatically generated">
            <a:extLst>
              <a:ext uri="{FF2B5EF4-FFF2-40B4-BE49-F238E27FC236}">
                <a16:creationId xmlns:a16="http://schemas.microsoft.com/office/drawing/2014/main" id="{C2F284C8-C5E0-3D41-4220-1B5A50B90E74}"/>
              </a:ext>
            </a:extLst>
          </p:cNvPr>
          <p:cNvPicPr>
            <a:picLocks noChangeAspect="1"/>
          </p:cNvPicPr>
          <p:nvPr/>
        </p:nvPicPr>
        <p:blipFill rotWithShape="1">
          <a:blip r:embed="rId4">
            <a:alphaModFix amt="63000"/>
          </a:blip>
          <a:srcRect l="4033"/>
          <a:stretch/>
        </p:blipFill>
        <p:spPr>
          <a:xfrm>
            <a:off x="5118094" y="5165268"/>
            <a:ext cx="3479811" cy="11512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777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098" name="Picture 2" descr="No No No by ElixirBeauty on DeviantArt">
            <a:extLst>
              <a:ext uri="{FF2B5EF4-FFF2-40B4-BE49-F238E27FC236}">
                <a16:creationId xmlns:a16="http://schemas.microsoft.com/office/drawing/2014/main" id="{CDE78224-741D-88DB-B25C-E7EA705767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36" b="2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31" name="Freeform 5">
            <a:extLst>
              <a:ext uri="{FF2B5EF4-FFF2-40B4-BE49-F238E27FC236}">
                <a16:creationId xmlns:a16="http://schemas.microsoft.com/office/drawing/2014/main" id="{201543D1-8AF1-41DA-AB4A-ECE74D355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B40B6F7C-7E43-BBB0-E030-74C08ADEB189}"/>
              </a:ext>
            </a:extLst>
          </p:cNvPr>
          <p:cNvSpPr>
            <a:spLocks noGrp="1"/>
          </p:cNvSpPr>
          <p:nvPr>
            <p:ph type="title"/>
          </p:nvPr>
        </p:nvSpPr>
        <p:spPr>
          <a:xfrm>
            <a:off x="541868" y="275168"/>
            <a:ext cx="7128933" cy="896407"/>
          </a:xfrm>
        </p:spPr>
        <p:txBody>
          <a:bodyPr anchor="ctr">
            <a:normAutofit/>
          </a:bodyPr>
          <a:lstStyle/>
          <a:p>
            <a:r>
              <a:rPr lang="en-US" sz="3200" dirty="0">
                <a:solidFill>
                  <a:srgbClr val="FEFFFF"/>
                </a:solidFill>
              </a:rPr>
              <a:t>Examples of Ineligible Expenses</a:t>
            </a:r>
          </a:p>
        </p:txBody>
      </p:sp>
      <p:sp>
        <p:nvSpPr>
          <p:cNvPr id="3" name="Content Placeholder 2">
            <a:extLst>
              <a:ext uri="{FF2B5EF4-FFF2-40B4-BE49-F238E27FC236}">
                <a16:creationId xmlns:a16="http://schemas.microsoft.com/office/drawing/2014/main" id="{DD550557-F83F-38FF-C701-9F5AE66CA4C7}"/>
              </a:ext>
            </a:extLst>
          </p:cNvPr>
          <p:cNvSpPr>
            <a:spLocks noGrp="1"/>
          </p:cNvSpPr>
          <p:nvPr>
            <p:ph idx="1"/>
          </p:nvPr>
        </p:nvSpPr>
        <p:spPr>
          <a:xfrm>
            <a:off x="465668" y="1390650"/>
            <a:ext cx="7493000" cy="4810125"/>
          </a:xfrm>
        </p:spPr>
        <p:txBody>
          <a:bodyPr>
            <a:normAutofit fontScale="92500"/>
          </a:bodyPr>
          <a:lstStyle/>
          <a:p>
            <a:pPr>
              <a:lnSpc>
                <a:spcPct val="90000"/>
              </a:lnSpc>
              <a:buClr>
                <a:srgbClr val="F93808"/>
              </a:buClr>
            </a:pPr>
            <a:r>
              <a:rPr lang="en-US" sz="2400" dirty="0">
                <a:solidFill>
                  <a:srgbClr val="FEFFFF"/>
                </a:solidFill>
              </a:rPr>
              <a:t>Those not allowed in IRS Section 213(d)</a:t>
            </a:r>
          </a:p>
          <a:p>
            <a:pPr>
              <a:lnSpc>
                <a:spcPct val="90000"/>
              </a:lnSpc>
              <a:buClr>
                <a:srgbClr val="F93808"/>
              </a:buClr>
            </a:pPr>
            <a:r>
              <a:rPr lang="en-US" sz="2400" dirty="0">
                <a:solidFill>
                  <a:srgbClr val="FEFFFF"/>
                </a:solidFill>
              </a:rPr>
              <a:t>Private insurance premiums </a:t>
            </a:r>
          </a:p>
          <a:p>
            <a:pPr>
              <a:lnSpc>
                <a:spcPct val="90000"/>
              </a:lnSpc>
              <a:buClr>
                <a:srgbClr val="F93808"/>
              </a:buClr>
            </a:pPr>
            <a:r>
              <a:rPr lang="en-US" sz="2400" dirty="0">
                <a:solidFill>
                  <a:srgbClr val="FEFFFF"/>
                </a:solidFill>
              </a:rPr>
              <a:t>Expenses covered under another insurance plan</a:t>
            </a:r>
          </a:p>
          <a:p>
            <a:pPr>
              <a:lnSpc>
                <a:spcPct val="90000"/>
              </a:lnSpc>
              <a:buClr>
                <a:srgbClr val="F93808"/>
              </a:buClr>
            </a:pPr>
            <a:r>
              <a:rPr lang="en-US" sz="2400" dirty="0">
                <a:solidFill>
                  <a:srgbClr val="FEFFFF"/>
                </a:solidFill>
              </a:rPr>
              <a:t>Cosmetic surgery or teeth whitening</a:t>
            </a:r>
          </a:p>
          <a:p>
            <a:pPr>
              <a:lnSpc>
                <a:spcPct val="90000"/>
              </a:lnSpc>
              <a:buClr>
                <a:srgbClr val="F93808"/>
              </a:buClr>
            </a:pPr>
            <a:r>
              <a:rPr lang="en-US" sz="2400" dirty="0">
                <a:solidFill>
                  <a:srgbClr val="FEFFFF"/>
                </a:solidFill>
              </a:rPr>
              <a:t>Prescription drugs not approved by the FDA</a:t>
            </a:r>
          </a:p>
          <a:p>
            <a:pPr>
              <a:lnSpc>
                <a:spcPct val="90000"/>
              </a:lnSpc>
              <a:buClr>
                <a:srgbClr val="F93808"/>
              </a:buClr>
            </a:pPr>
            <a:r>
              <a:rPr lang="en-US" sz="2400" dirty="0">
                <a:solidFill>
                  <a:srgbClr val="FEFFFF"/>
                </a:solidFill>
              </a:rPr>
              <a:t>Marriage counseling</a:t>
            </a:r>
          </a:p>
          <a:p>
            <a:pPr>
              <a:lnSpc>
                <a:spcPct val="90000"/>
              </a:lnSpc>
              <a:buClr>
                <a:srgbClr val="F93808"/>
              </a:buClr>
            </a:pPr>
            <a:r>
              <a:rPr lang="en-US" sz="2400" dirty="0">
                <a:solidFill>
                  <a:srgbClr val="FEFFFF"/>
                </a:solidFill>
              </a:rPr>
              <a:t>Health club membership</a:t>
            </a:r>
          </a:p>
          <a:p>
            <a:pPr>
              <a:lnSpc>
                <a:spcPct val="90000"/>
              </a:lnSpc>
              <a:buClr>
                <a:srgbClr val="F93808"/>
              </a:buClr>
            </a:pPr>
            <a:r>
              <a:rPr lang="en-US" sz="2400" dirty="0">
                <a:solidFill>
                  <a:srgbClr val="FEFFFF"/>
                </a:solidFill>
              </a:rPr>
              <a:t>Child or elder care</a:t>
            </a:r>
          </a:p>
          <a:p>
            <a:pPr>
              <a:lnSpc>
                <a:spcPct val="90000"/>
              </a:lnSpc>
              <a:buClr>
                <a:srgbClr val="F93808"/>
              </a:buClr>
            </a:pPr>
            <a:r>
              <a:rPr lang="en-US" sz="2400" dirty="0">
                <a:solidFill>
                  <a:srgbClr val="FEFFFF"/>
                </a:solidFill>
              </a:rPr>
              <a:t>Tattoo removal</a:t>
            </a:r>
          </a:p>
          <a:p>
            <a:pPr>
              <a:lnSpc>
                <a:spcPct val="90000"/>
              </a:lnSpc>
              <a:buClr>
                <a:srgbClr val="F93808"/>
              </a:buClr>
            </a:pPr>
            <a:r>
              <a:rPr lang="en-US" sz="2400" dirty="0">
                <a:solidFill>
                  <a:srgbClr val="FEFFFF"/>
                </a:solidFill>
              </a:rPr>
              <a:t>Home/auto maintenance</a:t>
            </a:r>
          </a:p>
          <a:p>
            <a:pPr>
              <a:lnSpc>
                <a:spcPct val="90000"/>
              </a:lnSpc>
              <a:buClr>
                <a:srgbClr val="F93808"/>
              </a:buClr>
            </a:pPr>
            <a:r>
              <a:rPr lang="en-US" sz="2400" dirty="0">
                <a:solidFill>
                  <a:srgbClr val="FEFFFF"/>
                </a:solidFill>
              </a:rPr>
              <a:t>Toiletries</a:t>
            </a:r>
          </a:p>
          <a:p>
            <a:pPr>
              <a:lnSpc>
                <a:spcPct val="90000"/>
              </a:lnSpc>
              <a:buClr>
                <a:srgbClr val="F93808"/>
              </a:buClr>
            </a:pPr>
            <a:endParaRPr lang="en-US" sz="2400" dirty="0">
              <a:solidFill>
                <a:srgbClr val="FEFFFF"/>
              </a:solidFill>
            </a:endParaRPr>
          </a:p>
          <a:p>
            <a:pPr>
              <a:lnSpc>
                <a:spcPct val="90000"/>
              </a:lnSpc>
              <a:buClr>
                <a:srgbClr val="F93808"/>
              </a:buClr>
            </a:pPr>
            <a:endParaRPr lang="en-US" sz="2400" dirty="0">
              <a:solidFill>
                <a:srgbClr val="FEFFFF"/>
              </a:solidFill>
            </a:endParaRPr>
          </a:p>
        </p:txBody>
      </p:sp>
      <p:sp>
        <p:nvSpPr>
          <p:cNvPr id="16" name="TextBox 15">
            <a:extLst>
              <a:ext uri="{FF2B5EF4-FFF2-40B4-BE49-F238E27FC236}">
                <a16:creationId xmlns:a16="http://schemas.microsoft.com/office/drawing/2014/main" id="{908CE124-0397-F298-12DB-58665D046244}"/>
              </a:ext>
            </a:extLst>
          </p:cNvPr>
          <p:cNvSpPr txBox="1"/>
          <p:nvPr/>
        </p:nvSpPr>
        <p:spPr>
          <a:xfrm>
            <a:off x="5827863" y="5659502"/>
            <a:ext cx="5685216" cy="923330"/>
          </a:xfrm>
          <a:prstGeom prst="rect">
            <a:avLst/>
          </a:prstGeom>
          <a:solidFill>
            <a:schemeClr val="accent3">
              <a:lumMod val="20000"/>
              <a:lumOff val="80000"/>
            </a:schemeClr>
          </a:solidFill>
          <a:ln w="28575">
            <a:solidFill>
              <a:srgbClr val="BD0100"/>
            </a:solidFill>
            <a:prstDash val="dash"/>
          </a:ln>
        </p:spPr>
        <p:txBody>
          <a:bodyPr wrap="square" rtlCol="0">
            <a:spAutoFit/>
          </a:bodyPr>
          <a:lstStyle/>
          <a:p>
            <a:pPr algn="ctr"/>
            <a:r>
              <a:rPr lang="en-US" b="1" dirty="0">
                <a:solidFill>
                  <a:srgbClr val="BD0100"/>
                </a:solidFill>
              </a:rPr>
              <a:t>Utilizing your HSA funds for ineligible expenses, subjects you to income tax plus a 20% penalty for the amount you withdraw</a:t>
            </a:r>
          </a:p>
        </p:txBody>
      </p:sp>
    </p:spTree>
    <p:extLst>
      <p:ext uri="{BB962C8B-B14F-4D97-AF65-F5344CB8AC3E}">
        <p14:creationId xmlns:p14="http://schemas.microsoft.com/office/powerpoint/2010/main" val="123971610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5" name="Picture 14" descr="A file cabinet with open drawers&#10;&#10;Description automatically generated">
            <a:extLst>
              <a:ext uri="{FF2B5EF4-FFF2-40B4-BE49-F238E27FC236}">
                <a16:creationId xmlns:a16="http://schemas.microsoft.com/office/drawing/2014/main" id="{FF2F191D-EE61-96F2-784C-E0D6F2150A9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8839" r="1" b="36863"/>
          <a:stretch/>
        </p:blipFill>
        <p:spPr>
          <a:xfrm>
            <a:off x="4485556" y="10"/>
            <a:ext cx="7706444" cy="2285990"/>
          </a:xfrm>
          <a:prstGeom prst="rect">
            <a:avLst/>
          </a:prstGeom>
        </p:spPr>
      </p:pic>
      <p:pic>
        <p:nvPicPr>
          <p:cNvPr id="10" name="Picture 9" descr="A close-up of several papers&#10;&#10;Description automatically generated">
            <a:extLst>
              <a:ext uri="{FF2B5EF4-FFF2-40B4-BE49-F238E27FC236}">
                <a16:creationId xmlns:a16="http://schemas.microsoft.com/office/drawing/2014/main" id="{E284709C-7E2B-8B03-F34F-38067C08EE97}"/>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5319" r="-2" b="15455"/>
          <a:stretch/>
        </p:blipFill>
        <p:spPr>
          <a:xfrm>
            <a:off x="6695909" y="2286000"/>
            <a:ext cx="5496091" cy="2286000"/>
          </a:xfrm>
          <a:prstGeom prst="rect">
            <a:avLst/>
          </a:prstGeom>
        </p:spPr>
      </p:pic>
      <p:pic>
        <p:nvPicPr>
          <p:cNvPr id="6" name="Picture 5" descr="A piggy bank with coins falling&#10;&#10;Description automatically generated">
            <a:extLst>
              <a:ext uri="{FF2B5EF4-FFF2-40B4-BE49-F238E27FC236}">
                <a16:creationId xmlns:a16="http://schemas.microsoft.com/office/drawing/2014/main" id="{BAB6258F-6198-140B-8FDF-2A18D3751C06}"/>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t="28945" r="-1" b="18320"/>
          <a:stretch/>
        </p:blipFill>
        <p:spPr>
          <a:xfrm>
            <a:off x="4485557" y="4572001"/>
            <a:ext cx="7706443" cy="2286000"/>
          </a:xfrm>
          <a:prstGeom prst="rect">
            <a:avLst/>
          </a:prstGeom>
        </p:spPr>
      </p:pic>
      <p:sp useBgFill="1">
        <p:nvSpPr>
          <p:cNvPr id="20" name="Freeform: Shape 19">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C751F2AE-B16F-6143-2E04-776D0F3656FB}"/>
              </a:ext>
            </a:extLst>
          </p:cNvPr>
          <p:cNvSpPr>
            <a:spLocks noGrp="1"/>
          </p:cNvSpPr>
          <p:nvPr>
            <p:ph type="title"/>
          </p:nvPr>
        </p:nvSpPr>
        <p:spPr>
          <a:xfrm>
            <a:off x="274958" y="509815"/>
            <a:ext cx="4623955" cy="633190"/>
          </a:xfrm>
        </p:spPr>
        <p:txBody>
          <a:bodyPr>
            <a:normAutofit fontScale="90000"/>
          </a:bodyPr>
          <a:lstStyle/>
          <a:p>
            <a:r>
              <a:rPr lang="en-US" dirty="0"/>
              <a:t>Recordkeeping</a:t>
            </a:r>
          </a:p>
        </p:txBody>
      </p:sp>
      <p:sp>
        <p:nvSpPr>
          <p:cNvPr id="22" name="Rectangle 21">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361460B-A5B8-D27C-8BDC-CE39AA08770B}"/>
              </a:ext>
            </a:extLst>
          </p:cNvPr>
          <p:cNvSpPr>
            <a:spLocks noGrp="1"/>
          </p:cNvSpPr>
          <p:nvPr>
            <p:ph idx="1"/>
          </p:nvPr>
        </p:nvSpPr>
        <p:spPr>
          <a:xfrm>
            <a:off x="179875" y="1143005"/>
            <a:ext cx="5316217" cy="5448300"/>
          </a:xfrm>
        </p:spPr>
        <p:txBody>
          <a:bodyPr>
            <a:normAutofit/>
          </a:bodyPr>
          <a:lstStyle/>
          <a:p>
            <a:pPr>
              <a:lnSpc>
                <a:spcPct val="90000"/>
              </a:lnSpc>
            </a:pPr>
            <a:r>
              <a:rPr lang="en-US" sz="1600" dirty="0"/>
              <a:t>Whenever you use your HSA, you should keep your receipts and/or explanation of benefits (EOB) from the insurance company as proof of what you spent the money on</a:t>
            </a:r>
          </a:p>
          <a:p>
            <a:pPr>
              <a:lnSpc>
                <a:spcPct val="90000"/>
              </a:lnSpc>
            </a:pPr>
            <a:r>
              <a:rPr lang="en-US" sz="1600" dirty="0"/>
              <a:t>In the event of an audit, the IRS may request this documentation to verify that the dollars were spent on qualified expenses in order to avoid a penalty</a:t>
            </a:r>
          </a:p>
          <a:p>
            <a:pPr lvl="1">
              <a:lnSpc>
                <a:spcPct val="90000"/>
              </a:lnSpc>
            </a:pPr>
            <a:r>
              <a:rPr lang="en-US" dirty="0"/>
              <a:t> A bank statement would not suffice to demonstrate what the money was used for</a:t>
            </a:r>
          </a:p>
          <a:p>
            <a:pPr>
              <a:lnSpc>
                <a:spcPct val="90000"/>
              </a:lnSpc>
            </a:pPr>
            <a:r>
              <a:rPr lang="en-US" sz="1600" dirty="0"/>
              <a:t>It is suggested to keep a separate folder specific to your HSA expenses with your tax documents</a:t>
            </a:r>
          </a:p>
          <a:p>
            <a:pPr>
              <a:lnSpc>
                <a:spcPct val="90000"/>
              </a:lnSpc>
            </a:pPr>
            <a:r>
              <a:rPr lang="en-US" sz="1600" dirty="0"/>
              <a:t>The IRS will typically look back 3 years for an audit, but can request a longer period if a concern is identified, consult your tax advisor on their recommended best practice on how long you should keep this documentation</a:t>
            </a:r>
          </a:p>
          <a:p>
            <a:pPr>
              <a:lnSpc>
                <a:spcPct val="90000"/>
              </a:lnSpc>
            </a:pPr>
            <a:r>
              <a:rPr lang="en-US" sz="1600" dirty="0"/>
              <a:t>The bank will also send you a 1099-SA that will need to be filed along with your income taxes; it shows the annual contributions and distributions on your account in summary</a:t>
            </a:r>
          </a:p>
          <a:p>
            <a:pPr>
              <a:lnSpc>
                <a:spcPct val="90000"/>
              </a:lnSpc>
            </a:pPr>
            <a:endParaRPr lang="en-US" sz="1600" dirty="0"/>
          </a:p>
        </p:txBody>
      </p:sp>
    </p:spTree>
    <p:extLst>
      <p:ext uri="{BB962C8B-B14F-4D97-AF65-F5344CB8AC3E}">
        <p14:creationId xmlns:p14="http://schemas.microsoft.com/office/powerpoint/2010/main" val="50365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descr="Glasses on top of a book">
            <a:extLst>
              <a:ext uri="{FF2B5EF4-FFF2-40B4-BE49-F238E27FC236}">
                <a16:creationId xmlns:a16="http://schemas.microsoft.com/office/drawing/2014/main" id="{0AF2AD57-2CE2-6148-78CF-55B34504C72D}"/>
              </a:ext>
            </a:extLst>
          </p:cNvPr>
          <p:cNvPicPr>
            <a:picLocks noChangeAspect="1"/>
          </p:cNvPicPr>
          <p:nvPr/>
        </p:nvPicPr>
        <p:blipFill rotWithShape="1">
          <a:blip r:embed="rId3"/>
          <a:srcRect l="748" r="26080" b="-1"/>
          <a:stretch/>
        </p:blipFill>
        <p:spPr>
          <a:xfrm>
            <a:off x="1" y="10"/>
            <a:ext cx="7574440" cy="6857990"/>
          </a:xfrm>
          <a:prstGeom prst="rect">
            <a:avLst/>
          </a:prstGeom>
        </p:spPr>
      </p:pic>
      <p:sp>
        <p:nvSpPr>
          <p:cNvPr id="1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CF12CC1-1A4B-B92D-3750-B998292CC368}"/>
              </a:ext>
            </a:extLst>
          </p:cNvPr>
          <p:cNvSpPr>
            <a:spLocks noGrp="1"/>
          </p:cNvSpPr>
          <p:nvPr>
            <p:ph type="title"/>
          </p:nvPr>
        </p:nvSpPr>
        <p:spPr>
          <a:xfrm>
            <a:off x="541867" y="787400"/>
            <a:ext cx="7145866" cy="778933"/>
          </a:xfrm>
        </p:spPr>
        <p:txBody>
          <a:bodyPr vert="horz" lIns="91440" tIns="45720" rIns="91440" bIns="45720" rtlCol="0" anchor="ctr">
            <a:normAutofit/>
          </a:bodyPr>
          <a:lstStyle/>
          <a:p>
            <a:pPr>
              <a:lnSpc>
                <a:spcPct val="90000"/>
              </a:lnSpc>
            </a:pPr>
            <a:r>
              <a:rPr lang="en-US" sz="2500" dirty="0">
                <a:solidFill>
                  <a:srgbClr val="FEFFFF"/>
                </a:solidFill>
              </a:rPr>
              <a:t>For Additional Resources / Guidance Go To: www.IRS.gov or consult your tax advisor</a:t>
            </a:r>
          </a:p>
        </p:txBody>
      </p:sp>
      <p:sp>
        <p:nvSpPr>
          <p:cNvPr id="6" name="TextBox 5">
            <a:extLst>
              <a:ext uri="{FF2B5EF4-FFF2-40B4-BE49-F238E27FC236}">
                <a16:creationId xmlns:a16="http://schemas.microsoft.com/office/drawing/2014/main" id="{AF4857D7-A030-D6E1-C7B6-A30EC75E1D75}"/>
              </a:ext>
            </a:extLst>
          </p:cNvPr>
          <p:cNvSpPr txBox="1"/>
          <p:nvPr/>
        </p:nvSpPr>
        <p:spPr>
          <a:xfrm>
            <a:off x="8098895" y="2494733"/>
            <a:ext cx="3750205" cy="1868532"/>
          </a:xfrm>
          <a:prstGeom prst="rect">
            <a:avLst/>
          </a:prstGeom>
        </p:spPr>
        <p:txBody>
          <a:bodyPr vert="horz" lIns="91440" tIns="45720" rIns="91440" bIns="45720" rtlCol="0">
            <a:normAutofit/>
          </a:bodyPr>
          <a:lstStyle/>
          <a:p>
            <a:pPr>
              <a:spcBef>
                <a:spcPts val="1000"/>
              </a:spcBef>
              <a:buClr>
                <a:schemeClr val="accent1"/>
              </a:buClr>
            </a:pPr>
            <a:r>
              <a:rPr lang="en-US" dirty="0">
                <a:solidFill>
                  <a:schemeClr val="tx1">
                    <a:lumMod val="95000"/>
                    <a:lumOff val="5000"/>
                  </a:schemeClr>
                </a:solidFill>
              </a:rPr>
              <a:t>This presentation is to be used for informational purposes only and is not intended to replace the advice of a tax professional or a legal interpretation of the IRS regulations.</a:t>
            </a:r>
          </a:p>
        </p:txBody>
      </p:sp>
    </p:spTree>
    <p:extLst>
      <p:ext uri="{BB962C8B-B14F-4D97-AF65-F5344CB8AC3E}">
        <p14:creationId xmlns:p14="http://schemas.microsoft.com/office/powerpoint/2010/main" val="3724606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2" name="Picture 41" descr="Hands of person using credit card reader">
            <a:extLst>
              <a:ext uri="{FF2B5EF4-FFF2-40B4-BE49-F238E27FC236}">
                <a16:creationId xmlns:a16="http://schemas.microsoft.com/office/drawing/2014/main" id="{2B45613B-2107-5483-66D8-FCA3AF6A417E}"/>
              </a:ext>
            </a:extLst>
          </p:cNvPr>
          <p:cNvPicPr>
            <a:picLocks noChangeAspect="1"/>
          </p:cNvPicPr>
          <p:nvPr/>
        </p:nvPicPr>
        <p:blipFill rotWithShape="1">
          <a:blip r:embed="rId3"/>
          <a:srcRect l="16841" r="8150" b="-1"/>
          <a:stretch/>
        </p:blipFill>
        <p:spPr>
          <a:xfrm>
            <a:off x="5157694" y="10"/>
            <a:ext cx="7034306" cy="6857990"/>
          </a:xfrm>
          <a:prstGeom prst="rect">
            <a:avLst/>
          </a:prstGeom>
        </p:spPr>
      </p:pic>
      <p:sp useBgFill="1">
        <p:nvSpPr>
          <p:cNvPr id="54" name="Freeform: Shape 53">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17E318BB-6C89-E5D2-FE8F-8ABD62AC9182}"/>
              </a:ext>
            </a:extLst>
          </p:cNvPr>
          <p:cNvSpPr>
            <a:spLocks noGrp="1"/>
          </p:cNvSpPr>
          <p:nvPr>
            <p:ph type="title"/>
          </p:nvPr>
        </p:nvSpPr>
        <p:spPr>
          <a:xfrm>
            <a:off x="535525" y="624110"/>
            <a:ext cx="4623955" cy="1280890"/>
          </a:xfrm>
        </p:spPr>
        <p:txBody>
          <a:bodyPr>
            <a:normAutofit/>
          </a:bodyPr>
          <a:lstStyle/>
          <a:p>
            <a:r>
              <a:rPr lang="en-US" dirty="0"/>
              <a:t>What is an HSA?</a:t>
            </a:r>
          </a:p>
        </p:txBody>
      </p:sp>
      <p:sp>
        <p:nvSpPr>
          <p:cNvPr id="56" name="Rectangle 55">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8E69A9A-81A3-C635-9A95-137A390BA238}"/>
              </a:ext>
            </a:extLst>
          </p:cNvPr>
          <p:cNvSpPr>
            <a:spLocks noGrp="1"/>
          </p:cNvSpPr>
          <p:nvPr>
            <p:ph idx="1"/>
          </p:nvPr>
        </p:nvSpPr>
        <p:spPr>
          <a:xfrm>
            <a:off x="182880" y="1438275"/>
            <a:ext cx="5560695" cy="5029200"/>
          </a:xfrm>
        </p:spPr>
        <p:txBody>
          <a:bodyPr>
            <a:normAutofit lnSpcReduction="10000"/>
          </a:bodyPr>
          <a:lstStyle/>
          <a:p>
            <a:pPr marL="0" indent="0">
              <a:lnSpc>
                <a:spcPct val="90000"/>
              </a:lnSpc>
              <a:buNone/>
            </a:pPr>
            <a:r>
              <a:rPr lang="en-US" dirty="0"/>
              <a:t>A health savings account is a true banking arrangement that is specifically intended to assist you in saving, tax free money, to cover your out of pocket medical, dental and vision expenses. </a:t>
            </a:r>
          </a:p>
          <a:p>
            <a:pPr marL="0" indent="0">
              <a:lnSpc>
                <a:spcPct val="90000"/>
              </a:lnSpc>
              <a:buNone/>
            </a:pPr>
            <a:r>
              <a:rPr lang="en-US" dirty="0"/>
              <a:t>Like your checking account, this banking arrangement provides you with easy access to your funds and would be subject to overdraft fees.</a:t>
            </a:r>
          </a:p>
          <a:p>
            <a:pPr lvl="1">
              <a:lnSpc>
                <a:spcPct val="90000"/>
              </a:lnSpc>
            </a:pPr>
            <a:r>
              <a:rPr lang="en-US" sz="1800" dirty="0"/>
              <a:t>It must be used in conjunction with a qualified, high deductible health plan (HDHP)</a:t>
            </a:r>
          </a:p>
          <a:p>
            <a:pPr lvl="1">
              <a:lnSpc>
                <a:spcPct val="90000"/>
              </a:lnSpc>
            </a:pPr>
            <a:r>
              <a:rPr lang="en-US" sz="1800" dirty="0"/>
              <a:t>You own the account, but both you and your employer can contribute to it</a:t>
            </a:r>
          </a:p>
          <a:p>
            <a:pPr lvl="1">
              <a:lnSpc>
                <a:spcPct val="90000"/>
              </a:lnSpc>
            </a:pPr>
            <a:r>
              <a:rPr lang="en-US" sz="1800" dirty="0"/>
              <a:t>It is a tax advantaged account</a:t>
            </a:r>
          </a:p>
          <a:p>
            <a:pPr lvl="2">
              <a:lnSpc>
                <a:spcPct val="90000"/>
              </a:lnSpc>
              <a:buClrTx/>
              <a:buFont typeface="Wingdings" panose="05000000000000000000" pitchFamily="2" charset="2"/>
              <a:buChar char="ü"/>
            </a:pPr>
            <a:r>
              <a:rPr lang="en-US" sz="1800" dirty="0"/>
              <a:t>Contributions, withdrawals and accruals are all tax free, as long as the funds are used for qualified expenses</a:t>
            </a:r>
          </a:p>
        </p:txBody>
      </p:sp>
    </p:spTree>
    <p:extLst>
      <p:ext uri="{BB962C8B-B14F-4D97-AF65-F5344CB8AC3E}">
        <p14:creationId xmlns:p14="http://schemas.microsoft.com/office/powerpoint/2010/main" val="300966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BFE808-9363-7D22-2363-DDF98C687BC4}"/>
              </a:ext>
            </a:extLst>
          </p:cNvPr>
          <p:cNvSpPr>
            <a:spLocks noGrp="1"/>
          </p:cNvSpPr>
          <p:nvPr>
            <p:ph type="title"/>
          </p:nvPr>
        </p:nvSpPr>
        <p:spPr>
          <a:xfrm>
            <a:off x="1794897" y="624110"/>
            <a:ext cx="9712998" cy="1280890"/>
          </a:xfrm>
        </p:spPr>
        <p:txBody>
          <a:bodyPr>
            <a:normAutofit/>
          </a:bodyPr>
          <a:lstStyle/>
          <a:p>
            <a:r>
              <a:rPr lang="en-US" dirty="0"/>
              <a:t>Benefits of a Health Savings Account</a:t>
            </a:r>
          </a:p>
        </p:txBody>
      </p:sp>
      <p:sp>
        <p:nvSpPr>
          <p:cNvPr id="12" name="Rectangle 11">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33E54C5-EC4A-3456-7A66-92AF84844BB6}"/>
              </a:ext>
            </a:extLst>
          </p:cNvPr>
          <p:cNvSpPr>
            <a:spLocks noGrp="1"/>
          </p:cNvSpPr>
          <p:nvPr>
            <p:ph idx="1"/>
          </p:nvPr>
        </p:nvSpPr>
        <p:spPr>
          <a:xfrm>
            <a:off x="1794897" y="1726645"/>
            <a:ext cx="9194681" cy="2692726"/>
          </a:xfrm>
        </p:spPr>
        <p:txBody>
          <a:bodyPr>
            <a:normAutofit/>
          </a:bodyPr>
          <a:lstStyle/>
          <a:p>
            <a:pPr marL="284607" indent="-284607" defTabSz="379476">
              <a:spcBef>
                <a:spcPts val="830"/>
              </a:spcBef>
            </a:pPr>
            <a:r>
              <a:rPr lang="en-US" kern="1200" dirty="0">
                <a:solidFill>
                  <a:schemeClr val="tx1">
                    <a:lumMod val="75000"/>
                    <a:lumOff val="25000"/>
                  </a:schemeClr>
                </a:solidFill>
                <a:latin typeface="+mn-lt"/>
                <a:ea typeface="+mn-ea"/>
                <a:cs typeface="+mn-cs"/>
              </a:rPr>
              <a:t>Triple tax advantages means you save money on your out-of-pocket medical expenses</a:t>
            </a:r>
          </a:p>
          <a:p>
            <a:pPr marL="284607" indent="-284607" defTabSz="379476">
              <a:spcBef>
                <a:spcPts val="830"/>
              </a:spcBef>
            </a:pPr>
            <a:r>
              <a:rPr lang="en-US" kern="1200" dirty="0">
                <a:solidFill>
                  <a:schemeClr val="tx1">
                    <a:lumMod val="75000"/>
                    <a:lumOff val="25000"/>
                  </a:schemeClr>
                </a:solidFill>
                <a:latin typeface="+mn-lt"/>
                <a:ea typeface="+mn-ea"/>
                <a:cs typeface="+mn-cs"/>
              </a:rPr>
              <a:t>Funds roll over year to year, it is not a use it or lose it scenario</a:t>
            </a:r>
          </a:p>
          <a:p>
            <a:pPr marL="284607" indent="-284607" defTabSz="379476">
              <a:spcBef>
                <a:spcPts val="830"/>
              </a:spcBef>
            </a:pPr>
            <a:r>
              <a:rPr lang="en-US" kern="1200" dirty="0">
                <a:solidFill>
                  <a:schemeClr val="tx1">
                    <a:lumMod val="75000"/>
                    <a:lumOff val="25000"/>
                  </a:schemeClr>
                </a:solidFill>
                <a:latin typeface="+mn-lt"/>
                <a:ea typeface="+mn-ea"/>
                <a:cs typeface="+mn-cs"/>
              </a:rPr>
              <a:t>Funds can be used into retirement age</a:t>
            </a:r>
          </a:p>
          <a:p>
            <a:pPr marL="284607" indent="-284607" defTabSz="379476">
              <a:spcBef>
                <a:spcPts val="830"/>
              </a:spcBef>
            </a:pPr>
            <a:r>
              <a:rPr lang="en-US" kern="1200" dirty="0">
                <a:solidFill>
                  <a:schemeClr val="tx1">
                    <a:lumMod val="75000"/>
                    <a:lumOff val="25000"/>
                  </a:schemeClr>
                </a:solidFill>
                <a:latin typeface="+mn-lt"/>
                <a:ea typeface="+mn-ea"/>
                <a:cs typeface="+mn-cs"/>
              </a:rPr>
              <a:t>You own the account and take it with you even if you leave your employer</a:t>
            </a:r>
          </a:p>
          <a:p>
            <a:pPr marL="284607" indent="-284607" defTabSz="379476">
              <a:spcBef>
                <a:spcPts val="830"/>
              </a:spcBef>
            </a:pPr>
            <a:r>
              <a:rPr lang="en-US" kern="1200" dirty="0">
                <a:solidFill>
                  <a:schemeClr val="tx1">
                    <a:lumMod val="75000"/>
                    <a:lumOff val="25000"/>
                  </a:schemeClr>
                </a:solidFill>
                <a:latin typeface="+mn-lt"/>
                <a:ea typeface="+mn-ea"/>
                <a:cs typeface="+mn-cs"/>
              </a:rPr>
              <a:t>Lower monthly medical insurance premiums than traditional plans</a:t>
            </a:r>
          </a:p>
          <a:p>
            <a:pPr marL="284607" indent="-284607" defTabSz="379476">
              <a:spcBef>
                <a:spcPts val="830"/>
              </a:spcBef>
            </a:pPr>
            <a:endParaRPr lang="en-US" kern="1200" dirty="0">
              <a:solidFill>
                <a:schemeClr val="tx1">
                  <a:lumMod val="75000"/>
                  <a:lumOff val="25000"/>
                </a:schemeClr>
              </a:solidFill>
              <a:latin typeface="+mn-lt"/>
              <a:ea typeface="+mn-ea"/>
              <a:cs typeface="+mn-cs"/>
            </a:endParaRPr>
          </a:p>
          <a:p>
            <a:pPr marL="284607" indent="-284607" defTabSz="379476">
              <a:spcBef>
                <a:spcPts val="830"/>
              </a:spcBef>
            </a:pPr>
            <a:endParaRPr lang="en-US" kern="1200" dirty="0">
              <a:solidFill>
                <a:schemeClr val="tx1">
                  <a:lumMod val="75000"/>
                  <a:lumOff val="25000"/>
                </a:schemeClr>
              </a:solidFill>
              <a:latin typeface="+mn-lt"/>
              <a:ea typeface="+mn-ea"/>
              <a:cs typeface="+mn-cs"/>
            </a:endParaRPr>
          </a:p>
          <a:p>
            <a:pPr marL="0" indent="0">
              <a:buNone/>
            </a:pPr>
            <a:endParaRPr lang="en-US" sz="2400" dirty="0"/>
          </a:p>
        </p:txBody>
      </p:sp>
      <p:graphicFrame>
        <p:nvGraphicFramePr>
          <p:cNvPr id="4" name="Diagram 3">
            <a:extLst>
              <a:ext uri="{FF2B5EF4-FFF2-40B4-BE49-F238E27FC236}">
                <a16:creationId xmlns:a16="http://schemas.microsoft.com/office/drawing/2014/main" id="{7816D497-94F6-A0E8-E247-EF20D7CC3C0E}"/>
              </a:ext>
            </a:extLst>
          </p:cNvPr>
          <p:cNvGraphicFramePr/>
          <p:nvPr>
            <p:extLst>
              <p:ext uri="{D42A27DB-BD31-4B8C-83A1-F6EECF244321}">
                <p14:modId xmlns:p14="http://schemas.microsoft.com/office/powerpoint/2010/main" val="3747269732"/>
              </p:ext>
            </p:extLst>
          </p:nvPr>
        </p:nvGraphicFramePr>
        <p:xfrm>
          <a:off x="1794897" y="4082255"/>
          <a:ext cx="9411617" cy="2438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83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EDD0B80-D725-C742-1FAD-D07BCB820BAB}"/>
              </a:ext>
            </a:extLst>
          </p:cNvPr>
          <p:cNvSpPr>
            <a:spLocks noGrp="1"/>
          </p:cNvSpPr>
          <p:nvPr>
            <p:ph type="title"/>
          </p:nvPr>
        </p:nvSpPr>
        <p:spPr>
          <a:xfrm>
            <a:off x="1843391" y="624110"/>
            <a:ext cx="9383408" cy="1280890"/>
          </a:xfrm>
        </p:spPr>
        <p:txBody>
          <a:bodyPr>
            <a:normAutofit/>
          </a:bodyPr>
          <a:lstStyle/>
          <a:p>
            <a:r>
              <a:rPr lang="en-US" dirty="0">
                <a:solidFill>
                  <a:schemeClr val="bg1"/>
                </a:solidFill>
              </a:rPr>
              <a:t>Sample Tax Savings</a:t>
            </a:r>
          </a:p>
        </p:txBody>
      </p:sp>
      <p:sp>
        <p:nvSpPr>
          <p:cNvPr id="15"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AA90D4DA-4C8D-36A2-3D4B-BB2FF80EAFC3}"/>
              </a:ext>
            </a:extLst>
          </p:cNvPr>
          <p:cNvSpPr>
            <a:spLocks noGrp="1"/>
          </p:cNvSpPr>
          <p:nvPr>
            <p:ph idx="1"/>
          </p:nvPr>
        </p:nvSpPr>
        <p:spPr>
          <a:xfrm>
            <a:off x="190500" y="2397967"/>
            <a:ext cx="11868149" cy="1488233"/>
          </a:xfrm>
        </p:spPr>
        <p:txBody>
          <a:bodyPr>
            <a:normAutofit lnSpcReduction="10000"/>
          </a:bodyPr>
          <a:lstStyle/>
          <a:p>
            <a:pPr marL="0" indent="0" defTabSz="292608">
              <a:spcBef>
                <a:spcPts val="640"/>
              </a:spcBef>
              <a:buNone/>
            </a:pPr>
            <a:r>
              <a:rPr lang="en-US" kern="1200" dirty="0">
                <a:solidFill>
                  <a:schemeClr val="tx1">
                    <a:lumMod val="75000"/>
                    <a:lumOff val="25000"/>
                  </a:schemeClr>
                </a:solidFill>
                <a:latin typeface="+mn-lt"/>
                <a:ea typeface="+mn-ea"/>
                <a:cs typeface="+mn-cs"/>
              </a:rPr>
              <a:t>Assumptions:</a:t>
            </a:r>
          </a:p>
          <a:p>
            <a:pPr marL="0" indent="0" defTabSz="292608">
              <a:spcBef>
                <a:spcPts val="640"/>
              </a:spcBef>
              <a:buNone/>
            </a:pPr>
            <a:r>
              <a:rPr lang="en-US" kern="1200" dirty="0">
                <a:solidFill>
                  <a:schemeClr val="tx1">
                    <a:lumMod val="75000"/>
                    <a:lumOff val="25000"/>
                  </a:schemeClr>
                </a:solidFill>
                <a:latin typeface="+mn-lt"/>
                <a:ea typeface="+mn-ea"/>
                <a:cs typeface="+mn-cs"/>
              </a:rPr>
              <a:t>I elect $4000 to be taken out of my paycheck, tax free, over the course of the year</a:t>
            </a:r>
          </a:p>
          <a:p>
            <a:pPr marL="0" indent="0" defTabSz="292608">
              <a:spcBef>
                <a:spcPts val="640"/>
              </a:spcBef>
              <a:buNone/>
            </a:pPr>
            <a:r>
              <a:rPr lang="en-US" dirty="0"/>
              <a:t>I’m in </a:t>
            </a:r>
            <a:r>
              <a:rPr lang="en-US" kern="1200" dirty="0">
                <a:solidFill>
                  <a:schemeClr val="tx1">
                    <a:lumMod val="75000"/>
                    <a:lumOff val="25000"/>
                  </a:schemeClr>
                </a:solidFill>
                <a:latin typeface="+mn-lt"/>
                <a:ea typeface="+mn-ea"/>
                <a:cs typeface="+mn-cs"/>
              </a:rPr>
              <a:t>a 22% federal tax bracket and 5% state (will vary by individual), I would save $1080 in taxes</a:t>
            </a:r>
          </a:p>
          <a:p>
            <a:pPr marL="475488" lvl="1" indent="-182880" defTabSz="292608">
              <a:spcBef>
                <a:spcPts val="640"/>
              </a:spcBef>
            </a:pPr>
            <a:r>
              <a:rPr lang="en-US" sz="1400" kern="1200" dirty="0">
                <a:solidFill>
                  <a:schemeClr val="tx1">
                    <a:lumMod val="75000"/>
                    <a:lumOff val="25000"/>
                  </a:schemeClr>
                </a:solidFill>
                <a:latin typeface="+mn-lt"/>
                <a:ea typeface="+mn-ea"/>
                <a:cs typeface="+mn-cs"/>
              </a:rPr>
              <a:t>If I did not have an HSA, I would pay an additional $1080 to the government leaving me with $2920 to pay for my out-of-pocket expenses instead of $4000, giving me more buying power</a:t>
            </a:r>
            <a:endParaRPr lang="en-US" sz="2800" dirty="0"/>
          </a:p>
        </p:txBody>
      </p:sp>
      <p:graphicFrame>
        <p:nvGraphicFramePr>
          <p:cNvPr id="6" name="Table 5">
            <a:extLst>
              <a:ext uri="{FF2B5EF4-FFF2-40B4-BE49-F238E27FC236}">
                <a16:creationId xmlns:a16="http://schemas.microsoft.com/office/drawing/2014/main" id="{72075715-995D-8673-5344-E14E9B76750C}"/>
              </a:ext>
            </a:extLst>
          </p:cNvPr>
          <p:cNvGraphicFramePr>
            <a:graphicFrameLocks noGrp="1"/>
          </p:cNvGraphicFramePr>
          <p:nvPr>
            <p:extLst>
              <p:ext uri="{D42A27DB-BD31-4B8C-83A1-F6EECF244321}">
                <p14:modId xmlns:p14="http://schemas.microsoft.com/office/powerpoint/2010/main" val="1398965546"/>
              </p:ext>
            </p:extLst>
          </p:nvPr>
        </p:nvGraphicFramePr>
        <p:xfrm>
          <a:off x="1123950" y="3992544"/>
          <a:ext cx="9944100" cy="2518578"/>
        </p:xfrm>
        <a:graphic>
          <a:graphicData uri="http://schemas.openxmlformats.org/drawingml/2006/table">
            <a:tbl>
              <a:tblPr>
                <a:tableStyleId>{5C22544A-7EE6-4342-B048-85BDC9FD1C3A}</a:tableStyleId>
              </a:tblPr>
              <a:tblGrid>
                <a:gridCol w="3410695">
                  <a:extLst>
                    <a:ext uri="{9D8B030D-6E8A-4147-A177-3AD203B41FA5}">
                      <a16:colId xmlns:a16="http://schemas.microsoft.com/office/drawing/2014/main" val="1090701678"/>
                    </a:ext>
                  </a:extLst>
                </a:gridCol>
                <a:gridCol w="3235645">
                  <a:extLst>
                    <a:ext uri="{9D8B030D-6E8A-4147-A177-3AD203B41FA5}">
                      <a16:colId xmlns:a16="http://schemas.microsoft.com/office/drawing/2014/main" val="1343770726"/>
                    </a:ext>
                  </a:extLst>
                </a:gridCol>
                <a:gridCol w="3297760">
                  <a:extLst>
                    <a:ext uri="{9D8B030D-6E8A-4147-A177-3AD203B41FA5}">
                      <a16:colId xmlns:a16="http://schemas.microsoft.com/office/drawing/2014/main" val="3004880875"/>
                    </a:ext>
                  </a:extLst>
                </a:gridCol>
              </a:tblGrid>
              <a:tr h="419763">
                <a:tc>
                  <a:txBody>
                    <a:bodyPr/>
                    <a:lstStyle/>
                    <a:p>
                      <a:pPr algn="l" fontAlgn="b"/>
                      <a:endParaRPr lang="en-US" sz="1600" b="0" i="0" u="none" strike="noStrike" dirty="0">
                        <a:solidFill>
                          <a:schemeClr val="bg1"/>
                        </a:solidFill>
                        <a:effectLst/>
                        <a:latin typeface="Century Gothic" panose="020B0502020202020204" pitchFamily="34" charset="0"/>
                      </a:endParaRPr>
                    </a:p>
                  </a:txBody>
                  <a:tcPr marL="9525" marR="9525" marT="9525" marB="0" anchor="b">
                    <a:noFill/>
                  </a:tcPr>
                </a:tc>
                <a:tc>
                  <a:txBody>
                    <a:bodyPr/>
                    <a:lstStyle/>
                    <a:p>
                      <a:pPr algn="ctr" fontAlgn="b"/>
                      <a:r>
                        <a:rPr lang="en-US" sz="1800" b="1" u="sng" strike="noStrike" dirty="0">
                          <a:solidFill>
                            <a:schemeClr val="bg1"/>
                          </a:solidFill>
                          <a:effectLst/>
                        </a:rPr>
                        <a:t>With HSA</a:t>
                      </a:r>
                      <a:endParaRPr lang="en-US" sz="1800" b="1" i="0" u="sng" strike="noStrike" dirty="0">
                        <a:solidFill>
                          <a:schemeClr val="bg1"/>
                        </a:solidFill>
                        <a:effectLst/>
                        <a:latin typeface="Century Gothic" panose="020B0502020202020204" pitchFamily="34" charset="0"/>
                      </a:endParaRPr>
                    </a:p>
                  </a:txBody>
                  <a:tcPr marL="9525" marR="9525" marT="9525" marB="0" anchor="ctr">
                    <a:solidFill>
                      <a:srgbClr val="A53010"/>
                    </a:solidFill>
                  </a:tcPr>
                </a:tc>
                <a:tc>
                  <a:txBody>
                    <a:bodyPr/>
                    <a:lstStyle/>
                    <a:p>
                      <a:pPr algn="ctr" fontAlgn="b"/>
                      <a:r>
                        <a:rPr lang="en-US" sz="1800" b="1" u="sng" strike="noStrike" dirty="0">
                          <a:solidFill>
                            <a:schemeClr val="bg1"/>
                          </a:solidFill>
                          <a:effectLst/>
                        </a:rPr>
                        <a:t>Without HSA</a:t>
                      </a:r>
                      <a:endParaRPr lang="en-US" sz="1800" b="1" i="0" u="sng" strike="noStrike" dirty="0">
                        <a:solidFill>
                          <a:schemeClr val="bg1"/>
                        </a:solidFill>
                        <a:effectLst/>
                        <a:latin typeface="Century Gothic" panose="020B0502020202020204" pitchFamily="34" charset="0"/>
                      </a:endParaRPr>
                    </a:p>
                  </a:txBody>
                  <a:tcPr marL="9525" marR="9525" marT="9525" marB="0" anchor="ctr">
                    <a:solidFill>
                      <a:srgbClr val="A53010"/>
                    </a:solidFill>
                  </a:tcPr>
                </a:tc>
                <a:extLst>
                  <a:ext uri="{0D108BD9-81ED-4DB2-BD59-A6C34878D82A}">
                    <a16:rowId xmlns:a16="http://schemas.microsoft.com/office/drawing/2014/main" val="3128409494"/>
                  </a:ext>
                </a:extLst>
              </a:tr>
              <a:tr h="839526">
                <a:tc>
                  <a:txBody>
                    <a:bodyPr/>
                    <a:lstStyle/>
                    <a:p>
                      <a:pPr algn="ctr" fontAlgn="b"/>
                      <a:r>
                        <a:rPr lang="en-US" sz="1600" u="none" strike="noStrike" dirty="0">
                          <a:effectLst/>
                        </a:rPr>
                        <a:t>Income set aside for health expenses</a:t>
                      </a:r>
                      <a:endParaRPr lang="en-US" sz="1600" b="0" i="0" u="none" strike="noStrike" dirty="0">
                        <a:solidFill>
                          <a:srgbClr val="000000"/>
                        </a:solidFill>
                        <a:effectLst/>
                        <a:latin typeface="Century Gothic" panose="020B0502020202020204" pitchFamily="34" charset="0"/>
                      </a:endParaRPr>
                    </a:p>
                  </a:txBody>
                  <a:tcPr marL="9525" marR="9525" marT="9525" marB="0" anchor="b">
                    <a:noFill/>
                  </a:tcPr>
                </a:tc>
                <a:tc>
                  <a:txBody>
                    <a:bodyPr/>
                    <a:lstStyle/>
                    <a:p>
                      <a:pPr algn="ctr" fontAlgn="b"/>
                      <a:r>
                        <a:rPr lang="en-US" sz="1600" u="none" strike="noStrike" dirty="0">
                          <a:effectLst/>
                        </a:rPr>
                        <a:t>$4,000 </a:t>
                      </a:r>
                      <a:endParaRPr lang="en-US" sz="1600" b="0" i="0" u="none" strike="noStrike" dirty="0">
                        <a:solidFill>
                          <a:srgbClr val="000000"/>
                        </a:solidFill>
                        <a:effectLst/>
                        <a:latin typeface="Century Gothic" panose="020B0502020202020204" pitchFamily="34" charset="0"/>
                      </a:endParaRPr>
                    </a:p>
                  </a:txBody>
                  <a:tcPr marL="9525" marR="9525" marT="9525" marB="0" anchor="b">
                    <a:noFill/>
                  </a:tcPr>
                </a:tc>
                <a:tc>
                  <a:txBody>
                    <a:bodyPr/>
                    <a:lstStyle/>
                    <a:p>
                      <a:pPr algn="ctr" fontAlgn="b"/>
                      <a:r>
                        <a:rPr lang="en-US" sz="1600" u="none" strike="noStrike" dirty="0">
                          <a:effectLst/>
                        </a:rPr>
                        <a:t>$4,000 </a:t>
                      </a:r>
                      <a:endParaRPr lang="en-US" sz="1600" b="0" i="0" u="none" strike="noStrike" dirty="0">
                        <a:solidFill>
                          <a:srgbClr val="000000"/>
                        </a:solidFill>
                        <a:effectLst/>
                        <a:latin typeface="Century Gothic" panose="020B0502020202020204" pitchFamily="34" charset="0"/>
                      </a:endParaRPr>
                    </a:p>
                  </a:txBody>
                  <a:tcPr marL="9525" marR="9525" marT="9525" marB="0" anchor="b">
                    <a:noFill/>
                  </a:tcPr>
                </a:tc>
                <a:extLst>
                  <a:ext uri="{0D108BD9-81ED-4DB2-BD59-A6C34878D82A}">
                    <a16:rowId xmlns:a16="http://schemas.microsoft.com/office/drawing/2014/main" val="3132160884"/>
                  </a:ext>
                </a:extLst>
              </a:tr>
              <a:tr h="419763">
                <a:tc>
                  <a:txBody>
                    <a:bodyPr/>
                    <a:lstStyle/>
                    <a:p>
                      <a:pPr algn="ctr" fontAlgn="b"/>
                      <a:r>
                        <a:rPr lang="en-US" sz="1600" u="none" strike="noStrike" dirty="0">
                          <a:effectLst/>
                        </a:rPr>
                        <a:t>27% federal/state taxes</a:t>
                      </a:r>
                      <a:endParaRPr lang="en-US" sz="1600" b="0" i="0" u="none" strike="noStrike" dirty="0">
                        <a:solidFill>
                          <a:srgbClr val="000000"/>
                        </a:solidFill>
                        <a:effectLst/>
                        <a:latin typeface="Century Gothic" panose="020B0502020202020204" pitchFamily="34" charset="0"/>
                      </a:endParaRPr>
                    </a:p>
                  </a:txBody>
                  <a:tcPr marL="9525" marR="9525" marT="9525" marB="0" anchor="b">
                    <a:noFill/>
                  </a:tcPr>
                </a:tc>
                <a:tc>
                  <a:txBody>
                    <a:bodyPr/>
                    <a:lstStyle/>
                    <a:p>
                      <a:pPr algn="ctr" fontAlgn="b"/>
                      <a:r>
                        <a:rPr lang="en-US" sz="1600" u="none" strike="noStrike" dirty="0">
                          <a:effectLst/>
                        </a:rPr>
                        <a:t>$0 </a:t>
                      </a:r>
                      <a:endParaRPr lang="en-US" sz="1600" b="0" i="0" u="none" strike="noStrike" dirty="0">
                        <a:solidFill>
                          <a:srgbClr val="000000"/>
                        </a:solidFill>
                        <a:effectLst/>
                        <a:latin typeface="Century Gothic" panose="020B0502020202020204" pitchFamily="34" charset="0"/>
                      </a:endParaRPr>
                    </a:p>
                  </a:txBody>
                  <a:tcPr marL="9525" marR="9525" marT="9525" marB="0" anchor="b">
                    <a:noFill/>
                  </a:tcPr>
                </a:tc>
                <a:tc>
                  <a:txBody>
                    <a:bodyPr/>
                    <a:lstStyle/>
                    <a:p>
                      <a:pPr algn="ctr" fontAlgn="b"/>
                      <a:r>
                        <a:rPr lang="en-US" sz="1600" u="none" strike="noStrike" dirty="0">
                          <a:effectLst/>
                        </a:rPr>
                        <a:t>-$1080</a:t>
                      </a:r>
                      <a:endParaRPr lang="en-US" sz="1600" b="0" i="0" u="none" strike="noStrike" dirty="0">
                        <a:solidFill>
                          <a:srgbClr val="000000"/>
                        </a:solidFill>
                        <a:effectLst/>
                        <a:latin typeface="Century Gothic" panose="020B0502020202020204" pitchFamily="34" charset="0"/>
                      </a:endParaRPr>
                    </a:p>
                  </a:txBody>
                  <a:tcPr marL="9525" marR="9525" marT="9525" marB="0" anchor="b">
                    <a:noFill/>
                  </a:tcPr>
                </a:tc>
                <a:extLst>
                  <a:ext uri="{0D108BD9-81ED-4DB2-BD59-A6C34878D82A}">
                    <a16:rowId xmlns:a16="http://schemas.microsoft.com/office/drawing/2014/main" val="3198657415"/>
                  </a:ext>
                </a:extLst>
              </a:tr>
              <a:tr h="839526">
                <a:tc>
                  <a:txBody>
                    <a:bodyPr/>
                    <a:lstStyle/>
                    <a:p>
                      <a:pPr algn="ctr" fontAlgn="b"/>
                      <a:r>
                        <a:rPr lang="en-US" sz="1600" u="none" strike="noStrike" dirty="0">
                          <a:effectLst/>
                        </a:rPr>
                        <a:t>Money to use on health expenses</a:t>
                      </a:r>
                      <a:endParaRPr lang="en-US" sz="1600" b="0" i="0" u="none" strike="noStrike" dirty="0">
                        <a:solidFill>
                          <a:srgbClr val="000000"/>
                        </a:solidFill>
                        <a:effectLst/>
                        <a:latin typeface="Century Gothic" panose="020B0502020202020204" pitchFamily="34" charset="0"/>
                      </a:endParaRPr>
                    </a:p>
                  </a:txBody>
                  <a:tcPr marL="9525" marR="9525" marT="9525" marB="0" anchor="b">
                    <a:noFill/>
                  </a:tcPr>
                </a:tc>
                <a:tc>
                  <a:txBody>
                    <a:bodyPr/>
                    <a:lstStyle/>
                    <a:p>
                      <a:pPr algn="ctr" fontAlgn="b"/>
                      <a:r>
                        <a:rPr lang="en-US" sz="1800" b="1" u="sng" strike="noStrike" dirty="0">
                          <a:effectLst/>
                        </a:rPr>
                        <a:t>$4,000 </a:t>
                      </a:r>
                      <a:endParaRPr lang="en-US" sz="1800" b="1" i="0" u="sng" strike="noStrike" dirty="0">
                        <a:solidFill>
                          <a:srgbClr val="000000"/>
                        </a:solidFill>
                        <a:effectLst/>
                        <a:latin typeface="Century Gothic" panose="020B0502020202020204" pitchFamily="34" charset="0"/>
                      </a:endParaRPr>
                    </a:p>
                  </a:txBody>
                  <a:tcPr marL="9525" marR="9525" marT="9525" marB="0" anchor="b">
                    <a:noFill/>
                  </a:tcPr>
                </a:tc>
                <a:tc>
                  <a:txBody>
                    <a:bodyPr/>
                    <a:lstStyle/>
                    <a:p>
                      <a:pPr algn="ctr" fontAlgn="b"/>
                      <a:r>
                        <a:rPr lang="en-US" sz="1800" b="1" u="sng" strike="noStrike" dirty="0">
                          <a:effectLst/>
                        </a:rPr>
                        <a:t>$2,920 </a:t>
                      </a:r>
                      <a:endParaRPr lang="en-US" sz="1800" b="1" i="0" u="sng" strike="noStrike" dirty="0">
                        <a:solidFill>
                          <a:srgbClr val="000000"/>
                        </a:solidFill>
                        <a:effectLst/>
                        <a:latin typeface="Century Gothic" panose="020B0502020202020204" pitchFamily="34" charset="0"/>
                      </a:endParaRPr>
                    </a:p>
                  </a:txBody>
                  <a:tcPr marL="9525" marR="9525" marT="9525" marB="0" anchor="b">
                    <a:noFill/>
                  </a:tcPr>
                </a:tc>
                <a:extLst>
                  <a:ext uri="{0D108BD9-81ED-4DB2-BD59-A6C34878D82A}">
                    <a16:rowId xmlns:a16="http://schemas.microsoft.com/office/drawing/2014/main" val="733143365"/>
                  </a:ext>
                </a:extLst>
              </a:tr>
            </a:tbl>
          </a:graphicData>
        </a:graphic>
      </p:graphicFrame>
    </p:spTree>
    <p:extLst>
      <p:ext uri="{BB962C8B-B14F-4D97-AF65-F5344CB8AC3E}">
        <p14:creationId xmlns:p14="http://schemas.microsoft.com/office/powerpoint/2010/main" val="205278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Boy in park holding magnifying glass to eye with friends">
            <a:extLst>
              <a:ext uri="{FF2B5EF4-FFF2-40B4-BE49-F238E27FC236}">
                <a16:creationId xmlns:a16="http://schemas.microsoft.com/office/drawing/2014/main" id="{9B9125A6-AC60-1EA4-6786-7950EC1C4A9A}"/>
              </a:ext>
            </a:extLst>
          </p:cNvPr>
          <p:cNvPicPr>
            <a:picLocks noChangeAspect="1"/>
          </p:cNvPicPr>
          <p:nvPr/>
        </p:nvPicPr>
        <p:blipFill rotWithShape="1">
          <a:blip r:embed="rId3">
            <a:duotone>
              <a:schemeClr val="bg2">
                <a:shade val="45000"/>
                <a:satMod val="135000"/>
              </a:schemeClr>
              <a:prstClr val="white"/>
            </a:duotone>
            <a:alphaModFix amt="25000"/>
          </a:blip>
          <a:srcRect b="15730"/>
          <a:stretch/>
        </p:blipFill>
        <p:spPr>
          <a:xfrm>
            <a:off x="-7217" y="10"/>
            <a:ext cx="12191980" cy="6857990"/>
          </a:xfrm>
          <a:prstGeom prst="rect">
            <a:avLst/>
          </a:prstGeom>
        </p:spPr>
      </p:pic>
      <p:sp>
        <p:nvSpPr>
          <p:cNvPr id="2" name="Title 1">
            <a:extLst>
              <a:ext uri="{FF2B5EF4-FFF2-40B4-BE49-F238E27FC236}">
                <a16:creationId xmlns:a16="http://schemas.microsoft.com/office/drawing/2014/main" id="{DE3EA3D1-C2DD-19F3-5079-43215A64216C}"/>
              </a:ext>
            </a:extLst>
          </p:cNvPr>
          <p:cNvSpPr>
            <a:spLocks noGrp="1"/>
          </p:cNvSpPr>
          <p:nvPr>
            <p:ph type="title"/>
          </p:nvPr>
        </p:nvSpPr>
        <p:spPr>
          <a:xfrm>
            <a:off x="2592925" y="624110"/>
            <a:ext cx="8911687" cy="1280890"/>
          </a:xfrm>
        </p:spPr>
        <p:txBody>
          <a:bodyPr>
            <a:normAutofit/>
          </a:bodyPr>
          <a:lstStyle/>
          <a:p>
            <a:r>
              <a:rPr lang="en-US" dirty="0"/>
              <a:t>Who is Eligible for an HSA?</a:t>
            </a:r>
          </a:p>
        </p:txBody>
      </p:sp>
      <p:sp>
        <p:nvSpPr>
          <p:cNvPr id="18" name="Rectangle 17">
            <a:extLst>
              <a:ext uri="{FF2B5EF4-FFF2-40B4-BE49-F238E27FC236}">
                <a16:creationId xmlns:a16="http://schemas.microsoft.com/office/drawing/2014/main" id="{047FC0EE-347A-48CD-B437-8E3C1E680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1">
            <a:extLst>
              <a:ext uri="{FF2B5EF4-FFF2-40B4-BE49-F238E27FC236}">
                <a16:creationId xmlns:a16="http://schemas.microsoft.com/office/drawing/2014/main" id="{531E865F-583A-41A7-8FC4-630555C08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a:extLst>
              <a:ext uri="{FF2B5EF4-FFF2-40B4-BE49-F238E27FC236}">
                <a16:creationId xmlns:a16="http://schemas.microsoft.com/office/drawing/2014/main" id="{1640B2A6-A003-6E62-E394-84681E00E372}"/>
              </a:ext>
            </a:extLst>
          </p:cNvPr>
          <p:cNvSpPr>
            <a:spLocks noGrp="1"/>
          </p:cNvSpPr>
          <p:nvPr>
            <p:ph idx="1"/>
          </p:nvPr>
        </p:nvSpPr>
        <p:spPr>
          <a:xfrm>
            <a:off x="1922106" y="2062065"/>
            <a:ext cx="9461208" cy="3328541"/>
          </a:xfrm>
          <a:solidFill>
            <a:schemeClr val="bg2">
              <a:lumMod val="50000"/>
              <a:alpha val="78000"/>
            </a:schemeClr>
          </a:solidFill>
        </p:spPr>
        <p:txBody>
          <a:bodyPr>
            <a:normAutofit lnSpcReduction="10000"/>
          </a:bodyPr>
          <a:lstStyle/>
          <a:p>
            <a:pPr>
              <a:buClr>
                <a:srgbClr val="D7A75B"/>
              </a:buClr>
            </a:pPr>
            <a:r>
              <a:rPr lang="en-US" sz="1700" dirty="0"/>
              <a:t>Anyone who is:</a:t>
            </a:r>
          </a:p>
          <a:p>
            <a:pPr lvl="1">
              <a:buClr>
                <a:srgbClr val="D7A75B"/>
              </a:buClr>
            </a:pPr>
            <a:r>
              <a:rPr lang="en-US" sz="1700" dirty="0"/>
              <a:t>Covered by a qualified, high deductible health plan (HDHP)</a:t>
            </a:r>
          </a:p>
          <a:p>
            <a:pPr lvl="1">
              <a:buClr>
                <a:srgbClr val="D7A75B"/>
              </a:buClr>
            </a:pPr>
            <a:r>
              <a:rPr lang="en-US" sz="1700" dirty="0"/>
              <a:t>Not enrolled in (ANY) Medicare</a:t>
            </a:r>
          </a:p>
          <a:p>
            <a:pPr lvl="1">
              <a:buClr>
                <a:srgbClr val="D7A75B"/>
              </a:buClr>
            </a:pPr>
            <a:r>
              <a:rPr lang="en-US" sz="1700" dirty="0"/>
              <a:t>Not enrolled in other insurance</a:t>
            </a:r>
          </a:p>
          <a:p>
            <a:pPr marL="914400" lvl="2" indent="0">
              <a:buClr>
                <a:srgbClr val="D7A75B"/>
              </a:buClr>
              <a:buNone/>
            </a:pPr>
            <a:r>
              <a:rPr lang="en-US" sz="1700" dirty="0"/>
              <a:t>Note: “Other” insurance does </a:t>
            </a:r>
            <a:r>
              <a:rPr lang="en-US" sz="1700" u="sng" dirty="0"/>
              <a:t>not</a:t>
            </a:r>
            <a:r>
              <a:rPr lang="en-US" sz="1700" dirty="0"/>
              <a:t> include: specific disease/illness policies, accident, disability, dental, vision or long-term care coverage</a:t>
            </a:r>
          </a:p>
          <a:p>
            <a:pPr lvl="1">
              <a:buClr>
                <a:srgbClr val="D7A75B"/>
              </a:buClr>
            </a:pPr>
            <a:r>
              <a:rPr lang="en-US" sz="1700" dirty="0"/>
              <a:t>Not claimed on someone else’s tax return as a dependent</a:t>
            </a:r>
          </a:p>
          <a:p>
            <a:pPr lvl="1">
              <a:buClr>
                <a:srgbClr val="D7A75B"/>
              </a:buClr>
            </a:pPr>
            <a:r>
              <a:rPr lang="en-US" sz="170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An individual is not eligible to make HSA contributions for a month if he or she has received medical benefits from the VA at any time during the previous three months, other than benefits for preventive care or permitted coverage</a:t>
            </a:r>
          </a:p>
          <a:p>
            <a:pPr marL="457200" lvl="1" indent="0">
              <a:buClr>
                <a:srgbClr val="D7A75B"/>
              </a:buClr>
              <a:buNone/>
            </a:pPr>
            <a:endParaRPr lang="en-US" dirty="0"/>
          </a:p>
          <a:p>
            <a:pPr lvl="2">
              <a:buClr>
                <a:srgbClr val="D7A75B"/>
              </a:buClr>
            </a:pPr>
            <a:endParaRPr lang="en-US" dirty="0"/>
          </a:p>
          <a:p>
            <a:pPr marL="457200" lvl="1" indent="0">
              <a:buClr>
                <a:srgbClr val="D7A75B"/>
              </a:buClr>
              <a:buNone/>
            </a:pPr>
            <a:endParaRPr lang="en-US" dirty="0"/>
          </a:p>
          <a:p>
            <a:pPr lvl="1">
              <a:buClr>
                <a:srgbClr val="D7A75B"/>
              </a:buClr>
            </a:pPr>
            <a:endParaRPr lang="en-US" dirty="0"/>
          </a:p>
        </p:txBody>
      </p:sp>
    </p:spTree>
    <p:extLst>
      <p:ext uri="{BB962C8B-B14F-4D97-AF65-F5344CB8AC3E}">
        <p14:creationId xmlns:p14="http://schemas.microsoft.com/office/powerpoint/2010/main" val="39804738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9EE869B-085D-43B3-AED8-9B0655612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Rectangle 23">
            <a:extLst>
              <a:ext uri="{FF2B5EF4-FFF2-40B4-BE49-F238E27FC236}">
                <a16:creationId xmlns:a16="http://schemas.microsoft.com/office/drawing/2014/main" id="{C54E744A-A072-47AF-981A-3718617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hand putting a coin into a piggy bank&#10;&#10;Description automatically generated">
            <a:extLst>
              <a:ext uri="{FF2B5EF4-FFF2-40B4-BE49-F238E27FC236}">
                <a16:creationId xmlns:a16="http://schemas.microsoft.com/office/drawing/2014/main" id="{9AB0813A-E07B-63D2-8460-CC11B7B7CC3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3938" r="29373"/>
          <a:stretch/>
        </p:blipFill>
        <p:spPr>
          <a:xfrm>
            <a:off x="8229598" y="10"/>
            <a:ext cx="3962401" cy="6857990"/>
          </a:xfrm>
          <a:prstGeom prst="rect">
            <a:avLst/>
          </a:prstGeom>
        </p:spPr>
      </p:pic>
      <p:sp>
        <p:nvSpPr>
          <p:cNvPr id="26" name="Freeform 5">
            <a:extLst>
              <a:ext uri="{FF2B5EF4-FFF2-40B4-BE49-F238E27FC236}">
                <a16:creationId xmlns:a16="http://schemas.microsoft.com/office/drawing/2014/main" id="{F0254341-1068-4FB7-8AEF-220C6EB41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3FF5CB2D-B4CB-8D44-4333-16831B31FB36}"/>
              </a:ext>
            </a:extLst>
          </p:cNvPr>
          <p:cNvSpPr>
            <a:spLocks noGrp="1"/>
          </p:cNvSpPr>
          <p:nvPr>
            <p:ph type="title"/>
          </p:nvPr>
        </p:nvSpPr>
        <p:spPr>
          <a:xfrm>
            <a:off x="541867" y="787400"/>
            <a:ext cx="7145866" cy="778933"/>
          </a:xfrm>
        </p:spPr>
        <p:txBody>
          <a:bodyPr anchor="ctr">
            <a:normAutofit/>
          </a:bodyPr>
          <a:lstStyle/>
          <a:p>
            <a:r>
              <a:rPr lang="en-US" sz="3200" dirty="0">
                <a:solidFill>
                  <a:srgbClr val="FEFFFF"/>
                </a:solidFill>
              </a:rPr>
              <a:t>HSA Contribution Limits</a:t>
            </a:r>
          </a:p>
        </p:txBody>
      </p:sp>
      <p:sp>
        <p:nvSpPr>
          <p:cNvPr id="3" name="Content Placeholder 2">
            <a:extLst>
              <a:ext uri="{FF2B5EF4-FFF2-40B4-BE49-F238E27FC236}">
                <a16:creationId xmlns:a16="http://schemas.microsoft.com/office/drawing/2014/main" id="{D32C4495-B132-2601-9FE8-7E826812B939}"/>
              </a:ext>
            </a:extLst>
          </p:cNvPr>
          <p:cNvSpPr>
            <a:spLocks noGrp="1"/>
          </p:cNvSpPr>
          <p:nvPr>
            <p:ph idx="1"/>
          </p:nvPr>
        </p:nvSpPr>
        <p:spPr>
          <a:xfrm>
            <a:off x="85725" y="1822551"/>
            <a:ext cx="7962899" cy="4835423"/>
          </a:xfrm>
        </p:spPr>
        <p:txBody>
          <a:bodyPr>
            <a:normAutofit fontScale="92500" lnSpcReduction="10000"/>
          </a:bodyPr>
          <a:lstStyle/>
          <a:p>
            <a:pPr marL="0" indent="0">
              <a:lnSpc>
                <a:spcPct val="90000"/>
              </a:lnSpc>
              <a:buNone/>
            </a:pPr>
            <a:r>
              <a:rPr lang="en-US" sz="1400" dirty="0">
                <a:solidFill>
                  <a:srgbClr val="FEFFFF"/>
                </a:solidFill>
              </a:rPr>
              <a:t>Annual contribution limits are set by the IRS, not your employer, each year because of the tax benefits. It based off of how you are enrolled in the medical plan</a:t>
            </a:r>
          </a:p>
          <a:p>
            <a:pPr lvl="1">
              <a:lnSpc>
                <a:spcPct val="90000"/>
              </a:lnSpc>
            </a:pPr>
            <a:r>
              <a:rPr lang="en-US" sz="1400" dirty="0">
                <a:solidFill>
                  <a:srgbClr val="FEFFFF"/>
                </a:solidFill>
              </a:rPr>
              <a:t>If you are enrolled as “single” you can only contribute to the single limit, even if you have a family </a:t>
            </a:r>
          </a:p>
          <a:p>
            <a:pPr>
              <a:lnSpc>
                <a:spcPct val="90000"/>
              </a:lnSpc>
            </a:pPr>
            <a:r>
              <a:rPr lang="en-US" sz="1400" dirty="0">
                <a:solidFill>
                  <a:srgbClr val="FEFFFF"/>
                </a:solidFill>
              </a:rPr>
              <a:t>Your deposits are done via payroll deduction, allowing for immediate tax savings</a:t>
            </a:r>
          </a:p>
          <a:p>
            <a:pPr>
              <a:lnSpc>
                <a:spcPct val="90000"/>
              </a:lnSpc>
            </a:pPr>
            <a:r>
              <a:rPr lang="en-US" sz="1400" dirty="0">
                <a:solidFill>
                  <a:srgbClr val="FEFFFF"/>
                </a:solidFill>
              </a:rPr>
              <a:t>Your employer deposit is also completely tax free</a:t>
            </a:r>
          </a:p>
          <a:p>
            <a:pPr>
              <a:lnSpc>
                <a:spcPct val="90000"/>
              </a:lnSpc>
            </a:pPr>
            <a:r>
              <a:rPr lang="en-US" sz="1400" dirty="0">
                <a:solidFill>
                  <a:srgbClr val="FEFFFF"/>
                </a:solidFill>
              </a:rPr>
              <a:t>The annual contribution limits are all inclusive of yours, your employer and/or any other family members who make deposits– it is your responsibility to ensure you do not go over the allowed amount</a:t>
            </a:r>
          </a:p>
          <a:p>
            <a:pPr lvl="1">
              <a:lnSpc>
                <a:spcPct val="90000"/>
              </a:lnSpc>
            </a:pPr>
            <a:r>
              <a:rPr lang="en-US" sz="1400" dirty="0">
                <a:solidFill>
                  <a:srgbClr val="FEFFFF"/>
                </a:solidFill>
              </a:rPr>
              <a:t>If you go over the amount allowed by the IRS you can be charged a 6% monetary penalty for the amount you went over</a:t>
            </a:r>
          </a:p>
          <a:p>
            <a:pPr>
              <a:lnSpc>
                <a:spcPct val="90000"/>
              </a:lnSpc>
            </a:pPr>
            <a:r>
              <a:rPr lang="en-US" sz="1400" dirty="0">
                <a:solidFill>
                  <a:srgbClr val="FEFFFF"/>
                </a:solidFill>
              </a:rPr>
              <a:t>If you are entering into the medical plan mid-year, you are limited to a pro-rated amount based on when you enrolled </a:t>
            </a:r>
          </a:p>
          <a:p>
            <a:pPr>
              <a:lnSpc>
                <a:spcPct val="90000"/>
              </a:lnSpc>
            </a:pPr>
            <a:r>
              <a:rPr lang="en-US" sz="1400" dirty="0">
                <a:solidFill>
                  <a:srgbClr val="FEFFFF"/>
                </a:solidFill>
              </a:rPr>
              <a:t>The 2025 annual contribution limit is:</a:t>
            </a:r>
          </a:p>
          <a:p>
            <a:pPr lvl="1">
              <a:lnSpc>
                <a:spcPct val="90000"/>
              </a:lnSpc>
            </a:pPr>
            <a:r>
              <a:rPr lang="en-US" sz="1400" dirty="0">
                <a:solidFill>
                  <a:srgbClr val="FEFFFF"/>
                </a:solidFill>
              </a:rPr>
              <a:t>Single: $4300</a:t>
            </a:r>
          </a:p>
          <a:p>
            <a:pPr lvl="1">
              <a:lnSpc>
                <a:spcPct val="90000"/>
              </a:lnSpc>
            </a:pPr>
            <a:r>
              <a:rPr lang="en-US" sz="1400" dirty="0">
                <a:solidFill>
                  <a:srgbClr val="FEFFFF"/>
                </a:solidFill>
              </a:rPr>
              <a:t>Family: $8550 (family is defined as you plus 1 or more members)</a:t>
            </a:r>
          </a:p>
          <a:p>
            <a:pPr>
              <a:lnSpc>
                <a:spcPct val="90000"/>
              </a:lnSpc>
            </a:pPr>
            <a:r>
              <a:rPr lang="en-US" sz="1400" dirty="0">
                <a:solidFill>
                  <a:srgbClr val="FEFFFF"/>
                </a:solidFill>
              </a:rPr>
              <a:t>Those aged 55 or older are allowed an </a:t>
            </a:r>
            <a:r>
              <a:rPr lang="en-US" sz="1400" i="1" u="sng" dirty="0">
                <a:solidFill>
                  <a:srgbClr val="FEFFFF"/>
                </a:solidFill>
              </a:rPr>
              <a:t>additional $1000 </a:t>
            </a:r>
            <a:r>
              <a:rPr lang="en-US" sz="1400" dirty="0">
                <a:solidFill>
                  <a:srgbClr val="FEFFFF"/>
                </a:solidFill>
              </a:rPr>
              <a:t>on top of the annual contribution limit for that year</a:t>
            </a:r>
          </a:p>
          <a:p>
            <a:pPr>
              <a:lnSpc>
                <a:spcPct val="90000"/>
              </a:lnSpc>
            </a:pPr>
            <a:r>
              <a:rPr lang="en-US" sz="1400" dirty="0">
                <a:solidFill>
                  <a:srgbClr val="FEFFFF"/>
                </a:solidFill>
              </a:rPr>
              <a:t>As noted previously, you own the account and take it with you when you leave employment and can forever be used for qualified expenses; you cannot, however, contribute new money into the account unless you are enrolled into a HDHP</a:t>
            </a:r>
          </a:p>
        </p:txBody>
      </p:sp>
      <p:sp>
        <p:nvSpPr>
          <p:cNvPr id="4" name="TextBox 3">
            <a:extLst>
              <a:ext uri="{FF2B5EF4-FFF2-40B4-BE49-F238E27FC236}">
                <a16:creationId xmlns:a16="http://schemas.microsoft.com/office/drawing/2014/main" id="{FD490D49-2D2E-89E4-C22D-5D07DFC056B7}"/>
              </a:ext>
            </a:extLst>
          </p:cNvPr>
          <p:cNvSpPr txBox="1"/>
          <p:nvPr/>
        </p:nvSpPr>
        <p:spPr>
          <a:xfrm>
            <a:off x="8576744" y="5595563"/>
            <a:ext cx="3268108" cy="738664"/>
          </a:xfrm>
          <a:prstGeom prst="rect">
            <a:avLst/>
          </a:prstGeom>
          <a:solidFill>
            <a:schemeClr val="bg1"/>
          </a:solidFill>
        </p:spPr>
        <p:txBody>
          <a:bodyPr wrap="square" rtlCol="0">
            <a:spAutoFit/>
          </a:bodyPr>
          <a:lstStyle/>
          <a:p>
            <a:pPr algn="ctr"/>
            <a:r>
              <a:rPr lang="en-US" sz="1050" b="1" i="1" dirty="0"/>
              <a:t>Note: If you delayed Medicare enrollment, your Part A will be backdated 6 months. You must cease deposits ahead of time or you will incur taxes and penalties</a:t>
            </a:r>
          </a:p>
        </p:txBody>
      </p:sp>
    </p:spTree>
    <p:extLst>
      <p:ext uri="{BB962C8B-B14F-4D97-AF65-F5344CB8AC3E}">
        <p14:creationId xmlns:p14="http://schemas.microsoft.com/office/powerpoint/2010/main" val="29362474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3" name="Picture 12" descr="A person putting money into a wallet&#10;&#10;Description automatically generated">
            <a:extLst>
              <a:ext uri="{FF2B5EF4-FFF2-40B4-BE49-F238E27FC236}">
                <a16:creationId xmlns:a16="http://schemas.microsoft.com/office/drawing/2014/main" id="{249BB19B-AAC8-4037-BF52-F9BF9C3FEBB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024" r="13159"/>
          <a:stretch/>
        </p:blipFill>
        <p:spPr>
          <a:xfrm>
            <a:off x="5857875" y="10"/>
            <a:ext cx="6334126" cy="6857990"/>
          </a:xfrm>
          <a:prstGeom prst="rect">
            <a:avLst/>
          </a:prstGeom>
        </p:spPr>
      </p:pic>
      <p:sp useBgFill="1">
        <p:nvSpPr>
          <p:cNvPr id="55" name="Freeform: Shape 54">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EA4F80D2-9CFF-102F-54F3-7471EA662410}"/>
              </a:ext>
            </a:extLst>
          </p:cNvPr>
          <p:cNvSpPr>
            <a:spLocks noGrp="1"/>
          </p:cNvSpPr>
          <p:nvPr>
            <p:ph type="title"/>
          </p:nvPr>
        </p:nvSpPr>
        <p:spPr>
          <a:xfrm>
            <a:off x="182880" y="159655"/>
            <a:ext cx="5674995" cy="897620"/>
          </a:xfrm>
        </p:spPr>
        <p:txBody>
          <a:bodyPr>
            <a:normAutofit/>
          </a:bodyPr>
          <a:lstStyle/>
          <a:p>
            <a:pPr algn="ctr">
              <a:lnSpc>
                <a:spcPct val="90000"/>
              </a:lnSpc>
            </a:pPr>
            <a:r>
              <a:rPr lang="en-US" sz="2800" dirty="0"/>
              <a:t>Health Savings Account Distribution Rules</a:t>
            </a:r>
          </a:p>
        </p:txBody>
      </p:sp>
      <p:sp>
        <p:nvSpPr>
          <p:cNvPr id="57" name="Rectangle 56">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116218C-4107-7D35-8143-60B0F88EF554}"/>
              </a:ext>
            </a:extLst>
          </p:cNvPr>
          <p:cNvSpPr>
            <a:spLocks noGrp="1"/>
          </p:cNvSpPr>
          <p:nvPr>
            <p:ph idx="1"/>
          </p:nvPr>
        </p:nvSpPr>
        <p:spPr>
          <a:xfrm>
            <a:off x="266701" y="1197870"/>
            <a:ext cx="5674995" cy="5641070"/>
          </a:xfrm>
        </p:spPr>
        <p:txBody>
          <a:bodyPr>
            <a:normAutofit/>
          </a:bodyPr>
          <a:lstStyle/>
          <a:p>
            <a:pPr>
              <a:lnSpc>
                <a:spcPct val="90000"/>
              </a:lnSpc>
            </a:pPr>
            <a:r>
              <a:rPr lang="en-US" sz="1600" dirty="0"/>
              <a:t>Distributions/withdrawals are tax free if they are taken for qualified expenses</a:t>
            </a:r>
          </a:p>
          <a:p>
            <a:pPr lvl="1">
              <a:lnSpc>
                <a:spcPct val="90000"/>
              </a:lnSpc>
            </a:pPr>
            <a:r>
              <a:rPr lang="en-US" dirty="0"/>
              <a:t>In addition to medical, dental and vision expenses, COBRA and Long-Term Care insurance premiums are also allowed as a qualified expense</a:t>
            </a:r>
          </a:p>
          <a:p>
            <a:pPr>
              <a:lnSpc>
                <a:spcPct val="90000"/>
              </a:lnSpc>
            </a:pPr>
            <a:r>
              <a:rPr lang="en-US" sz="1600" dirty="0"/>
              <a:t>Your HSA dollars can </a:t>
            </a:r>
            <a:r>
              <a:rPr lang="en-US" sz="1600" b="1" i="1" u="sng" dirty="0"/>
              <a:t>only</a:t>
            </a:r>
            <a:r>
              <a:rPr lang="en-US" sz="1600" dirty="0"/>
              <a:t> be used for expenses that were incurred on or after you enrolled in the qualified medical plan</a:t>
            </a:r>
          </a:p>
          <a:p>
            <a:pPr>
              <a:lnSpc>
                <a:spcPct val="90000"/>
              </a:lnSpc>
            </a:pPr>
            <a:r>
              <a:rPr lang="en-US" sz="1600" dirty="0"/>
              <a:t>Qualified HSA distributions can be used for:</a:t>
            </a:r>
          </a:p>
          <a:p>
            <a:pPr lvl="1">
              <a:lnSpc>
                <a:spcPct val="90000"/>
              </a:lnSpc>
            </a:pPr>
            <a:r>
              <a:rPr lang="en-US" dirty="0"/>
              <a:t>The account holder (person covered by the HDHP)</a:t>
            </a:r>
          </a:p>
          <a:p>
            <a:pPr lvl="1">
              <a:lnSpc>
                <a:spcPct val="90000"/>
              </a:lnSpc>
            </a:pPr>
            <a:r>
              <a:rPr lang="en-US" dirty="0"/>
              <a:t>Your spouse (even if not enrolled in the HDHP)</a:t>
            </a:r>
          </a:p>
          <a:p>
            <a:pPr lvl="1">
              <a:lnSpc>
                <a:spcPct val="90000"/>
              </a:lnSpc>
            </a:pPr>
            <a:r>
              <a:rPr lang="en-US" dirty="0"/>
              <a:t>Your IRS tax dependent children (even if not enrolled in the HDHP)</a:t>
            </a:r>
          </a:p>
          <a:p>
            <a:pPr>
              <a:lnSpc>
                <a:spcPct val="90000"/>
              </a:lnSpc>
            </a:pPr>
            <a:r>
              <a:rPr lang="en-US" sz="1600" dirty="0"/>
              <a:t>If you make a withdrawal for expenses that are not allowed by the IRS, you will be subject to a monetary penalty of 20% for the amount you withdrew in addition to income taxes</a:t>
            </a:r>
          </a:p>
          <a:p>
            <a:pPr>
              <a:lnSpc>
                <a:spcPct val="90000"/>
              </a:lnSpc>
            </a:pPr>
            <a:endParaRPr lang="en-US" sz="1600" dirty="0"/>
          </a:p>
          <a:p>
            <a:pPr>
              <a:lnSpc>
                <a:spcPct val="90000"/>
              </a:lnSpc>
            </a:pPr>
            <a:endParaRPr lang="en-US" sz="1600" dirty="0"/>
          </a:p>
          <a:p>
            <a:pPr>
              <a:lnSpc>
                <a:spcPct val="90000"/>
              </a:lnSpc>
            </a:pPr>
            <a:endParaRPr lang="en-US" sz="1600" dirty="0"/>
          </a:p>
        </p:txBody>
      </p:sp>
    </p:spTree>
    <p:extLst>
      <p:ext uri="{BB962C8B-B14F-4D97-AF65-F5344CB8AC3E}">
        <p14:creationId xmlns:p14="http://schemas.microsoft.com/office/powerpoint/2010/main" val="256486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704B61-0358-EE45-813E-B93A66F10FD6}"/>
              </a:ext>
            </a:extLst>
          </p:cNvPr>
          <p:cNvSpPr>
            <a:spLocks noGrp="1"/>
          </p:cNvSpPr>
          <p:nvPr>
            <p:ph type="title"/>
          </p:nvPr>
        </p:nvSpPr>
        <p:spPr>
          <a:xfrm>
            <a:off x="649222" y="373629"/>
            <a:ext cx="8738618" cy="902721"/>
          </a:xfrm>
        </p:spPr>
        <p:txBody>
          <a:bodyPr>
            <a:normAutofit fontScale="90000"/>
          </a:bodyPr>
          <a:lstStyle/>
          <a:p>
            <a:r>
              <a:rPr lang="en-US" dirty="0"/>
              <a:t>HSA Distributions After Enrolled Medicare</a:t>
            </a:r>
          </a:p>
        </p:txBody>
      </p:sp>
      <p:sp>
        <p:nvSpPr>
          <p:cNvPr id="12" name="Rectangle 11">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172AB1A-7F4C-9CDD-CA3B-49F4C59FF14C}"/>
              </a:ext>
            </a:extLst>
          </p:cNvPr>
          <p:cNvSpPr>
            <a:spLocks noGrp="1"/>
          </p:cNvSpPr>
          <p:nvPr>
            <p:ph idx="1"/>
          </p:nvPr>
        </p:nvSpPr>
        <p:spPr>
          <a:xfrm>
            <a:off x="649224" y="1276350"/>
            <a:ext cx="6574535" cy="5291150"/>
          </a:xfrm>
        </p:spPr>
        <p:txBody>
          <a:bodyPr>
            <a:normAutofit/>
          </a:bodyPr>
          <a:lstStyle/>
          <a:p>
            <a:r>
              <a:rPr lang="en-US" sz="1700" dirty="0"/>
              <a:t>HSA money can forever be used for qualified expenses, tax free, regardless of age, HDHP or Medicare enrollment</a:t>
            </a:r>
          </a:p>
          <a:p>
            <a:r>
              <a:rPr lang="en-US" sz="1700" dirty="0"/>
              <a:t>HSA dollars can also be used for retirement income, with no penalty, but you will have to pay normal income taxes at your current bracket</a:t>
            </a:r>
          </a:p>
          <a:p>
            <a:r>
              <a:rPr lang="en-US" sz="1700" dirty="0"/>
              <a:t>Select insurance premiums can be paid using your HSA:</a:t>
            </a:r>
          </a:p>
          <a:p>
            <a:pPr marL="457200" lvl="1" indent="0">
              <a:buNone/>
            </a:pPr>
            <a:r>
              <a:rPr lang="en-US" sz="1700" dirty="0"/>
              <a:t>Long Term Care</a:t>
            </a:r>
          </a:p>
          <a:p>
            <a:pPr marL="457200" lvl="1" indent="0">
              <a:buNone/>
            </a:pPr>
            <a:r>
              <a:rPr lang="en-US" sz="1700" dirty="0"/>
              <a:t>Medicare B</a:t>
            </a:r>
          </a:p>
          <a:p>
            <a:pPr marL="457200" lvl="1" indent="0">
              <a:buNone/>
            </a:pPr>
            <a:r>
              <a:rPr lang="en-US" sz="1700" dirty="0"/>
              <a:t>Medicare D</a:t>
            </a:r>
          </a:p>
          <a:p>
            <a:pPr marL="457200" lvl="1" indent="0">
              <a:buNone/>
            </a:pPr>
            <a:r>
              <a:rPr lang="en-US" sz="1700" dirty="0"/>
              <a:t>Medicare Advantage</a:t>
            </a:r>
          </a:p>
          <a:p>
            <a:pPr marL="400050">
              <a:buFont typeface="Wingdings" panose="05000000000000000000" pitchFamily="2" charset="2"/>
              <a:buChar char="v"/>
            </a:pPr>
            <a:r>
              <a:rPr lang="en-US" sz="1900" dirty="0"/>
              <a:t>Medicare </a:t>
            </a:r>
            <a:r>
              <a:rPr lang="en-US" sz="1900" b="1" dirty="0"/>
              <a:t>gap or supplemental </a:t>
            </a:r>
            <a:r>
              <a:rPr lang="en-US" sz="1900" dirty="0"/>
              <a:t>coverage is </a:t>
            </a:r>
            <a:r>
              <a:rPr lang="en-US" sz="1900" b="1" dirty="0"/>
              <a:t>NOT</a:t>
            </a:r>
            <a:r>
              <a:rPr lang="en-US" sz="1900" dirty="0"/>
              <a:t> allowed, however, by the IRS, Any purchase of </a:t>
            </a:r>
            <a:r>
              <a:rPr lang="en-US" sz="1900" b="1" dirty="0"/>
              <a:t>“private” insurance</a:t>
            </a:r>
            <a:r>
              <a:rPr lang="en-US" sz="1900" dirty="0"/>
              <a:t>, including an employer sponsored plan in retirement, is also </a:t>
            </a:r>
            <a:r>
              <a:rPr lang="en-US" sz="1900" b="1" dirty="0"/>
              <a:t>NOT</a:t>
            </a:r>
            <a:r>
              <a:rPr lang="en-US" sz="1900" dirty="0"/>
              <a:t> allowed</a:t>
            </a:r>
          </a:p>
        </p:txBody>
      </p:sp>
      <p:sp>
        <p:nvSpPr>
          <p:cNvPr id="14"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nurse standing next to an old person&#10;&#10;Description automatically generated">
            <a:extLst>
              <a:ext uri="{FF2B5EF4-FFF2-40B4-BE49-F238E27FC236}">
                <a16:creationId xmlns:a16="http://schemas.microsoft.com/office/drawing/2014/main" id="{14CE5D8A-FB29-65A8-00A8-FA0611E7533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49399" y="1784049"/>
            <a:ext cx="2462074" cy="1642184"/>
          </a:xfrm>
          <a:prstGeom prst="rect">
            <a:avLst/>
          </a:prstGeom>
        </p:spPr>
      </p:pic>
      <p:pic>
        <p:nvPicPr>
          <p:cNvPr id="13" name="Picture 12" descr="A person holding a plate of food&#10;&#10;Description automatically generated">
            <a:extLst>
              <a:ext uri="{FF2B5EF4-FFF2-40B4-BE49-F238E27FC236}">
                <a16:creationId xmlns:a16="http://schemas.microsoft.com/office/drawing/2014/main" id="{E920373D-1149-59BC-4A48-9D2E43DF873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751794" y="1045744"/>
            <a:ext cx="2317291" cy="3468999"/>
          </a:xfrm>
          <a:prstGeom prst="rect">
            <a:avLst/>
          </a:prstGeom>
        </p:spPr>
      </p:pic>
      <p:pic>
        <p:nvPicPr>
          <p:cNvPr id="5" name="Picture 4" descr="A doctor showing a tablet to a patient&#10;&#10;Description automatically generated">
            <a:extLst>
              <a:ext uri="{FF2B5EF4-FFF2-40B4-BE49-F238E27FC236}">
                <a16:creationId xmlns:a16="http://schemas.microsoft.com/office/drawing/2014/main" id="{E502B2DD-90FB-EACC-E8AD-21FC30F0084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9124779" y="4333917"/>
            <a:ext cx="2553295" cy="1704324"/>
          </a:xfrm>
          <a:prstGeom prst="rect">
            <a:avLst/>
          </a:prstGeom>
        </p:spPr>
      </p:pic>
      <p:sp>
        <p:nvSpPr>
          <p:cNvPr id="4" name="TextBox 3">
            <a:extLst>
              <a:ext uri="{FF2B5EF4-FFF2-40B4-BE49-F238E27FC236}">
                <a16:creationId xmlns:a16="http://schemas.microsoft.com/office/drawing/2014/main" id="{EF50999F-3C32-886A-140C-A22123CB9DD2}"/>
              </a:ext>
            </a:extLst>
          </p:cNvPr>
          <p:cNvSpPr txBox="1"/>
          <p:nvPr/>
        </p:nvSpPr>
        <p:spPr>
          <a:xfrm>
            <a:off x="1038035" y="6187403"/>
            <a:ext cx="10050371" cy="253916"/>
          </a:xfrm>
          <a:prstGeom prst="rect">
            <a:avLst/>
          </a:prstGeom>
          <a:solidFill>
            <a:schemeClr val="bg2">
              <a:lumMod val="90000"/>
            </a:schemeClr>
          </a:solidFill>
        </p:spPr>
        <p:txBody>
          <a:bodyPr wrap="square" rtlCol="0">
            <a:spAutoFit/>
          </a:bodyPr>
          <a:lstStyle/>
          <a:p>
            <a:r>
              <a:rPr lang="en-US" sz="1050" b="1" i="1" dirty="0"/>
              <a:t>Note: If you delayed Medicare enrollment, your Part A will be backdated 6 months. You must cease deposits ahead of time or incur taxes and penalties</a:t>
            </a:r>
          </a:p>
        </p:txBody>
      </p:sp>
    </p:spTree>
    <p:extLst>
      <p:ext uri="{BB962C8B-B14F-4D97-AF65-F5344CB8AC3E}">
        <p14:creationId xmlns:p14="http://schemas.microsoft.com/office/powerpoint/2010/main" val="268349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32B6DB14-DFCF-45FE-A3AB-2455AB14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EEEE78-3B39-6079-FCAD-48A27EF31A3F}"/>
              </a:ext>
            </a:extLst>
          </p:cNvPr>
          <p:cNvSpPr>
            <a:spLocks noGrp="1"/>
          </p:cNvSpPr>
          <p:nvPr>
            <p:ph type="title"/>
          </p:nvPr>
        </p:nvSpPr>
        <p:spPr>
          <a:xfrm>
            <a:off x="281329" y="173632"/>
            <a:ext cx="8910463" cy="686124"/>
          </a:xfrm>
        </p:spPr>
        <p:txBody>
          <a:bodyPr>
            <a:normAutofit/>
          </a:bodyPr>
          <a:lstStyle/>
          <a:p>
            <a:pPr>
              <a:lnSpc>
                <a:spcPct val="90000"/>
              </a:lnSpc>
            </a:pPr>
            <a:r>
              <a:rPr lang="en-US" sz="2800" dirty="0"/>
              <a:t>Qualified Expenses For Tax Free HSA Withdrawals</a:t>
            </a:r>
          </a:p>
        </p:txBody>
      </p:sp>
      <p:sp>
        <p:nvSpPr>
          <p:cNvPr id="27" name="Rectangle 21">
            <a:extLst>
              <a:ext uri="{FF2B5EF4-FFF2-40B4-BE49-F238E27FC236}">
                <a16:creationId xmlns:a16="http://schemas.microsoft.com/office/drawing/2014/main" id="{DE02D971-C1FD-4D10-9890-CC31B0CE7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AE8A7DF-D26E-9BA0-2BAB-8B3C34B8DBA9}"/>
              </a:ext>
            </a:extLst>
          </p:cNvPr>
          <p:cNvSpPr>
            <a:spLocks noGrp="1"/>
          </p:cNvSpPr>
          <p:nvPr>
            <p:ph idx="1"/>
          </p:nvPr>
        </p:nvSpPr>
        <p:spPr>
          <a:xfrm>
            <a:off x="281329" y="859757"/>
            <a:ext cx="5681320" cy="5824612"/>
          </a:xfrm>
        </p:spPr>
        <p:txBody>
          <a:bodyPr>
            <a:normAutofit lnSpcReduction="10000"/>
          </a:bodyPr>
          <a:lstStyle/>
          <a:p>
            <a:pPr marL="0" indent="0">
              <a:lnSpc>
                <a:spcPct val="90000"/>
              </a:lnSpc>
              <a:buNone/>
            </a:pPr>
            <a:r>
              <a:rPr lang="en-US" sz="1600" dirty="0"/>
              <a:t>The IRS makes the determination on what is “qualified” in order to reap the tax benefits</a:t>
            </a:r>
          </a:p>
          <a:p>
            <a:pPr lvl="1">
              <a:lnSpc>
                <a:spcPct val="90000"/>
              </a:lnSpc>
            </a:pPr>
            <a:r>
              <a:rPr lang="en-US" dirty="0"/>
              <a:t>IRS Section 213(d) outlines a detailed list</a:t>
            </a:r>
          </a:p>
          <a:p>
            <a:pPr lvl="1">
              <a:lnSpc>
                <a:spcPct val="90000"/>
              </a:lnSpc>
            </a:pPr>
            <a:r>
              <a:rPr lang="en-US" dirty="0"/>
              <a:t>In general, expenses must be used to diagnose, treat or prevent a physical or mental disease, illness or ailment in relation to the body</a:t>
            </a:r>
          </a:p>
          <a:p>
            <a:pPr lvl="1">
              <a:lnSpc>
                <a:spcPct val="90000"/>
              </a:lnSpc>
            </a:pPr>
            <a:r>
              <a:rPr lang="en-US" dirty="0"/>
              <a:t>Examples include:</a:t>
            </a:r>
          </a:p>
          <a:p>
            <a:pPr lvl="2">
              <a:lnSpc>
                <a:spcPct val="90000"/>
              </a:lnSpc>
              <a:buClrTx/>
              <a:buFont typeface="Wingdings" panose="05000000000000000000" pitchFamily="2" charset="2"/>
              <a:buChar char="ü"/>
            </a:pPr>
            <a:r>
              <a:rPr lang="en-US" sz="1600" dirty="0"/>
              <a:t>Most medical care that is subject to your plan’s deductible, coinsurance or copayments. (Office visits, inpatient/outpatient hospital, x-rays, lab work etc.)</a:t>
            </a:r>
          </a:p>
          <a:p>
            <a:pPr lvl="2">
              <a:lnSpc>
                <a:spcPct val="90000"/>
              </a:lnSpc>
              <a:buClrTx/>
              <a:buFont typeface="Wingdings" panose="05000000000000000000" pitchFamily="2" charset="2"/>
              <a:buChar char="ü"/>
            </a:pPr>
            <a:r>
              <a:rPr lang="en-US" sz="1600" dirty="0"/>
              <a:t>Prescription drugs</a:t>
            </a:r>
          </a:p>
          <a:p>
            <a:pPr lvl="2">
              <a:lnSpc>
                <a:spcPct val="90000"/>
              </a:lnSpc>
              <a:buClrTx/>
              <a:buFont typeface="Wingdings" panose="05000000000000000000" pitchFamily="2" charset="2"/>
              <a:buChar char="ü"/>
            </a:pPr>
            <a:r>
              <a:rPr lang="en-US" sz="1600" dirty="0"/>
              <a:t>Limited over the counter drugs, as prescribed by a physician</a:t>
            </a:r>
          </a:p>
          <a:p>
            <a:pPr lvl="2">
              <a:lnSpc>
                <a:spcPct val="90000"/>
              </a:lnSpc>
              <a:buClrTx/>
              <a:buFont typeface="Wingdings" panose="05000000000000000000" pitchFamily="2" charset="2"/>
              <a:buChar char="ü"/>
            </a:pPr>
            <a:r>
              <a:rPr lang="en-US" sz="1600" dirty="0"/>
              <a:t>Dental &amp; vision services/hardware</a:t>
            </a:r>
          </a:p>
          <a:p>
            <a:pPr lvl="1">
              <a:lnSpc>
                <a:spcPct val="90000"/>
              </a:lnSpc>
            </a:pPr>
            <a:r>
              <a:rPr lang="en-US" dirty="0"/>
              <a:t>Certain insurance premiums:</a:t>
            </a:r>
          </a:p>
          <a:p>
            <a:pPr lvl="2">
              <a:lnSpc>
                <a:spcPct val="90000"/>
              </a:lnSpc>
              <a:buClrTx/>
              <a:buFont typeface="Wingdings" panose="05000000000000000000" pitchFamily="2" charset="2"/>
              <a:buChar char="ü"/>
            </a:pPr>
            <a:r>
              <a:rPr lang="en-US" sz="1600" dirty="0"/>
              <a:t>COBRA</a:t>
            </a:r>
          </a:p>
          <a:p>
            <a:pPr lvl="2">
              <a:lnSpc>
                <a:spcPct val="90000"/>
              </a:lnSpc>
              <a:buClrTx/>
              <a:buFont typeface="Wingdings" panose="05000000000000000000" pitchFamily="2" charset="2"/>
              <a:buChar char="ü"/>
            </a:pPr>
            <a:r>
              <a:rPr lang="en-US" sz="1600" dirty="0"/>
              <a:t>Long Term Care</a:t>
            </a:r>
          </a:p>
          <a:p>
            <a:pPr lvl="2">
              <a:lnSpc>
                <a:spcPct val="90000"/>
              </a:lnSpc>
              <a:buClrTx/>
              <a:buFont typeface="Wingdings" panose="05000000000000000000" pitchFamily="2" charset="2"/>
              <a:buChar char="ü"/>
            </a:pPr>
            <a:r>
              <a:rPr lang="en-US" sz="1600" dirty="0"/>
              <a:t>Medicare B &amp; D</a:t>
            </a:r>
          </a:p>
          <a:p>
            <a:pPr marL="457200" lvl="1" indent="0">
              <a:lnSpc>
                <a:spcPct val="90000"/>
              </a:lnSpc>
              <a:buNone/>
            </a:pPr>
            <a:endParaRPr lang="en-US" dirty="0"/>
          </a:p>
        </p:txBody>
      </p:sp>
      <p:sp>
        <p:nvSpPr>
          <p:cNvPr id="28" name="Freeform 12">
            <a:extLst>
              <a:ext uri="{FF2B5EF4-FFF2-40B4-BE49-F238E27FC236}">
                <a16:creationId xmlns:a16="http://schemas.microsoft.com/office/drawing/2014/main" id="{0768A07B-2EA5-47A1-BB13-4D057755A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tethoscope on a hundred dollar bill&#10;&#10;Description automatically generated">
            <a:extLst>
              <a:ext uri="{FF2B5EF4-FFF2-40B4-BE49-F238E27FC236}">
                <a16:creationId xmlns:a16="http://schemas.microsoft.com/office/drawing/2014/main" id="{32DD16AB-1C7A-F04E-4551-4903393496A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900" r="18227" b="-2"/>
          <a:stretch/>
        </p:blipFill>
        <p:spPr>
          <a:xfrm>
            <a:off x="6096000" y="1494118"/>
            <a:ext cx="2861222" cy="2803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Orthodontist Serving Scarsdale and Lower Westchester, New York | Finn  Orthodontics">
            <a:extLst>
              <a:ext uri="{FF2B5EF4-FFF2-40B4-BE49-F238E27FC236}">
                <a16:creationId xmlns:a16="http://schemas.microsoft.com/office/drawing/2014/main" id="{D9D7EF2C-6C65-7114-50FE-CD35E03E1C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583287"/>
            <a:ext cx="4239001" cy="19842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stack of glasses on a chart&#10;&#10;Description automatically generated">
            <a:extLst>
              <a:ext uri="{FF2B5EF4-FFF2-40B4-BE49-F238E27FC236}">
                <a16:creationId xmlns:a16="http://schemas.microsoft.com/office/drawing/2014/main" id="{C01FF9BF-010E-B891-493E-98AA9EB96D18}"/>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8004" r="30580" b="-1"/>
          <a:stretch/>
        </p:blipFill>
        <p:spPr>
          <a:xfrm>
            <a:off x="9191792" y="516694"/>
            <a:ext cx="2718878" cy="5288032"/>
          </a:xfrm>
          <a:prstGeom prst="rect">
            <a:avLst/>
          </a:prstGeom>
        </p:spPr>
      </p:pic>
      <p:pic>
        <p:nvPicPr>
          <p:cNvPr id="18" name="Picture 17" descr="Close-up of several pills spilling out of a bottle&#10;&#10;Description automatically generated">
            <a:extLst>
              <a:ext uri="{FF2B5EF4-FFF2-40B4-BE49-F238E27FC236}">
                <a16:creationId xmlns:a16="http://schemas.microsoft.com/office/drawing/2014/main" id="{40B4C734-F45F-9FE6-E462-41F5FC637181}"/>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7943" b="11687"/>
          <a:stretch/>
        </p:blipFill>
        <p:spPr>
          <a:xfrm>
            <a:off x="9648133" y="5302101"/>
            <a:ext cx="2205763" cy="1408275"/>
          </a:xfrm>
          <a:prstGeom prst="rect">
            <a:avLst/>
          </a:prstGeom>
          <a:ln>
            <a:noFill/>
          </a:ln>
          <a:effectLst>
            <a:softEdge rad="112500"/>
          </a:effectLst>
        </p:spPr>
      </p:pic>
    </p:spTree>
    <p:extLst>
      <p:ext uri="{BB962C8B-B14F-4D97-AF65-F5344CB8AC3E}">
        <p14:creationId xmlns:p14="http://schemas.microsoft.com/office/powerpoint/2010/main" val="3839131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699</TotalTime>
  <Words>3019</Words>
  <Application>Microsoft Office PowerPoint</Application>
  <PresentationFormat>Widescreen</PresentationFormat>
  <Paragraphs>165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Wingdings</vt:lpstr>
      <vt:lpstr>Wingdings 3</vt:lpstr>
      <vt:lpstr>Wisp</vt:lpstr>
      <vt:lpstr>What is a Health Savings Account (HSA) ?</vt:lpstr>
      <vt:lpstr>What is an HSA?</vt:lpstr>
      <vt:lpstr>Benefits of a Health Savings Account</vt:lpstr>
      <vt:lpstr>Sample Tax Savings</vt:lpstr>
      <vt:lpstr>Who is Eligible for an HSA?</vt:lpstr>
      <vt:lpstr>HSA Contribution Limits</vt:lpstr>
      <vt:lpstr>Health Savings Account Distribution Rules</vt:lpstr>
      <vt:lpstr>HSA Distributions After Enrolled Medicare</vt:lpstr>
      <vt:lpstr>Qualified Expenses For Tax Free HSA Withdrawals</vt:lpstr>
      <vt:lpstr>Examples of Ineligible Expenses</vt:lpstr>
      <vt:lpstr>Recordkeeping</vt:lpstr>
      <vt:lpstr>For Additional Resources / Guidance Go To: www.IRS.gov or consult your tax advisor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Belanger, Beth</dc:creator>
  <cp:lastModifiedBy>Belanger, Beth</cp:lastModifiedBy>
  <cp:revision>18</cp:revision>
  <dcterms:created xsi:type="dcterms:W3CDTF">2023-08-02T13:44:26Z</dcterms:created>
  <dcterms:modified xsi:type="dcterms:W3CDTF">2024-10-09T16:23:36Z</dcterms:modified>
</cp:coreProperties>
</file>