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8" r:id="rId2"/>
    <p:sldId id="470" r:id="rId3"/>
    <p:sldId id="505" r:id="rId4"/>
    <p:sldId id="513" r:id="rId5"/>
    <p:sldId id="506" r:id="rId6"/>
    <p:sldId id="519" r:id="rId7"/>
    <p:sldId id="520" r:id="rId8"/>
    <p:sldId id="521" r:id="rId9"/>
    <p:sldId id="522" r:id="rId10"/>
    <p:sldId id="523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3" pos="298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FFD5AB"/>
    <a:srgbClr val="CCFFCC"/>
    <a:srgbClr val="FECEDD"/>
    <a:srgbClr val="FF99FF"/>
    <a:srgbClr val="B2B2B2"/>
    <a:srgbClr val="99FF99"/>
    <a:srgbClr val="FF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713" autoAdjust="0"/>
  </p:normalViewPr>
  <p:slideViewPr>
    <p:cSldViewPr showGuides="1">
      <p:cViewPr varScale="1">
        <p:scale>
          <a:sx n="114" d="100"/>
          <a:sy n="114" d="100"/>
        </p:scale>
        <p:origin x="1842" y="102"/>
      </p:cViewPr>
      <p:guideLst>
        <p:guide pos="29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E14CFE2-3C75-4045-BF83-7C78155D94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B106421-90C9-40AF-9D01-59A0C10D554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0CCABCC-A624-4C2B-9CC8-DD85127268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CF564EF-4897-4895-B3E6-E1EE17E56A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191"/>
            <a:ext cx="5607050" cy="418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BB897B7-45C6-4D86-8508-C2C73B5E33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180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CD6A637-F435-4AE8-9A16-5E6FF7DC59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180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EFFBEAD3-2A48-42DC-8B58-99BA1DCCC9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F80E871-F779-4E6C-8938-3989D39FC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E26460-110A-41CF-952B-CF05FA93495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A1EE783-CB67-4C7A-810A-B5EADFEA1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6612" cy="3486150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AAB9F3F-4E6D-4649-BE26-3874D768D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190"/>
            <a:ext cx="5143500" cy="418098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1400" i="1" dirty="0">
                <a:latin typeface="Arial" panose="020B0604020202020204" pitchFamily="34" charset="0"/>
              </a:rPr>
              <a:t>Notes: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F80E871-F779-4E6C-8938-3989D39FC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E26460-110A-41CF-952B-CF05FA93495B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A1EE783-CB67-4C7A-810A-B5EADFEA1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6612" cy="3486150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AAB9F3F-4E6D-4649-BE26-3874D768D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190"/>
            <a:ext cx="5143500" cy="418098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1400" i="1" dirty="0">
                <a:latin typeface="Arial" panose="020B0604020202020204" pitchFamily="34" charset="0"/>
              </a:rPr>
              <a:t>Notes: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8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AD9EF6E-A478-4EB9-BC2B-7D8ADEF4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07E379-7983-48AF-8D58-0A29226AC50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4ADF78C-F409-4EAA-886B-1E65FD455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6612" cy="348615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67666F6-8DB4-4E42-B211-CBC45A26E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190"/>
            <a:ext cx="5143500" cy="418098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830" tIns="45914" rIns="91830" bIns="45914"/>
          <a:lstStyle/>
          <a:p>
            <a:pPr eaLnBrk="1" hangingPunct="1"/>
            <a:r>
              <a:rPr lang="en-US" altLang="en-US" sz="1400" i="1">
                <a:latin typeface="Arial" panose="020B0604020202020204" pitchFamily="34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3329798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AD9EF6E-A478-4EB9-BC2B-7D8ADEF4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07E379-7983-48AF-8D58-0A29226AC500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4ADF78C-F409-4EAA-886B-1E65FD455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6612" cy="348615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67666F6-8DB4-4E42-B211-CBC45A26E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190"/>
            <a:ext cx="5143500" cy="418098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830" tIns="45914" rIns="91830" bIns="45914"/>
          <a:lstStyle/>
          <a:p>
            <a:pPr eaLnBrk="1" hangingPunct="1"/>
            <a:r>
              <a:rPr lang="en-US" altLang="en-US" sz="1400" i="1">
                <a:latin typeface="Arial" panose="020B0604020202020204" pitchFamily="34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44638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AD9EF6E-A478-4EB9-BC2B-7D8ADEF4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07E379-7983-48AF-8D58-0A29226AC500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4ADF78C-F409-4EAA-886B-1E65FD455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6612" cy="348615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67666F6-8DB4-4E42-B211-CBC45A26E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190"/>
            <a:ext cx="5143500" cy="418098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830" tIns="45914" rIns="91830" bIns="45914"/>
          <a:lstStyle/>
          <a:p>
            <a:pPr eaLnBrk="1" hangingPunct="1"/>
            <a:r>
              <a:rPr lang="en-US" altLang="en-US" sz="1400" i="1">
                <a:latin typeface="Arial" panose="020B0604020202020204" pitchFamily="34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396584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AD9EF6E-A478-4EB9-BC2B-7D8ADEF4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07E379-7983-48AF-8D58-0A29226AC50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4ADF78C-F409-4EAA-886B-1E65FD455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6612" cy="348615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67666F6-8DB4-4E42-B211-CBC45A26E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190"/>
            <a:ext cx="5143500" cy="418098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830" tIns="45914" rIns="91830" bIns="45914"/>
          <a:lstStyle/>
          <a:p>
            <a:pPr eaLnBrk="1" hangingPunct="1"/>
            <a:r>
              <a:rPr lang="en-US" altLang="en-US" sz="1400" i="1">
                <a:latin typeface="Arial" panose="020B0604020202020204" pitchFamily="34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3180987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AD9EF6E-A478-4EB9-BC2B-7D8ADEF4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07E379-7983-48AF-8D58-0A29226AC500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4ADF78C-F409-4EAA-886B-1E65FD455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6612" cy="348615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67666F6-8DB4-4E42-B211-CBC45A26E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190"/>
            <a:ext cx="5143500" cy="418098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830" tIns="45914" rIns="91830" bIns="45914"/>
          <a:lstStyle/>
          <a:p>
            <a:pPr eaLnBrk="1" hangingPunct="1"/>
            <a:r>
              <a:rPr lang="en-US" altLang="en-US" sz="1400" i="1">
                <a:latin typeface="Arial" panose="020B0604020202020204" pitchFamily="34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170005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F80E871-F779-4E6C-8938-3989D39FC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E26460-110A-41CF-952B-CF05FA93495B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A1EE783-CB67-4C7A-810A-B5EADFEA1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6612" cy="3486150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AAB9F3F-4E6D-4649-BE26-3874D768D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190"/>
            <a:ext cx="5143500" cy="418098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1400" i="1" dirty="0">
                <a:latin typeface="Arial" panose="020B0604020202020204" pitchFamily="34" charset="0"/>
              </a:rPr>
              <a:t>Notes: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4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F80E871-F779-4E6C-8938-3989D39FC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E26460-110A-41CF-952B-CF05FA93495B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A1EE783-CB67-4C7A-810A-B5EADFEA1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6612" cy="3486150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AAB9F3F-4E6D-4649-BE26-3874D768D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190"/>
            <a:ext cx="5143500" cy="418098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1400" i="1" dirty="0">
                <a:latin typeface="Arial" panose="020B0604020202020204" pitchFamily="34" charset="0"/>
              </a:rPr>
              <a:t>Notes: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59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F80E871-F779-4E6C-8938-3989D39FC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E26460-110A-41CF-952B-CF05FA93495B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A1EE783-CB67-4C7A-810A-B5EADFEA1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6612" cy="3486150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AAB9F3F-4E6D-4649-BE26-3874D768D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190"/>
            <a:ext cx="5143500" cy="418098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1400" i="1" dirty="0">
                <a:latin typeface="Arial" panose="020B0604020202020204" pitchFamily="34" charset="0"/>
              </a:rPr>
              <a:t>Notes: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8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6509E5-ED42-4524-9393-ECDDDCADD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FCC618-7524-4ADA-AC81-DA94F3122F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Copy - Subject to Change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A24D6-4939-45C4-A7D2-68D64782E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BD6CC-4DD3-4D82-A512-AC174575E6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642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FF6714-E11F-48CE-896B-FC79E6362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54A31A-03D8-4C1D-8604-A68EEC44D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Copy - Subject to Change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B1C3C7-6464-4A6B-B16A-04F73F9EE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F256C-EF52-4B17-A618-7BF587C45D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086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251DE6-45B4-42A1-A57D-0D2190DF9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AB7511-6B37-441F-8882-531DFA9A8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Copy - Subject to Change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657F3B-CADC-4409-B95B-D5A8EC725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7D66-4D92-45FD-A8F6-AEB074A8B6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5585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E36B-3FD1-4B5D-B8D2-47939022AB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74EB2B-6667-4B8E-863E-07A898859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Copy - Subject to Change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A993B0-CC10-46D5-AA70-91F1A68055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12AE4-456B-4712-AE3E-C6851093FB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64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A378D0-7B45-4182-964D-A8929A1ED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2D7095-0F22-4161-8756-23422964F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Copy - Subject to Change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5C9A2C-24F4-4191-8E94-B9898D654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B2E4A-5C2C-4041-8A05-33835524FB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842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D7E880-352B-4125-A262-408791BBB2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FDF22A-C396-408C-9EF4-CB1CEFCFF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Copy - Subject to Change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B29AD5-D9D0-48A7-A37D-FC6BFD4EB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4B43E-2F20-4D43-85B4-9A877E6D9F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299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0220D5-F61D-4389-BBFB-F0C475F5B0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84F2B8-166A-48FD-AA18-416C9CE0C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Copy - Subject to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93A98D-9472-4D61-BA61-FA2366976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EDDED-F926-4A68-840E-879FC4AE06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951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0FBC78-8897-4056-B12F-484E632F7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77D0A3-BBE5-4F4D-B89E-FD070E5090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Copy - Subject to Change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90247EF-8686-437A-AABD-802DAEF9D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A67E9-66F2-42D4-A12D-96CDBB581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622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11ACC7-2829-43F2-AB6D-C077231377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9405EE-45B0-4B2E-82CA-1CEFB62374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Copy - Subject to Change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603CF1-F8BC-42EA-A9A7-E906F35D50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2677-1448-4586-B35A-E6AD36D532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64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187E9E-5B6A-496E-ACB6-5667BCC39A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8E7A59-786F-40C4-9C70-8B1EF3F65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Copy - Subject to Change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0293B1-605D-4A7E-B693-EA7176A80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DEA97-0F53-425D-BD24-AB9BC34B7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023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769C4F-CE36-4E79-966F-826EE97E9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8E6E0-E878-4A7C-A4E9-3CD01701A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Copy - Subject to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4CCCD2-1F21-4811-84CE-A110AB1487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4F8D9-0B3C-4CAD-A074-B81CFCAF35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372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B800B8-EAB0-4FEB-B05D-6AA79A6E7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75A58-18F3-4269-B4F6-C4772E225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Copy - Subject to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748383-62E0-4F49-94DA-3A5ED0A628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9C69-7D03-4FC8-ABC4-7F30BC2FFC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8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2F125D-92BF-49D8-BE7D-218EE048A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D45BE6-84C7-4141-9F42-4FA05A191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794C72-4732-4C6B-BDF4-BDE2317A7F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64E252E-D42A-4DD9-87FA-8CD4570F0F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Copy - Subject to Change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9C2CC3-259F-4527-A893-996861E08D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1471498-49F2-4C41-BDA1-EE46F9262F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95745B0C-0913-4274-9F68-8E537F5B4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257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ahoma" panose="020B0604030504040204" pitchFamily="34" charset="0"/>
              </a:rPr>
              <a:t>Racine County </a:t>
            </a:r>
            <a:br>
              <a:rPr lang="en-US" altLang="en-US" sz="2800" dirty="0">
                <a:latin typeface="Tahoma" panose="020B0604030504040204" pitchFamily="34" charset="0"/>
              </a:rPr>
            </a:br>
            <a:r>
              <a:rPr lang="en-US" altLang="en-US" sz="2800" dirty="0">
                <a:latin typeface="Tahoma" panose="020B0604030504040204" pitchFamily="34" charset="0"/>
              </a:rPr>
              <a:t>Economic Development &amp; Land Use </a:t>
            </a:r>
            <a:br>
              <a:rPr lang="en-US" altLang="en-US" sz="2800" dirty="0">
                <a:latin typeface="Tahoma" panose="020B0604030504040204" pitchFamily="34" charset="0"/>
              </a:rPr>
            </a:br>
            <a:r>
              <a:rPr lang="en-US" altLang="en-US" sz="2800" dirty="0">
                <a:latin typeface="Tahoma" panose="020B0604030504040204" pitchFamily="34" charset="0"/>
              </a:rPr>
              <a:t>Planning Committee Public Hearing Meeting</a:t>
            </a:r>
            <a:br>
              <a:rPr lang="en-US" altLang="en-US" sz="2800" dirty="0">
                <a:latin typeface="Tahoma" panose="020B0604030504040204" pitchFamily="34" charset="0"/>
              </a:rPr>
            </a:br>
            <a:r>
              <a:rPr lang="en-US" altLang="en-US" sz="2800" dirty="0">
                <a:solidFill>
                  <a:srgbClr val="FF0000"/>
                </a:solidFill>
                <a:latin typeface="Tahoma" panose="020B0604030504040204" pitchFamily="34" charset="0"/>
              </a:rPr>
              <a:t>Monday, February 19, 2024 - 6:00 p.m.</a:t>
            </a:r>
            <a:br>
              <a:rPr lang="en-US" altLang="en-US" sz="2800" dirty="0">
                <a:solidFill>
                  <a:srgbClr val="FF0000"/>
                </a:solidFill>
                <a:latin typeface="Tahoma" panose="020B060403050404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Tahoma" panose="020B0604030504040204" pitchFamily="34" charset="0"/>
              </a:rPr>
              <a:t>Ives Grove Office Complex Auditorium</a:t>
            </a:r>
            <a:endParaRPr lang="en-US" altLang="en-US" i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E040CA7E-8383-40C7-B604-E9378BB9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3077" name="Picture 6" descr="racine county logo small">
            <a:extLst>
              <a:ext uri="{FF2B5EF4-FFF2-40B4-BE49-F238E27FC236}">
                <a16:creationId xmlns:a16="http://schemas.microsoft.com/office/drawing/2014/main" id="{01B07C95-C9B6-49DA-B02B-6A1CBBA1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07121"/>
            <a:ext cx="1676400" cy="53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8E5026-5A59-44F6-BAA9-15CC522A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D2677-1448-4586-B35A-E6AD36D5320F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>
            <a:extLst>
              <a:ext uri="{FF2B5EF4-FFF2-40B4-BE49-F238E27FC236}">
                <a16:creationId xmlns:a16="http://schemas.microsoft.com/office/drawing/2014/main" id="{E040CA7E-8383-40C7-B604-E9378BB9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8E5026-5A59-44F6-BAA9-15CC522A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D2677-1448-4586-B35A-E6AD36D5320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0E3BF-BAFA-8E9A-32BF-E98827005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5031"/>
            <a:ext cx="8157519" cy="586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905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2AA86F54-4FBE-A82A-D0FF-98D48BDA9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94905"/>
            <a:ext cx="6934200" cy="5358245"/>
          </a:xfrm>
          <a:prstGeom prst="rect">
            <a:avLst/>
          </a:prstGeom>
        </p:spPr>
      </p:pic>
      <p:sp>
        <p:nvSpPr>
          <p:cNvPr id="5124" name="Rectangle 3">
            <a:extLst>
              <a:ext uri="{FF2B5EF4-FFF2-40B4-BE49-F238E27FC236}">
                <a16:creationId xmlns:a16="http://schemas.microsoft.com/office/drawing/2014/main" id="{F6413FFF-BBBF-423B-B141-D65C48111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0035301-ECB3-48F6-977F-9813EB67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04800"/>
            <a:ext cx="147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Location Map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4F22D26A-B236-4030-8E20-732A5D604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67425"/>
            <a:ext cx="2362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 dirty="0">
                <a:latin typeface="Tahoma" panose="020B0604030504040204" pitchFamily="34" charset="0"/>
              </a:rPr>
              <a:t>SEC 26 – T3N – R19E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 dirty="0">
                <a:latin typeface="Tahoma" panose="020B0604030504040204" pitchFamily="34" charset="0"/>
              </a:rPr>
              <a:t>Town of Burlington</a:t>
            </a:r>
          </a:p>
        </p:txBody>
      </p:sp>
      <p:pic>
        <p:nvPicPr>
          <p:cNvPr id="5132" name="Picture 6" descr="racine county logo small">
            <a:extLst>
              <a:ext uri="{FF2B5EF4-FFF2-40B4-BE49-F238E27FC236}">
                <a16:creationId xmlns:a16="http://schemas.microsoft.com/office/drawing/2014/main" id="{2C2DF29B-B6BB-4246-80CB-DBCAF3F0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0"/>
            <a:ext cx="10683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Image result for north arrow">
            <a:extLst>
              <a:ext uri="{FF2B5EF4-FFF2-40B4-BE49-F238E27FC236}">
                <a16:creationId xmlns:a16="http://schemas.microsoft.com/office/drawing/2014/main" id="{6C4F2FB5-3F51-4294-896C-62473858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82" y="572774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62127-C500-4A44-947A-67944EF9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12AE4-456B-4712-AE3E-C6851093FB6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A2791DCB-9E3B-AC1A-3BA9-D5B65B8C1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Kurt &amp; Julie Petrie Living Trust, Owners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Site Address:  west of 29019 </a:t>
            </a:r>
            <a:r>
              <a:rPr lang="en-US" altLang="en-US" sz="900" b="1" dirty="0" err="1">
                <a:latin typeface="Tahoma" panose="020B0604030504040204" pitchFamily="34" charset="0"/>
              </a:rPr>
              <a:t>Ketterhagen</a:t>
            </a:r>
            <a:r>
              <a:rPr lang="en-US" altLang="en-US" sz="900" b="1" dirty="0">
                <a:latin typeface="Tahoma" panose="020B0604030504040204" pitchFamily="34" charset="0"/>
              </a:rPr>
              <a:t> Road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  <a:sym typeface="Symbol" panose="05050102010706020507" pitchFamily="18" charset="2"/>
              </a:rPr>
              <a:t>Rezone from A-1 Farmland Preservation District &amp; M-4 Quarrying District to A-2 General Farming &amp; Residential District 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  <a:sym typeface="Symbol" panose="05050102010706020507" pitchFamily="18" charset="2"/>
              </a:rPr>
              <a:t>(Contains 29.88 acres)</a:t>
            </a:r>
          </a:p>
        </p:txBody>
      </p:sp>
    </p:spTree>
    <p:extLst>
      <p:ext uri="{BB962C8B-B14F-4D97-AF65-F5344CB8AC3E}">
        <p14:creationId xmlns:p14="http://schemas.microsoft.com/office/powerpoint/2010/main" val="9637129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land with blue lines&#10;&#10;Description automatically generated">
            <a:extLst>
              <a:ext uri="{FF2B5EF4-FFF2-40B4-BE49-F238E27FC236}">
                <a16:creationId xmlns:a16="http://schemas.microsoft.com/office/drawing/2014/main" id="{10256D86-382F-0AAA-5C29-E45482949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5" y="819149"/>
            <a:ext cx="6828865" cy="5276851"/>
          </a:xfrm>
          <a:prstGeom prst="rect">
            <a:avLst/>
          </a:prstGeom>
        </p:spPr>
      </p:pic>
      <p:sp>
        <p:nvSpPr>
          <p:cNvPr id="5124" name="Rectangle 3">
            <a:extLst>
              <a:ext uri="{FF2B5EF4-FFF2-40B4-BE49-F238E27FC236}">
                <a16:creationId xmlns:a16="http://schemas.microsoft.com/office/drawing/2014/main" id="{F6413FFF-BBBF-423B-B141-D65C48111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0035301-ECB3-48F6-977F-9813EB67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04800"/>
            <a:ext cx="147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Zoning Map</a:t>
            </a:r>
          </a:p>
        </p:txBody>
      </p:sp>
      <p:pic>
        <p:nvPicPr>
          <p:cNvPr id="5132" name="Picture 6" descr="racine county logo small">
            <a:extLst>
              <a:ext uri="{FF2B5EF4-FFF2-40B4-BE49-F238E27FC236}">
                <a16:creationId xmlns:a16="http://schemas.microsoft.com/office/drawing/2014/main" id="{2C2DF29B-B6BB-4246-80CB-DBCAF3F0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0"/>
            <a:ext cx="10683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Image result for north arrow">
            <a:extLst>
              <a:ext uri="{FF2B5EF4-FFF2-40B4-BE49-F238E27FC236}">
                <a16:creationId xmlns:a16="http://schemas.microsoft.com/office/drawing/2014/main" id="{6C4F2FB5-3F51-4294-896C-62473858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82" y="572774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62127-C500-4A44-947A-67944EF9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12AE4-456B-4712-AE3E-C6851093FB69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37606F5-7A56-DF4A-4EBF-AB4D2C420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67425"/>
            <a:ext cx="2362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 dirty="0">
                <a:latin typeface="Tahoma" panose="020B0604030504040204" pitchFamily="34" charset="0"/>
              </a:rPr>
              <a:t>SEC 26 – T3N – R19E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 dirty="0">
                <a:latin typeface="Tahoma" panose="020B0604030504040204" pitchFamily="34" charset="0"/>
              </a:rPr>
              <a:t>Town of Burlington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6736608-EEBD-20D1-FB66-146BBAA52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Kurt &amp; Julie Petrie Living Trust, Owners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Site Address:  west of 29019 </a:t>
            </a:r>
            <a:r>
              <a:rPr lang="en-US" altLang="en-US" sz="900" b="1" dirty="0" err="1">
                <a:latin typeface="Tahoma" panose="020B0604030504040204" pitchFamily="34" charset="0"/>
              </a:rPr>
              <a:t>Ketterhagen</a:t>
            </a:r>
            <a:r>
              <a:rPr lang="en-US" altLang="en-US" sz="900" b="1" dirty="0">
                <a:latin typeface="Tahoma" panose="020B0604030504040204" pitchFamily="34" charset="0"/>
              </a:rPr>
              <a:t> Road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  <a:sym typeface="Symbol" panose="05050102010706020507" pitchFamily="18" charset="2"/>
              </a:rPr>
              <a:t>Rezone from A-1 Farmland Preservation District &amp; M-4 Quarrying District to A-2 General Farming &amp; Residential District 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  <a:sym typeface="Symbol" panose="05050102010706020507" pitchFamily="18" charset="2"/>
              </a:rPr>
              <a:t>(Contains 29.88 acres)</a:t>
            </a:r>
          </a:p>
        </p:txBody>
      </p:sp>
    </p:spTree>
    <p:extLst>
      <p:ext uri="{BB962C8B-B14F-4D97-AF65-F5344CB8AC3E}">
        <p14:creationId xmlns:p14="http://schemas.microsoft.com/office/powerpoint/2010/main" val="24919909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blue lines&#10;&#10;Description automatically generated">
            <a:extLst>
              <a:ext uri="{FF2B5EF4-FFF2-40B4-BE49-F238E27FC236}">
                <a16:creationId xmlns:a16="http://schemas.microsoft.com/office/drawing/2014/main" id="{1F5CD202-FE6A-7EE1-E4CE-5E0F9EFDA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4" y="829080"/>
            <a:ext cx="6914626" cy="5343120"/>
          </a:xfrm>
          <a:prstGeom prst="rect">
            <a:avLst/>
          </a:prstGeom>
        </p:spPr>
      </p:pic>
      <p:sp>
        <p:nvSpPr>
          <p:cNvPr id="5124" name="Rectangle 3">
            <a:extLst>
              <a:ext uri="{FF2B5EF4-FFF2-40B4-BE49-F238E27FC236}">
                <a16:creationId xmlns:a16="http://schemas.microsoft.com/office/drawing/2014/main" id="{F6413FFF-BBBF-423B-B141-D65C48111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0035301-ECB3-48F6-977F-9813EB67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04800"/>
            <a:ext cx="147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Land Use Plan</a:t>
            </a:r>
          </a:p>
        </p:txBody>
      </p:sp>
      <p:pic>
        <p:nvPicPr>
          <p:cNvPr id="5132" name="Picture 6" descr="racine county logo small">
            <a:extLst>
              <a:ext uri="{FF2B5EF4-FFF2-40B4-BE49-F238E27FC236}">
                <a16:creationId xmlns:a16="http://schemas.microsoft.com/office/drawing/2014/main" id="{2C2DF29B-B6BB-4246-80CB-DBCAF3F0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0"/>
            <a:ext cx="10683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62127-C500-4A44-947A-67944EF9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12AE4-456B-4712-AE3E-C6851093FB6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EE8BE14D-C52D-95F1-5F96-12E206E4B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67425"/>
            <a:ext cx="2362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 dirty="0">
                <a:latin typeface="Tahoma" panose="020B0604030504040204" pitchFamily="34" charset="0"/>
              </a:rPr>
              <a:t>SEC 26 – T3N – R19E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 dirty="0">
                <a:latin typeface="Tahoma" panose="020B0604030504040204" pitchFamily="34" charset="0"/>
              </a:rPr>
              <a:t>Town of Burlington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7A3F56A8-2D19-6FCD-6D0E-69A8652C1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Kurt &amp; Julie Petrie Living Trust, Owners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Site Address:  west of 29019 </a:t>
            </a:r>
            <a:r>
              <a:rPr lang="en-US" altLang="en-US" sz="900" b="1" dirty="0" err="1">
                <a:latin typeface="Tahoma" panose="020B0604030504040204" pitchFamily="34" charset="0"/>
              </a:rPr>
              <a:t>Ketterhagen</a:t>
            </a:r>
            <a:r>
              <a:rPr lang="en-US" altLang="en-US" sz="900" b="1" dirty="0">
                <a:latin typeface="Tahoma" panose="020B0604030504040204" pitchFamily="34" charset="0"/>
              </a:rPr>
              <a:t> Road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  <a:sym typeface="Symbol" panose="05050102010706020507" pitchFamily="18" charset="2"/>
              </a:rPr>
              <a:t>Rezone from A-1 Farmland Preservation District &amp; M-4 Quarrying District to A-2 General Farming &amp; Residential District 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  <a:sym typeface="Symbol" panose="05050102010706020507" pitchFamily="18" charset="2"/>
              </a:rPr>
              <a:t>(Contains 29.88 acres)</a:t>
            </a:r>
          </a:p>
        </p:txBody>
      </p:sp>
    </p:spTree>
    <p:extLst>
      <p:ext uri="{BB962C8B-B14F-4D97-AF65-F5344CB8AC3E}">
        <p14:creationId xmlns:p14="http://schemas.microsoft.com/office/powerpoint/2010/main" val="131829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a farm land&#10;&#10;Description automatically generated">
            <a:extLst>
              <a:ext uri="{FF2B5EF4-FFF2-40B4-BE49-F238E27FC236}">
                <a16:creationId xmlns:a16="http://schemas.microsoft.com/office/drawing/2014/main" id="{F1E15CB1-FD28-5319-1C0F-578867DF2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9" y="782989"/>
            <a:ext cx="6875661" cy="5313011"/>
          </a:xfrm>
          <a:prstGeom prst="rect">
            <a:avLst/>
          </a:prstGeom>
        </p:spPr>
      </p:pic>
      <p:sp>
        <p:nvSpPr>
          <p:cNvPr id="5124" name="Rectangle 3">
            <a:extLst>
              <a:ext uri="{FF2B5EF4-FFF2-40B4-BE49-F238E27FC236}">
                <a16:creationId xmlns:a16="http://schemas.microsoft.com/office/drawing/2014/main" id="{F6413FFF-BBBF-423B-B141-D65C48111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0035301-ECB3-48F6-977F-9813EB67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04800"/>
            <a:ext cx="238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2022 Aerial</a:t>
            </a:r>
          </a:p>
        </p:txBody>
      </p:sp>
      <p:pic>
        <p:nvPicPr>
          <p:cNvPr id="5132" name="Picture 6" descr="racine county logo small">
            <a:extLst>
              <a:ext uri="{FF2B5EF4-FFF2-40B4-BE49-F238E27FC236}">
                <a16:creationId xmlns:a16="http://schemas.microsoft.com/office/drawing/2014/main" id="{2C2DF29B-B6BB-4246-80CB-DBCAF3F0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0"/>
            <a:ext cx="10683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62127-C500-4A44-947A-67944EF9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12AE4-456B-4712-AE3E-C6851093FB6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11" name="Picture 2" descr="Image result for north arrow">
            <a:extLst>
              <a:ext uri="{FF2B5EF4-FFF2-40B4-BE49-F238E27FC236}">
                <a16:creationId xmlns:a16="http://schemas.microsoft.com/office/drawing/2014/main" id="{D699BC1E-8D8A-F54A-05EF-C624D2DFB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82" y="572774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047C2E5E-0A3A-7348-B274-2623B835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67425"/>
            <a:ext cx="2362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 dirty="0">
                <a:latin typeface="Tahoma" panose="020B0604030504040204" pitchFamily="34" charset="0"/>
              </a:rPr>
              <a:t>SEC 26 – T3N – R19E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 dirty="0">
                <a:latin typeface="Tahoma" panose="020B0604030504040204" pitchFamily="34" charset="0"/>
              </a:rPr>
              <a:t>Town of Burlington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5298F46B-826B-A87D-F5CF-3FD0D7C03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Kurt &amp; Julie Petrie Living Trust, Owners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Site Address:  west of 29019 </a:t>
            </a:r>
            <a:r>
              <a:rPr lang="en-US" altLang="en-US" sz="900" b="1" dirty="0" err="1">
                <a:latin typeface="Tahoma" panose="020B0604030504040204" pitchFamily="34" charset="0"/>
              </a:rPr>
              <a:t>Ketterhagen</a:t>
            </a:r>
            <a:r>
              <a:rPr lang="en-US" altLang="en-US" sz="900" b="1" dirty="0">
                <a:latin typeface="Tahoma" panose="020B0604030504040204" pitchFamily="34" charset="0"/>
              </a:rPr>
              <a:t> Road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  <a:sym typeface="Symbol" panose="05050102010706020507" pitchFamily="18" charset="2"/>
              </a:rPr>
              <a:t>Rezone from A-1 Farmland Preservation District &amp; M-4 Quarrying District to A-2 General Farming &amp; Residential District 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  <a:sym typeface="Symbol" panose="05050102010706020507" pitchFamily="18" charset="2"/>
              </a:rPr>
              <a:t>(Contains 29.88 acres)</a:t>
            </a:r>
          </a:p>
        </p:txBody>
      </p:sp>
    </p:spTree>
    <p:extLst>
      <p:ext uri="{BB962C8B-B14F-4D97-AF65-F5344CB8AC3E}">
        <p14:creationId xmlns:p14="http://schemas.microsoft.com/office/powerpoint/2010/main" val="2829211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B57395-F83D-9E44-841F-774B1C3A6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839327"/>
            <a:ext cx="8305800" cy="5259858"/>
          </a:xfrm>
          <a:prstGeom prst="rect">
            <a:avLst/>
          </a:prstGeom>
        </p:spPr>
      </p:pic>
      <p:sp>
        <p:nvSpPr>
          <p:cNvPr id="5124" name="Rectangle 3">
            <a:extLst>
              <a:ext uri="{FF2B5EF4-FFF2-40B4-BE49-F238E27FC236}">
                <a16:creationId xmlns:a16="http://schemas.microsoft.com/office/drawing/2014/main" id="{F6413FFF-BBBF-423B-B141-D65C48111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0035301-ECB3-48F6-977F-9813EB67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04800"/>
            <a:ext cx="1854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Rezone Exhibit</a:t>
            </a:r>
          </a:p>
        </p:txBody>
      </p:sp>
      <p:pic>
        <p:nvPicPr>
          <p:cNvPr id="5132" name="Picture 6" descr="racine county logo small">
            <a:extLst>
              <a:ext uri="{FF2B5EF4-FFF2-40B4-BE49-F238E27FC236}">
                <a16:creationId xmlns:a16="http://schemas.microsoft.com/office/drawing/2014/main" id="{2C2DF29B-B6BB-4246-80CB-DBCAF3F0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0"/>
            <a:ext cx="10683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62127-C500-4A44-947A-67944EF9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12AE4-456B-4712-AE3E-C6851093FB6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F2977DDE-4901-56F5-CACA-6FA730DBA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67425"/>
            <a:ext cx="2362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 dirty="0">
                <a:latin typeface="Tahoma" panose="020B0604030504040204" pitchFamily="34" charset="0"/>
              </a:rPr>
              <a:t>SEC 26 – T3N – R19E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 dirty="0">
                <a:latin typeface="Tahoma" panose="020B0604030504040204" pitchFamily="34" charset="0"/>
              </a:rPr>
              <a:t>Town of Burlington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01474DD2-6186-58E4-ACDF-84EB91D9C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Kurt &amp; Julie Petrie Living Trust, Owners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Site Address:  west of 29019 </a:t>
            </a:r>
            <a:r>
              <a:rPr lang="en-US" altLang="en-US" sz="900" b="1" dirty="0" err="1">
                <a:latin typeface="Tahoma" panose="020B0604030504040204" pitchFamily="34" charset="0"/>
              </a:rPr>
              <a:t>Ketterhagen</a:t>
            </a:r>
            <a:r>
              <a:rPr lang="en-US" altLang="en-US" sz="900" b="1" dirty="0">
                <a:latin typeface="Tahoma" panose="020B0604030504040204" pitchFamily="34" charset="0"/>
              </a:rPr>
              <a:t> Road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  <a:sym typeface="Symbol" panose="05050102010706020507" pitchFamily="18" charset="2"/>
              </a:rPr>
              <a:t>Rezone from A-1 Farmland Preservation District &amp; M-4 Quarrying District to A-2 General Farming &amp; Residential District 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  <a:sym typeface="Symbol" panose="05050102010706020507" pitchFamily="18" charset="2"/>
              </a:rPr>
              <a:t>(Contains 29.88 acres)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C3EDEF-0110-8F5E-A035-BB2486117D11}"/>
              </a:ext>
            </a:extLst>
          </p:cNvPr>
          <p:cNvSpPr/>
          <p:nvPr/>
        </p:nvSpPr>
        <p:spPr>
          <a:xfrm rot="21448853">
            <a:off x="1192242" y="2898513"/>
            <a:ext cx="5366108" cy="1063852"/>
          </a:xfrm>
          <a:prstGeom prst="rect">
            <a:avLst/>
          </a:prstGeom>
          <a:solidFill>
            <a:srgbClr val="FFFFC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260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95745B0C-0913-4274-9F68-8E537F5B4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257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ahoma" panose="020B0604030504040204" pitchFamily="34" charset="0"/>
              </a:rPr>
              <a:t>Final Plat </a:t>
            </a:r>
            <a:br>
              <a:rPr lang="en-US" altLang="en-US" sz="2800" dirty="0">
                <a:latin typeface="Tahoma" panose="020B0604030504040204" pitchFamily="34" charset="0"/>
              </a:rPr>
            </a:br>
            <a:r>
              <a:rPr lang="en-US" altLang="en-US" sz="3600" u="sng" dirty="0">
                <a:latin typeface="Tahoma" panose="020B0604030504040204" pitchFamily="34" charset="0"/>
              </a:rPr>
              <a:t>Birchwood Reserve – Plat 2</a:t>
            </a:r>
            <a:br>
              <a:rPr lang="en-US" altLang="en-US" sz="3600" u="sng" dirty="0">
                <a:latin typeface="Tahoma" panose="020B0604030504040204" pitchFamily="34" charset="0"/>
              </a:rPr>
            </a:br>
            <a:r>
              <a:rPr lang="en-US" altLang="en-US" sz="2800" dirty="0">
                <a:latin typeface="Tahoma" panose="020B0604030504040204" pitchFamily="34" charset="0"/>
              </a:rPr>
              <a:t>(26 lots / 2 outlots)</a:t>
            </a:r>
            <a:br>
              <a:rPr lang="en-US" altLang="en-US" sz="2800" dirty="0">
                <a:latin typeface="Tahoma" panose="020B0604030504040204" pitchFamily="34" charset="0"/>
              </a:rPr>
            </a:br>
            <a:r>
              <a:rPr lang="en-US" altLang="en-US" sz="2800" dirty="0">
                <a:latin typeface="Tahoma" panose="020B0604030504040204" pitchFamily="34" charset="0"/>
              </a:rPr>
              <a:t>Town of Burlington</a:t>
            </a:r>
            <a:br>
              <a:rPr lang="en-US" altLang="en-US" sz="2800" dirty="0">
                <a:latin typeface="Tahoma" panose="020B0604030504040204" pitchFamily="34" charset="0"/>
              </a:rPr>
            </a:br>
            <a:r>
              <a:rPr lang="en-US" altLang="en-US" sz="2800" dirty="0">
                <a:latin typeface="Tahoma" panose="020B0604030504040204" pitchFamily="34" charset="0"/>
              </a:rPr>
              <a:t>Sec 22 – T3N – R19E</a:t>
            </a:r>
            <a:br>
              <a:rPr lang="en-US" altLang="en-US" sz="2800" dirty="0">
                <a:latin typeface="Tahoma" panose="020B0604030504040204" pitchFamily="34" charset="0"/>
              </a:rPr>
            </a:br>
            <a:endParaRPr lang="en-US" altLang="en-US" i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E040CA7E-8383-40C7-B604-E9378BB9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3077" name="Picture 6" descr="racine county logo small">
            <a:extLst>
              <a:ext uri="{FF2B5EF4-FFF2-40B4-BE49-F238E27FC236}">
                <a16:creationId xmlns:a16="http://schemas.microsoft.com/office/drawing/2014/main" id="{01B07C95-C9B6-49DA-B02B-6A1CBBA1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07121"/>
            <a:ext cx="1676400" cy="53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8E5026-5A59-44F6-BAA9-15CC522A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D2677-1448-4586-B35A-E6AD36D5320F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01353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>
            <a:extLst>
              <a:ext uri="{FF2B5EF4-FFF2-40B4-BE49-F238E27FC236}">
                <a16:creationId xmlns:a16="http://schemas.microsoft.com/office/drawing/2014/main" id="{E040CA7E-8383-40C7-B604-E9378BB9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8E5026-5A59-44F6-BAA9-15CC522A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D2677-1448-4586-B35A-E6AD36D5320F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83495-1F20-7626-3AA0-C872E325E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79" y="357355"/>
            <a:ext cx="8115441" cy="57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866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>
            <a:extLst>
              <a:ext uri="{FF2B5EF4-FFF2-40B4-BE49-F238E27FC236}">
                <a16:creationId xmlns:a16="http://schemas.microsoft.com/office/drawing/2014/main" id="{E040CA7E-8383-40C7-B604-E9378BB9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8E5026-5A59-44F6-BAA9-15CC522A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D2677-1448-4586-B35A-E6AD36D5320F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DCAEA-5540-7834-DC47-BD65DDDAD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75" y="367419"/>
            <a:ext cx="8175625" cy="587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455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47835</TotalTime>
  <Words>352</Words>
  <Application>Microsoft Office PowerPoint</Application>
  <PresentationFormat>On-screen Show (4:3)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Tahoma</vt:lpstr>
      <vt:lpstr>Default Design</vt:lpstr>
      <vt:lpstr>Racine County  Economic Development &amp; Land Use  Planning Committee Public Hearing Meeting Monday, February 19, 2024 - 6:00 p.m. Ives Grove Office Complex Auditorium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Plat  Birchwood Reserve – Plat 2 (26 lots / 2 outlots) Town of Burlington Sec 22 – T3N – R19E </vt:lpstr>
      <vt:lpstr>PowerPoint Presentation</vt:lpstr>
      <vt:lpstr>PowerPoint Presentation</vt:lpstr>
      <vt:lpstr>PowerPoint Presentation</vt:lpstr>
    </vt:vector>
  </TitlesOfParts>
  <Company>Racine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Racine County  Economic Development &amp; Land Use  Planning Committee Public Hearing Meeting  Monday, December 21, 2015 - 6:00 p.m.  Ives Grove Office Complex Auditorium 14200 Washington Avenue Sturtevant, WI 53177</dc:title>
  <dc:creator>kfreim</dc:creator>
  <cp:lastModifiedBy>Freimark, Krystal</cp:lastModifiedBy>
  <cp:revision>1279</cp:revision>
  <cp:lastPrinted>2024-01-18T21:15:00Z</cp:lastPrinted>
  <dcterms:created xsi:type="dcterms:W3CDTF">2015-11-13T15:59:53Z</dcterms:created>
  <dcterms:modified xsi:type="dcterms:W3CDTF">2024-02-09T17:33:53Z</dcterms:modified>
</cp:coreProperties>
</file>