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4"/>
  </p:notesMasterIdLst>
  <p:handoutMasterIdLst>
    <p:handoutMasterId r:id="rId35"/>
  </p:handoutMasterIdLst>
  <p:sldIdLst>
    <p:sldId id="256" r:id="rId5"/>
    <p:sldId id="257" r:id="rId6"/>
    <p:sldId id="258" r:id="rId7"/>
    <p:sldId id="299" r:id="rId8"/>
    <p:sldId id="294" r:id="rId9"/>
    <p:sldId id="297" r:id="rId10"/>
    <p:sldId id="262" r:id="rId11"/>
    <p:sldId id="260" r:id="rId12"/>
    <p:sldId id="287" r:id="rId13"/>
    <p:sldId id="302" r:id="rId14"/>
    <p:sldId id="276" r:id="rId15"/>
    <p:sldId id="284" r:id="rId16"/>
    <p:sldId id="293" r:id="rId17"/>
    <p:sldId id="303" r:id="rId18"/>
    <p:sldId id="285" r:id="rId19"/>
    <p:sldId id="298" r:id="rId20"/>
    <p:sldId id="259" r:id="rId21"/>
    <p:sldId id="266" r:id="rId22"/>
    <p:sldId id="288" r:id="rId23"/>
    <p:sldId id="289" r:id="rId24"/>
    <p:sldId id="290" r:id="rId25"/>
    <p:sldId id="291" r:id="rId26"/>
    <p:sldId id="292" r:id="rId27"/>
    <p:sldId id="270" r:id="rId28"/>
    <p:sldId id="286" r:id="rId29"/>
    <p:sldId id="301" r:id="rId30"/>
    <p:sldId id="295" r:id="rId31"/>
    <p:sldId id="296" r:id="rId32"/>
    <p:sldId id="27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5A2E3-6E42-4AA0-B2B4-D3DF4EE1C2F9}" v="3295" dt="2023-05-30T14:13:21.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1445" autoAdjust="0"/>
  </p:normalViewPr>
  <p:slideViewPr>
    <p:cSldViewPr snapToGrid="0">
      <p:cViewPr varScale="1">
        <p:scale>
          <a:sx n="51" d="100"/>
          <a:sy n="51" d="100"/>
        </p:scale>
        <p:origin x="2064" y="34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78" y="48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761F88-4F30-44E6-A5A1-584AF77C542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7CFAC24A-AB30-47D9-BB43-C66E364FA068}">
      <dgm:prSet phldrT="[Text]" custT="1"/>
      <dgm:spPr>
        <a:effectLst>
          <a:outerShdw blurRad="50800" dist="38100" dir="2700000" algn="tl" rotWithShape="0">
            <a:prstClr val="black">
              <a:alpha val="40000"/>
            </a:prstClr>
          </a:outerShdw>
        </a:effectLst>
      </dgm:spPr>
      <dgm:t>
        <a:bodyPr/>
        <a:lstStyle/>
        <a:p>
          <a:r>
            <a:rPr lang="en-US" sz="1300" b="1" dirty="0">
              <a:solidFill>
                <a:schemeClr val="tx1"/>
              </a:solidFill>
            </a:rPr>
            <a:t>cybersecurity jobs:</a:t>
          </a:r>
          <a:br>
            <a:rPr lang="en-US" sz="1300" dirty="0">
              <a:solidFill>
                <a:schemeClr val="tx1"/>
              </a:solidFill>
            </a:rPr>
          </a:br>
          <a:br>
            <a:rPr lang="en-US" sz="1300" dirty="0">
              <a:solidFill>
                <a:schemeClr val="tx1"/>
              </a:solidFill>
            </a:rPr>
          </a:br>
          <a:r>
            <a:rPr lang="en-US" sz="1300" dirty="0">
              <a:solidFill>
                <a:schemeClr val="tx1"/>
              </a:solidFill>
            </a:rPr>
            <a:t>n</a:t>
          </a:r>
          <a:r>
            <a:rPr lang="en-US" sz="1400" dirty="0">
              <a:solidFill>
                <a:schemeClr val="tx1"/>
              </a:solidFill>
            </a:rPr>
            <a:t>early </a:t>
          </a:r>
          <a:br>
            <a:rPr lang="en-US" sz="1400" dirty="0">
              <a:solidFill>
                <a:schemeClr val="tx1"/>
              </a:solidFill>
            </a:rPr>
          </a:br>
          <a:r>
            <a:rPr lang="en-US" sz="1400" b="1" dirty="0">
              <a:solidFill>
                <a:schemeClr val="tx1"/>
              </a:solidFill>
            </a:rPr>
            <a:t>3.5 </a:t>
          </a:r>
          <a:r>
            <a:rPr lang="en-US" sz="1400" b="1" u="sng" dirty="0">
              <a:solidFill>
                <a:schemeClr val="tx1"/>
              </a:solidFill>
            </a:rPr>
            <a:t>Million</a:t>
          </a:r>
          <a:r>
            <a:rPr lang="en-US" sz="1400" b="1" dirty="0">
              <a:solidFill>
                <a:schemeClr val="tx1"/>
              </a:solidFill>
            </a:rPr>
            <a:t> open cyber jobs</a:t>
          </a:r>
          <a:r>
            <a:rPr lang="en-US" sz="1400" dirty="0">
              <a:solidFill>
                <a:schemeClr val="tx1"/>
              </a:solidFill>
            </a:rPr>
            <a:t> to be filled in 2023</a:t>
          </a:r>
        </a:p>
      </dgm:t>
    </dgm:pt>
    <dgm:pt modelId="{59FEA077-9309-428E-8B4A-24C4F1EC39C1}" type="parTrans" cxnId="{EBCB004D-B803-42B9-80C8-D7978F1070A0}">
      <dgm:prSet/>
      <dgm:spPr/>
      <dgm:t>
        <a:bodyPr/>
        <a:lstStyle/>
        <a:p>
          <a:endParaRPr lang="en-US"/>
        </a:p>
      </dgm:t>
    </dgm:pt>
    <dgm:pt modelId="{09BFF1EC-4B44-4727-87B5-E3EB53276442}" type="sibTrans" cxnId="{EBCB004D-B803-42B9-80C8-D7978F1070A0}">
      <dgm:prSet/>
      <dgm:spPr>
        <a:effectLst>
          <a:outerShdw blurRad="50800" dist="38100" dir="2700000" algn="tl" rotWithShape="0">
            <a:prstClr val="black">
              <a:alpha val="40000"/>
            </a:prstClr>
          </a:outerShdw>
        </a:effectLst>
      </dgm:spPr>
      <dgm:t>
        <a:bodyPr/>
        <a:lstStyle/>
        <a:p>
          <a:r>
            <a:rPr lang="en-US" b="1" dirty="0">
              <a:solidFill>
                <a:schemeClr val="tx1"/>
              </a:solidFill>
            </a:rPr>
            <a:t>cybersecurity spending:</a:t>
          </a:r>
          <a:br>
            <a:rPr lang="en-US" b="1" dirty="0">
              <a:solidFill>
                <a:schemeClr val="tx1"/>
              </a:solidFill>
            </a:rPr>
          </a:br>
          <a:br>
            <a:rPr lang="en-US" dirty="0">
              <a:solidFill>
                <a:schemeClr val="tx1"/>
              </a:solidFill>
            </a:rPr>
          </a:br>
          <a:r>
            <a:rPr lang="en-US" dirty="0">
              <a:solidFill>
                <a:schemeClr val="tx1"/>
              </a:solidFill>
            </a:rPr>
            <a:t>estimated to exceed </a:t>
          </a:r>
          <a:br>
            <a:rPr lang="en-US" dirty="0">
              <a:solidFill>
                <a:schemeClr val="tx1"/>
              </a:solidFill>
            </a:rPr>
          </a:br>
          <a:r>
            <a:rPr lang="en-US" b="1" dirty="0">
              <a:solidFill>
                <a:schemeClr val="tx1"/>
              </a:solidFill>
            </a:rPr>
            <a:t>$188 </a:t>
          </a:r>
          <a:r>
            <a:rPr lang="en-US" b="1" u="sng" dirty="0">
              <a:solidFill>
                <a:schemeClr val="tx1"/>
              </a:solidFill>
            </a:rPr>
            <a:t>Billion</a:t>
          </a:r>
          <a:r>
            <a:rPr lang="en-US" b="1" dirty="0">
              <a:solidFill>
                <a:schemeClr val="tx1"/>
              </a:solidFill>
            </a:rPr>
            <a:t> in 2023</a:t>
          </a:r>
        </a:p>
      </dgm:t>
    </dgm:pt>
    <dgm:pt modelId="{D1D211E8-9E4B-4483-A5CE-BBCB5F099E33}">
      <dgm:prSet phldrT="[Text]" custT="1"/>
      <dgm:spPr>
        <a:effectLst>
          <a:outerShdw blurRad="50800" dist="38100" dir="2700000" algn="tl" rotWithShape="0">
            <a:prstClr val="black">
              <a:alpha val="40000"/>
            </a:prstClr>
          </a:outerShdw>
        </a:effectLst>
      </dgm:spPr>
      <dgm:t>
        <a:bodyPr/>
        <a:lstStyle/>
        <a:p>
          <a:r>
            <a:rPr lang="en-US" sz="1500" b="1" dirty="0">
              <a:solidFill>
                <a:schemeClr val="tx1"/>
              </a:solidFill>
            </a:rPr>
            <a:t>average cost of data breach: </a:t>
          </a:r>
          <a:br>
            <a:rPr lang="en-US" sz="1500" b="1" dirty="0">
              <a:solidFill>
                <a:schemeClr val="tx1"/>
              </a:solidFill>
            </a:rPr>
          </a:br>
          <a:br>
            <a:rPr lang="en-US" sz="1500" b="1" dirty="0">
              <a:solidFill>
                <a:schemeClr val="tx1"/>
              </a:solidFill>
            </a:rPr>
          </a:br>
          <a:r>
            <a:rPr lang="en-US" sz="1500" b="1" dirty="0">
              <a:solidFill>
                <a:schemeClr val="tx1"/>
              </a:solidFill>
            </a:rPr>
            <a:t>$4.35 </a:t>
          </a:r>
          <a:r>
            <a:rPr lang="en-US" sz="1500" b="1" u="sng" dirty="0">
              <a:solidFill>
                <a:schemeClr val="tx1"/>
              </a:solidFill>
            </a:rPr>
            <a:t>Million</a:t>
          </a:r>
          <a:r>
            <a:rPr lang="en-US" sz="1500" b="1" dirty="0">
              <a:solidFill>
                <a:schemeClr val="tx1"/>
              </a:solidFill>
            </a:rPr>
            <a:t> </a:t>
          </a:r>
          <a:r>
            <a:rPr lang="en-US" sz="1500" b="0" dirty="0">
              <a:solidFill>
                <a:schemeClr val="tx1"/>
              </a:solidFill>
            </a:rPr>
            <a:t>globally in 2022</a:t>
          </a:r>
        </a:p>
      </dgm:t>
    </dgm:pt>
    <dgm:pt modelId="{BF7E8A9E-4E73-4E78-BBD3-3E57F889C4B6}" type="parTrans" cxnId="{3764C530-A449-480E-B828-D6F35B5CD631}">
      <dgm:prSet/>
      <dgm:spPr/>
      <dgm:t>
        <a:bodyPr/>
        <a:lstStyle/>
        <a:p>
          <a:endParaRPr lang="en-US"/>
        </a:p>
      </dgm:t>
    </dgm:pt>
    <dgm:pt modelId="{08751A51-8E86-4751-B79B-B2573CF7B70E}" type="sibTrans" cxnId="{3764C530-A449-480E-B828-D6F35B5CD631}">
      <dgm:prSet custT="1"/>
      <dgm:spPr>
        <a:effectLst>
          <a:outerShdw blurRad="50800" dist="38100" dir="2700000" algn="tl" rotWithShape="0">
            <a:prstClr val="black">
              <a:alpha val="40000"/>
            </a:prstClr>
          </a:outerShdw>
        </a:effectLst>
      </dgm:spPr>
      <dgm:t>
        <a:bodyPr/>
        <a:lstStyle/>
        <a:p>
          <a:r>
            <a:rPr lang="en-US" sz="1450" b="1" dirty="0">
              <a:solidFill>
                <a:schemeClr val="tx1"/>
              </a:solidFill>
            </a:rPr>
            <a:t>organizational loss: </a:t>
          </a:r>
          <a:br>
            <a:rPr lang="en-US" sz="1450" b="1" dirty="0">
              <a:solidFill>
                <a:schemeClr val="tx1"/>
              </a:solidFill>
            </a:rPr>
          </a:br>
          <a:br>
            <a:rPr lang="en-US" sz="1450" b="1" dirty="0">
              <a:solidFill>
                <a:schemeClr val="tx1"/>
              </a:solidFill>
            </a:rPr>
          </a:br>
          <a:r>
            <a:rPr lang="en-US" sz="1400" b="1" dirty="0">
              <a:solidFill>
                <a:schemeClr val="tx1"/>
              </a:solidFill>
            </a:rPr>
            <a:t>$10.5 </a:t>
          </a:r>
          <a:r>
            <a:rPr lang="en-US" sz="1400" b="1" u="sng" dirty="0">
              <a:solidFill>
                <a:schemeClr val="tx1"/>
              </a:solidFill>
            </a:rPr>
            <a:t>Trillion</a:t>
          </a:r>
          <a:r>
            <a:rPr lang="en-US" sz="1400" b="1" dirty="0">
              <a:solidFill>
                <a:schemeClr val="tx1"/>
              </a:solidFill>
            </a:rPr>
            <a:t> by 2025 = $19,977,168 per minute due to cybercrime</a:t>
          </a:r>
        </a:p>
      </dgm:t>
    </dgm:pt>
    <dgm:pt modelId="{234599D7-5DD7-4BD8-A3AB-12F7A86A341B}">
      <dgm:prSet phldrT="[Text]" custT="1"/>
      <dgm:spPr>
        <a:effectLst>
          <a:outerShdw blurRad="50800" dist="38100" dir="2700000" algn="tl" rotWithShape="0">
            <a:prstClr val="black">
              <a:alpha val="40000"/>
            </a:prstClr>
          </a:outerShdw>
        </a:effectLst>
      </dgm:spPr>
      <dgm:t>
        <a:bodyPr/>
        <a:lstStyle/>
        <a:p>
          <a:r>
            <a:rPr lang="en-US" sz="1400" b="1" dirty="0">
              <a:solidFill>
                <a:schemeClr val="tx1"/>
              </a:solidFill>
            </a:rPr>
            <a:t>95% of all malware attacks delivered via email</a:t>
          </a:r>
        </a:p>
      </dgm:t>
    </dgm:pt>
    <dgm:pt modelId="{E605ED8D-E433-46BB-91AE-F5B6991F9D60}" type="parTrans" cxnId="{76E9C399-A7E1-468E-ADAC-22697490F19B}">
      <dgm:prSet/>
      <dgm:spPr/>
      <dgm:t>
        <a:bodyPr/>
        <a:lstStyle/>
        <a:p>
          <a:endParaRPr lang="en-US"/>
        </a:p>
      </dgm:t>
    </dgm:pt>
    <dgm:pt modelId="{04BC8051-3E4D-49B5-BB1F-C77939BFF9CB}" type="sibTrans" cxnId="{76E9C399-A7E1-468E-ADAC-22697490F19B}">
      <dgm:prSet custT="1"/>
      <dgm:spPr>
        <a:effectLst>
          <a:outerShdw blurRad="50800" dist="38100" dir="2700000" algn="tl" rotWithShape="0">
            <a:prstClr val="black">
              <a:alpha val="40000"/>
            </a:prstClr>
          </a:outerShdw>
        </a:effectLst>
      </dgm:spPr>
      <dgm:t>
        <a:bodyPr/>
        <a:lstStyle/>
        <a:p>
          <a:r>
            <a:rPr lang="en-US" sz="1400" b="1" dirty="0">
              <a:solidFill>
                <a:schemeClr val="tx1"/>
              </a:solidFill>
            </a:rPr>
            <a:t>ransomware costs: </a:t>
          </a:r>
          <a:br>
            <a:rPr lang="en-US" sz="1400" b="1" dirty="0">
              <a:solidFill>
                <a:schemeClr val="tx1"/>
              </a:solidFill>
            </a:rPr>
          </a:br>
          <a:br>
            <a:rPr lang="en-US" sz="1400" b="1" dirty="0">
              <a:solidFill>
                <a:schemeClr val="tx1"/>
              </a:solidFill>
            </a:rPr>
          </a:br>
          <a:r>
            <a:rPr lang="en-US" sz="1400" b="0" dirty="0">
              <a:solidFill>
                <a:schemeClr val="tx1"/>
              </a:solidFill>
            </a:rPr>
            <a:t>projected to cost </a:t>
          </a:r>
          <a:r>
            <a:rPr lang="en-US" sz="1400" b="1" dirty="0">
              <a:solidFill>
                <a:schemeClr val="tx1"/>
              </a:solidFill>
            </a:rPr>
            <a:t>$30 </a:t>
          </a:r>
          <a:r>
            <a:rPr lang="en-US" sz="1400" b="1" u="sng" dirty="0">
              <a:solidFill>
                <a:schemeClr val="tx1"/>
              </a:solidFill>
            </a:rPr>
            <a:t>Billion</a:t>
          </a:r>
          <a:r>
            <a:rPr lang="en-US" sz="1400" b="1" dirty="0">
              <a:solidFill>
                <a:schemeClr val="tx1"/>
              </a:solidFill>
            </a:rPr>
            <a:t> globally in 2023</a:t>
          </a:r>
          <a:br>
            <a:rPr lang="en-US" sz="1400" b="1" dirty="0">
              <a:solidFill>
                <a:schemeClr val="tx1"/>
              </a:solidFill>
            </a:rPr>
          </a:br>
          <a:endParaRPr lang="en-US" sz="1400" b="1" dirty="0">
            <a:solidFill>
              <a:schemeClr val="tx1"/>
            </a:solidFill>
          </a:endParaRPr>
        </a:p>
      </dgm:t>
    </dgm:pt>
    <dgm:pt modelId="{FDE6B39A-599C-422C-AA42-C9843D341CFD}" type="pres">
      <dgm:prSet presAssocID="{A4761F88-4F30-44E6-A5A1-584AF77C5427}" presName="Name0" presStyleCnt="0">
        <dgm:presLayoutVars>
          <dgm:chMax/>
          <dgm:chPref/>
          <dgm:dir/>
          <dgm:animLvl val="lvl"/>
        </dgm:presLayoutVars>
      </dgm:prSet>
      <dgm:spPr/>
    </dgm:pt>
    <dgm:pt modelId="{CB22FBDB-FC37-4D34-90A3-2D7407368DC8}" type="pres">
      <dgm:prSet presAssocID="{7CFAC24A-AB30-47D9-BB43-C66E364FA068}" presName="composite" presStyleCnt="0"/>
      <dgm:spPr/>
    </dgm:pt>
    <dgm:pt modelId="{8184FF54-3758-4F3B-A6A6-8C5444DEB8B0}" type="pres">
      <dgm:prSet presAssocID="{7CFAC24A-AB30-47D9-BB43-C66E364FA068}" presName="Parent1" presStyleLbl="node1" presStyleIdx="0" presStyleCnt="6">
        <dgm:presLayoutVars>
          <dgm:chMax val="1"/>
          <dgm:chPref val="1"/>
          <dgm:bulletEnabled val="1"/>
        </dgm:presLayoutVars>
      </dgm:prSet>
      <dgm:spPr/>
    </dgm:pt>
    <dgm:pt modelId="{7382B8C9-F57C-4591-99C3-E6DD8DED06EF}" type="pres">
      <dgm:prSet presAssocID="{7CFAC24A-AB30-47D9-BB43-C66E364FA068}" presName="Childtext1" presStyleLbl="revTx" presStyleIdx="0" presStyleCnt="3">
        <dgm:presLayoutVars>
          <dgm:chMax val="0"/>
          <dgm:chPref val="0"/>
          <dgm:bulletEnabled val="1"/>
        </dgm:presLayoutVars>
      </dgm:prSet>
      <dgm:spPr/>
    </dgm:pt>
    <dgm:pt modelId="{EE0790C2-0BC4-44C3-80CF-13FEE6B34D21}" type="pres">
      <dgm:prSet presAssocID="{7CFAC24A-AB30-47D9-BB43-C66E364FA068}" presName="BalanceSpacing" presStyleCnt="0"/>
      <dgm:spPr/>
    </dgm:pt>
    <dgm:pt modelId="{8B366E70-6FF1-469E-9CF6-24F3CCF72196}" type="pres">
      <dgm:prSet presAssocID="{7CFAC24A-AB30-47D9-BB43-C66E364FA068}" presName="BalanceSpacing1" presStyleCnt="0"/>
      <dgm:spPr/>
    </dgm:pt>
    <dgm:pt modelId="{A7819A8A-CF42-43A4-8145-FEA0BAFBBDA2}" type="pres">
      <dgm:prSet presAssocID="{09BFF1EC-4B44-4727-87B5-E3EB53276442}" presName="Accent1Text" presStyleLbl="node1" presStyleIdx="1" presStyleCnt="6"/>
      <dgm:spPr/>
    </dgm:pt>
    <dgm:pt modelId="{9BE4685B-EB28-4E04-8853-AC87CFF50982}" type="pres">
      <dgm:prSet presAssocID="{09BFF1EC-4B44-4727-87B5-E3EB53276442}" presName="spaceBetweenRectangles" presStyleCnt="0"/>
      <dgm:spPr/>
    </dgm:pt>
    <dgm:pt modelId="{486C59F7-7668-450E-BA7D-FB5350F089EF}" type="pres">
      <dgm:prSet presAssocID="{D1D211E8-9E4B-4483-A5CE-BBCB5F099E33}" presName="composite" presStyleCnt="0"/>
      <dgm:spPr/>
    </dgm:pt>
    <dgm:pt modelId="{205BF6E2-E94D-4B5B-80C3-47C3AAD4075D}" type="pres">
      <dgm:prSet presAssocID="{D1D211E8-9E4B-4483-A5CE-BBCB5F099E33}" presName="Parent1" presStyleLbl="node1" presStyleIdx="2" presStyleCnt="6">
        <dgm:presLayoutVars>
          <dgm:chMax val="1"/>
          <dgm:chPref val="1"/>
          <dgm:bulletEnabled val="1"/>
        </dgm:presLayoutVars>
      </dgm:prSet>
      <dgm:spPr/>
    </dgm:pt>
    <dgm:pt modelId="{D41CF2F5-219C-43BE-91F5-1D38455D09A9}" type="pres">
      <dgm:prSet presAssocID="{D1D211E8-9E4B-4483-A5CE-BBCB5F099E33}" presName="Childtext1" presStyleLbl="revTx" presStyleIdx="1" presStyleCnt="3">
        <dgm:presLayoutVars>
          <dgm:chMax val="0"/>
          <dgm:chPref val="0"/>
          <dgm:bulletEnabled val="1"/>
        </dgm:presLayoutVars>
      </dgm:prSet>
      <dgm:spPr/>
    </dgm:pt>
    <dgm:pt modelId="{8400FD01-F8A2-4D46-B91A-D7CEED1674C0}" type="pres">
      <dgm:prSet presAssocID="{D1D211E8-9E4B-4483-A5CE-BBCB5F099E33}" presName="BalanceSpacing" presStyleCnt="0"/>
      <dgm:spPr/>
    </dgm:pt>
    <dgm:pt modelId="{51CD1205-0EB3-4452-88DA-AAE2ABC522A0}" type="pres">
      <dgm:prSet presAssocID="{D1D211E8-9E4B-4483-A5CE-BBCB5F099E33}" presName="BalanceSpacing1" presStyleCnt="0"/>
      <dgm:spPr/>
    </dgm:pt>
    <dgm:pt modelId="{D82E390F-498E-498D-944A-C1344DF21827}" type="pres">
      <dgm:prSet presAssocID="{08751A51-8E86-4751-B79B-B2573CF7B70E}" presName="Accent1Text" presStyleLbl="node1" presStyleIdx="3" presStyleCnt="6"/>
      <dgm:spPr/>
    </dgm:pt>
    <dgm:pt modelId="{305EA03A-3130-45ED-8FB4-E07C95110B16}" type="pres">
      <dgm:prSet presAssocID="{08751A51-8E86-4751-B79B-B2573CF7B70E}" presName="spaceBetweenRectangles" presStyleCnt="0"/>
      <dgm:spPr/>
    </dgm:pt>
    <dgm:pt modelId="{42A07E31-D0F7-4F5A-8BF7-09AF2C1DA1D1}" type="pres">
      <dgm:prSet presAssocID="{234599D7-5DD7-4BD8-A3AB-12F7A86A341B}" presName="composite" presStyleCnt="0"/>
      <dgm:spPr/>
    </dgm:pt>
    <dgm:pt modelId="{2655022B-80CE-49DB-AD9C-C09CE304718E}" type="pres">
      <dgm:prSet presAssocID="{234599D7-5DD7-4BD8-A3AB-12F7A86A341B}" presName="Parent1" presStyleLbl="node1" presStyleIdx="4" presStyleCnt="6">
        <dgm:presLayoutVars>
          <dgm:chMax val="1"/>
          <dgm:chPref val="1"/>
          <dgm:bulletEnabled val="1"/>
        </dgm:presLayoutVars>
      </dgm:prSet>
      <dgm:spPr/>
    </dgm:pt>
    <dgm:pt modelId="{6628A3C3-48E4-406E-94C5-A4A35019D9FF}" type="pres">
      <dgm:prSet presAssocID="{234599D7-5DD7-4BD8-A3AB-12F7A86A341B}" presName="Childtext1" presStyleLbl="revTx" presStyleIdx="2" presStyleCnt="3">
        <dgm:presLayoutVars>
          <dgm:chMax val="0"/>
          <dgm:chPref val="0"/>
          <dgm:bulletEnabled val="1"/>
        </dgm:presLayoutVars>
      </dgm:prSet>
      <dgm:spPr/>
    </dgm:pt>
    <dgm:pt modelId="{90367923-9814-4636-9421-E937D28E8259}" type="pres">
      <dgm:prSet presAssocID="{234599D7-5DD7-4BD8-A3AB-12F7A86A341B}" presName="BalanceSpacing" presStyleCnt="0"/>
      <dgm:spPr/>
    </dgm:pt>
    <dgm:pt modelId="{9BAF2A17-B764-473E-950D-86B9FE764097}" type="pres">
      <dgm:prSet presAssocID="{234599D7-5DD7-4BD8-A3AB-12F7A86A341B}" presName="BalanceSpacing1" presStyleCnt="0"/>
      <dgm:spPr/>
    </dgm:pt>
    <dgm:pt modelId="{080160E5-57E3-4E49-8E34-1F5DDA69CF6D}" type="pres">
      <dgm:prSet presAssocID="{04BC8051-3E4D-49B5-BB1F-C77939BFF9CB}" presName="Accent1Text" presStyleLbl="node1" presStyleIdx="5" presStyleCnt="6"/>
      <dgm:spPr/>
    </dgm:pt>
  </dgm:ptLst>
  <dgm:cxnLst>
    <dgm:cxn modelId="{6182C11F-D6B2-40A4-97F7-C576E9725F78}" type="presOf" srcId="{09BFF1EC-4B44-4727-87B5-E3EB53276442}" destId="{A7819A8A-CF42-43A4-8145-FEA0BAFBBDA2}" srcOrd="0" destOrd="0" presId="urn:microsoft.com/office/officeart/2008/layout/AlternatingHexagons"/>
    <dgm:cxn modelId="{3764C530-A449-480E-B828-D6F35B5CD631}" srcId="{A4761F88-4F30-44E6-A5A1-584AF77C5427}" destId="{D1D211E8-9E4B-4483-A5CE-BBCB5F099E33}" srcOrd="1" destOrd="0" parTransId="{BF7E8A9E-4E73-4E78-BBD3-3E57F889C4B6}" sibTransId="{08751A51-8E86-4751-B79B-B2573CF7B70E}"/>
    <dgm:cxn modelId="{EBCB004D-B803-42B9-80C8-D7978F1070A0}" srcId="{A4761F88-4F30-44E6-A5A1-584AF77C5427}" destId="{7CFAC24A-AB30-47D9-BB43-C66E364FA068}" srcOrd="0" destOrd="0" parTransId="{59FEA077-9309-428E-8B4A-24C4F1EC39C1}" sibTransId="{09BFF1EC-4B44-4727-87B5-E3EB53276442}"/>
    <dgm:cxn modelId="{121C7574-C7CE-4B9E-8785-813E424A6486}" type="presOf" srcId="{A4761F88-4F30-44E6-A5A1-584AF77C5427}" destId="{FDE6B39A-599C-422C-AA42-C9843D341CFD}" srcOrd="0" destOrd="0" presId="urn:microsoft.com/office/officeart/2008/layout/AlternatingHexagons"/>
    <dgm:cxn modelId="{7D828695-0E5D-4E36-AC6C-99EE35F4097A}" type="presOf" srcId="{D1D211E8-9E4B-4483-A5CE-BBCB5F099E33}" destId="{205BF6E2-E94D-4B5B-80C3-47C3AAD4075D}" srcOrd="0" destOrd="0" presId="urn:microsoft.com/office/officeart/2008/layout/AlternatingHexagons"/>
    <dgm:cxn modelId="{76E9C399-A7E1-468E-ADAC-22697490F19B}" srcId="{A4761F88-4F30-44E6-A5A1-584AF77C5427}" destId="{234599D7-5DD7-4BD8-A3AB-12F7A86A341B}" srcOrd="2" destOrd="0" parTransId="{E605ED8D-E433-46BB-91AE-F5B6991F9D60}" sibTransId="{04BC8051-3E4D-49B5-BB1F-C77939BFF9CB}"/>
    <dgm:cxn modelId="{20DD65C9-8C44-478C-A06E-710539755A1B}" type="presOf" srcId="{7CFAC24A-AB30-47D9-BB43-C66E364FA068}" destId="{8184FF54-3758-4F3B-A6A6-8C5444DEB8B0}" srcOrd="0" destOrd="0" presId="urn:microsoft.com/office/officeart/2008/layout/AlternatingHexagons"/>
    <dgm:cxn modelId="{450157D0-41D9-4295-A162-C0EA1C9F944C}" type="presOf" srcId="{08751A51-8E86-4751-B79B-B2573CF7B70E}" destId="{D82E390F-498E-498D-944A-C1344DF21827}" srcOrd="0" destOrd="0" presId="urn:microsoft.com/office/officeart/2008/layout/AlternatingHexagons"/>
    <dgm:cxn modelId="{D39333F1-EFF0-4BE7-A84D-0A107723E6AC}" type="presOf" srcId="{04BC8051-3E4D-49B5-BB1F-C77939BFF9CB}" destId="{080160E5-57E3-4E49-8E34-1F5DDA69CF6D}" srcOrd="0" destOrd="0" presId="urn:microsoft.com/office/officeart/2008/layout/AlternatingHexagons"/>
    <dgm:cxn modelId="{A74718F6-9CC5-407D-BC45-30A2F1EF7647}" type="presOf" srcId="{234599D7-5DD7-4BD8-A3AB-12F7A86A341B}" destId="{2655022B-80CE-49DB-AD9C-C09CE304718E}" srcOrd="0" destOrd="0" presId="urn:microsoft.com/office/officeart/2008/layout/AlternatingHexagons"/>
    <dgm:cxn modelId="{574CD2EB-6DA8-4178-B154-532F2B0B9CA8}" type="presParOf" srcId="{FDE6B39A-599C-422C-AA42-C9843D341CFD}" destId="{CB22FBDB-FC37-4D34-90A3-2D7407368DC8}" srcOrd="0" destOrd="0" presId="urn:microsoft.com/office/officeart/2008/layout/AlternatingHexagons"/>
    <dgm:cxn modelId="{301FFA98-47C6-49EA-9B6F-28C1F4EB1C1D}" type="presParOf" srcId="{CB22FBDB-FC37-4D34-90A3-2D7407368DC8}" destId="{8184FF54-3758-4F3B-A6A6-8C5444DEB8B0}" srcOrd="0" destOrd="0" presId="urn:microsoft.com/office/officeart/2008/layout/AlternatingHexagons"/>
    <dgm:cxn modelId="{B716199C-DD3D-4A82-AD61-6898D0A754C2}" type="presParOf" srcId="{CB22FBDB-FC37-4D34-90A3-2D7407368DC8}" destId="{7382B8C9-F57C-4591-99C3-E6DD8DED06EF}" srcOrd="1" destOrd="0" presId="urn:microsoft.com/office/officeart/2008/layout/AlternatingHexagons"/>
    <dgm:cxn modelId="{1DEB2CCD-07BC-4E3C-9CBE-26EF73F031D6}" type="presParOf" srcId="{CB22FBDB-FC37-4D34-90A3-2D7407368DC8}" destId="{EE0790C2-0BC4-44C3-80CF-13FEE6B34D21}" srcOrd="2" destOrd="0" presId="urn:microsoft.com/office/officeart/2008/layout/AlternatingHexagons"/>
    <dgm:cxn modelId="{7BC46BCA-E075-4B4D-96E8-7226BFA5CD7A}" type="presParOf" srcId="{CB22FBDB-FC37-4D34-90A3-2D7407368DC8}" destId="{8B366E70-6FF1-469E-9CF6-24F3CCF72196}" srcOrd="3" destOrd="0" presId="urn:microsoft.com/office/officeart/2008/layout/AlternatingHexagons"/>
    <dgm:cxn modelId="{34012BA7-9CE5-4878-BFB2-1B328BBF1830}" type="presParOf" srcId="{CB22FBDB-FC37-4D34-90A3-2D7407368DC8}" destId="{A7819A8A-CF42-43A4-8145-FEA0BAFBBDA2}" srcOrd="4" destOrd="0" presId="urn:microsoft.com/office/officeart/2008/layout/AlternatingHexagons"/>
    <dgm:cxn modelId="{D5B55FE0-2361-4AFD-8475-3A10A67AFD28}" type="presParOf" srcId="{FDE6B39A-599C-422C-AA42-C9843D341CFD}" destId="{9BE4685B-EB28-4E04-8853-AC87CFF50982}" srcOrd="1" destOrd="0" presId="urn:microsoft.com/office/officeart/2008/layout/AlternatingHexagons"/>
    <dgm:cxn modelId="{46C109BC-DB0B-4AF9-A15D-9C334EE92595}" type="presParOf" srcId="{FDE6B39A-599C-422C-AA42-C9843D341CFD}" destId="{486C59F7-7668-450E-BA7D-FB5350F089EF}" srcOrd="2" destOrd="0" presId="urn:microsoft.com/office/officeart/2008/layout/AlternatingHexagons"/>
    <dgm:cxn modelId="{0DAB15F1-971F-4CE3-91A3-6AC7AC541622}" type="presParOf" srcId="{486C59F7-7668-450E-BA7D-FB5350F089EF}" destId="{205BF6E2-E94D-4B5B-80C3-47C3AAD4075D}" srcOrd="0" destOrd="0" presId="urn:microsoft.com/office/officeart/2008/layout/AlternatingHexagons"/>
    <dgm:cxn modelId="{1C6A8233-ED91-439F-A443-C52C34E7EBA4}" type="presParOf" srcId="{486C59F7-7668-450E-BA7D-FB5350F089EF}" destId="{D41CF2F5-219C-43BE-91F5-1D38455D09A9}" srcOrd="1" destOrd="0" presId="urn:microsoft.com/office/officeart/2008/layout/AlternatingHexagons"/>
    <dgm:cxn modelId="{9D1F9EFC-EC8A-4CE5-8F9E-86FEB0224709}" type="presParOf" srcId="{486C59F7-7668-450E-BA7D-FB5350F089EF}" destId="{8400FD01-F8A2-4D46-B91A-D7CEED1674C0}" srcOrd="2" destOrd="0" presId="urn:microsoft.com/office/officeart/2008/layout/AlternatingHexagons"/>
    <dgm:cxn modelId="{0EC2A281-A6E3-4921-BBAD-3124E957E8B4}" type="presParOf" srcId="{486C59F7-7668-450E-BA7D-FB5350F089EF}" destId="{51CD1205-0EB3-4452-88DA-AAE2ABC522A0}" srcOrd="3" destOrd="0" presId="urn:microsoft.com/office/officeart/2008/layout/AlternatingHexagons"/>
    <dgm:cxn modelId="{00EE64B6-B20A-48E5-9BA0-FBAF99BEBB73}" type="presParOf" srcId="{486C59F7-7668-450E-BA7D-FB5350F089EF}" destId="{D82E390F-498E-498D-944A-C1344DF21827}" srcOrd="4" destOrd="0" presId="urn:microsoft.com/office/officeart/2008/layout/AlternatingHexagons"/>
    <dgm:cxn modelId="{20C01F56-518C-4C62-B3CF-66CE9E5ED7F9}" type="presParOf" srcId="{FDE6B39A-599C-422C-AA42-C9843D341CFD}" destId="{305EA03A-3130-45ED-8FB4-E07C95110B16}" srcOrd="3" destOrd="0" presId="urn:microsoft.com/office/officeart/2008/layout/AlternatingHexagons"/>
    <dgm:cxn modelId="{4C5FE41A-8AA9-451E-9C0C-03DC3AFEB398}" type="presParOf" srcId="{FDE6B39A-599C-422C-AA42-C9843D341CFD}" destId="{42A07E31-D0F7-4F5A-8BF7-09AF2C1DA1D1}" srcOrd="4" destOrd="0" presId="urn:microsoft.com/office/officeart/2008/layout/AlternatingHexagons"/>
    <dgm:cxn modelId="{3D5BC8D9-602D-49C6-B2BC-3CF0B3E88C3B}" type="presParOf" srcId="{42A07E31-D0F7-4F5A-8BF7-09AF2C1DA1D1}" destId="{2655022B-80CE-49DB-AD9C-C09CE304718E}" srcOrd="0" destOrd="0" presId="urn:microsoft.com/office/officeart/2008/layout/AlternatingHexagons"/>
    <dgm:cxn modelId="{5C487B16-6661-4EC1-BAFE-913171F986DD}" type="presParOf" srcId="{42A07E31-D0F7-4F5A-8BF7-09AF2C1DA1D1}" destId="{6628A3C3-48E4-406E-94C5-A4A35019D9FF}" srcOrd="1" destOrd="0" presId="urn:microsoft.com/office/officeart/2008/layout/AlternatingHexagons"/>
    <dgm:cxn modelId="{419562CC-8200-43B9-B72C-9C22FBA4119B}" type="presParOf" srcId="{42A07E31-D0F7-4F5A-8BF7-09AF2C1DA1D1}" destId="{90367923-9814-4636-9421-E937D28E8259}" srcOrd="2" destOrd="0" presId="urn:microsoft.com/office/officeart/2008/layout/AlternatingHexagons"/>
    <dgm:cxn modelId="{0E384AEA-223B-4D44-BF66-58316B55DB0F}" type="presParOf" srcId="{42A07E31-D0F7-4F5A-8BF7-09AF2C1DA1D1}" destId="{9BAF2A17-B764-473E-950D-86B9FE764097}" srcOrd="3" destOrd="0" presId="urn:microsoft.com/office/officeart/2008/layout/AlternatingHexagons"/>
    <dgm:cxn modelId="{0FF69041-1CB3-428B-81CB-A8F04A8E28C3}" type="presParOf" srcId="{42A07E31-D0F7-4F5A-8BF7-09AF2C1DA1D1}" destId="{080160E5-57E3-4E49-8E34-1F5DDA69CF6D}"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E9BC28-D01C-4D98-B2A1-FA482E78D427}"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19F3D6C4-1467-44DB-BAEF-2430FAA4099C}">
      <dgm:prSet phldrT="[Text]"/>
      <dgm:spPr>
        <a:solidFill>
          <a:srgbClr val="898989"/>
        </a:solidFill>
      </dgm:spPr>
      <dgm:t>
        <a:bodyPr/>
        <a:lstStyle/>
        <a:p>
          <a:r>
            <a:rPr lang="en-US" dirty="0"/>
            <a:t>Risk 1</a:t>
          </a:r>
        </a:p>
      </dgm:t>
    </dgm:pt>
    <dgm:pt modelId="{47C421AE-1688-4D87-9CC4-39BB6BACE4F4}" type="parTrans" cxnId="{ED3CD38E-0C2A-49BA-B221-0E1B08CA5A57}">
      <dgm:prSet/>
      <dgm:spPr/>
      <dgm:t>
        <a:bodyPr/>
        <a:lstStyle/>
        <a:p>
          <a:endParaRPr lang="en-US"/>
        </a:p>
      </dgm:t>
    </dgm:pt>
    <dgm:pt modelId="{D3BBC76C-26FE-46F9-AA2F-79ADECE1D31A}" type="sibTrans" cxnId="{ED3CD38E-0C2A-49BA-B221-0E1B08CA5A57}">
      <dgm:prSet/>
      <dgm:spPr/>
      <dgm:t>
        <a:bodyPr/>
        <a:lstStyle/>
        <a:p>
          <a:endParaRPr lang="en-US"/>
        </a:p>
      </dgm:t>
    </dgm:pt>
    <dgm:pt modelId="{53FF1BF0-6D86-4477-B067-4DF31C8E9853}">
      <dgm:prSet phldrT="[Text]"/>
      <dgm:spPr>
        <a:solidFill>
          <a:schemeClr val="bg2">
            <a:lumMod val="50000"/>
          </a:schemeClr>
        </a:solidFill>
      </dgm:spPr>
      <dgm:t>
        <a:bodyPr/>
        <a:lstStyle/>
        <a:p>
          <a:r>
            <a:rPr lang="en-US" dirty="0"/>
            <a:t>Risk 2</a:t>
          </a:r>
        </a:p>
      </dgm:t>
    </dgm:pt>
    <dgm:pt modelId="{5ED7D0A6-2B76-46C3-A720-20E7A166CF87}" type="parTrans" cxnId="{BD7BC08C-0C5C-4311-B4E7-8E6C7FF38929}">
      <dgm:prSet/>
      <dgm:spPr/>
      <dgm:t>
        <a:bodyPr/>
        <a:lstStyle/>
        <a:p>
          <a:endParaRPr lang="en-US"/>
        </a:p>
      </dgm:t>
    </dgm:pt>
    <dgm:pt modelId="{E56B6EA7-131D-4F80-8024-C8E2BACC469F}" type="sibTrans" cxnId="{BD7BC08C-0C5C-4311-B4E7-8E6C7FF38929}">
      <dgm:prSet/>
      <dgm:spPr/>
      <dgm:t>
        <a:bodyPr/>
        <a:lstStyle/>
        <a:p>
          <a:endParaRPr lang="en-US"/>
        </a:p>
      </dgm:t>
    </dgm:pt>
    <dgm:pt modelId="{F95E1C12-11CA-4FC6-8A22-2F354C90C9BD}">
      <dgm:prSet phldrT="[Text]"/>
      <dgm:spPr/>
      <dgm:t>
        <a:bodyPr/>
        <a:lstStyle/>
        <a:p>
          <a:r>
            <a:rPr lang="en-US" dirty="0"/>
            <a:t>Risk 3</a:t>
          </a:r>
        </a:p>
      </dgm:t>
    </dgm:pt>
    <dgm:pt modelId="{AAD5033D-3FFF-43EB-A8DD-C8C157AA09B9}" type="parTrans" cxnId="{1188FBCB-6C15-425D-8C05-1C308AB34908}">
      <dgm:prSet/>
      <dgm:spPr/>
      <dgm:t>
        <a:bodyPr/>
        <a:lstStyle/>
        <a:p>
          <a:endParaRPr lang="en-US"/>
        </a:p>
      </dgm:t>
    </dgm:pt>
    <dgm:pt modelId="{F48D085F-50DE-4C46-BAD9-E211A3BF8FD2}" type="sibTrans" cxnId="{1188FBCB-6C15-425D-8C05-1C308AB34908}">
      <dgm:prSet/>
      <dgm:spPr/>
      <dgm:t>
        <a:bodyPr/>
        <a:lstStyle/>
        <a:p>
          <a:endParaRPr lang="en-US"/>
        </a:p>
      </dgm:t>
    </dgm:pt>
    <dgm:pt modelId="{98459091-6FA1-45C9-A1B2-8EE49067E373}">
      <dgm:prSet phldrT="[Text]" custT="1"/>
      <dgm:spPr/>
      <dgm:t>
        <a:bodyPr/>
        <a:lstStyle/>
        <a:p>
          <a:r>
            <a:rPr lang="en-US" sz="1800" dirty="0"/>
            <a:t>residual risk</a:t>
          </a:r>
        </a:p>
      </dgm:t>
    </dgm:pt>
    <dgm:pt modelId="{26F24024-8EC3-4A0C-8CF6-B86F9C98C5B8}" type="parTrans" cxnId="{A3FD41F4-6237-4E76-9778-430AC5CAC390}">
      <dgm:prSet/>
      <dgm:spPr/>
      <dgm:t>
        <a:bodyPr/>
        <a:lstStyle/>
        <a:p>
          <a:endParaRPr lang="en-US"/>
        </a:p>
      </dgm:t>
    </dgm:pt>
    <dgm:pt modelId="{67CF6105-B67E-4EFB-BD30-399DE4CAD882}" type="sibTrans" cxnId="{A3FD41F4-6237-4E76-9778-430AC5CAC390}">
      <dgm:prSet/>
      <dgm:spPr/>
      <dgm:t>
        <a:bodyPr/>
        <a:lstStyle/>
        <a:p>
          <a:endParaRPr lang="en-US"/>
        </a:p>
      </dgm:t>
    </dgm:pt>
    <dgm:pt modelId="{8549A180-6CC4-42DC-AAA9-1F0D2D5EBF46}">
      <dgm:prSet phldrT="[Text]" phldr="1"/>
      <dgm:spPr/>
      <dgm:t>
        <a:bodyPr/>
        <a:lstStyle/>
        <a:p>
          <a:endParaRPr lang="en-US" dirty="0"/>
        </a:p>
      </dgm:t>
    </dgm:pt>
    <dgm:pt modelId="{AEF555FA-8C5A-44D2-B9E4-19FDED5A162A}" type="parTrans" cxnId="{52963006-91F1-4755-911C-82C27489572F}">
      <dgm:prSet/>
      <dgm:spPr/>
      <dgm:t>
        <a:bodyPr/>
        <a:lstStyle/>
        <a:p>
          <a:endParaRPr lang="en-US"/>
        </a:p>
      </dgm:t>
    </dgm:pt>
    <dgm:pt modelId="{2A2DA777-C07A-4000-8ED1-3A322FE989B2}" type="sibTrans" cxnId="{52963006-91F1-4755-911C-82C27489572F}">
      <dgm:prSet/>
      <dgm:spPr/>
      <dgm:t>
        <a:bodyPr/>
        <a:lstStyle/>
        <a:p>
          <a:endParaRPr lang="en-US"/>
        </a:p>
      </dgm:t>
    </dgm:pt>
    <dgm:pt modelId="{BFA9A18C-B10C-401F-BAAD-B2613636899B}" type="pres">
      <dgm:prSet presAssocID="{36E9BC28-D01C-4D98-B2A1-FA482E78D427}" presName="Name0" presStyleCnt="0">
        <dgm:presLayoutVars>
          <dgm:chMax val="4"/>
          <dgm:resizeHandles val="exact"/>
        </dgm:presLayoutVars>
      </dgm:prSet>
      <dgm:spPr/>
    </dgm:pt>
    <dgm:pt modelId="{53A09698-AEE1-40C7-BA6E-F400F5F4A465}" type="pres">
      <dgm:prSet presAssocID="{36E9BC28-D01C-4D98-B2A1-FA482E78D427}" presName="ellipse" presStyleLbl="trBgShp" presStyleIdx="0" presStyleCnt="1"/>
      <dgm:spPr/>
    </dgm:pt>
    <dgm:pt modelId="{EF0E64B9-E3BC-46E9-A1B9-90FEB8CAAF92}" type="pres">
      <dgm:prSet presAssocID="{36E9BC28-D01C-4D98-B2A1-FA482E78D427}" presName="arrow1" presStyleLbl="fgShp" presStyleIdx="0" presStyleCnt="1"/>
      <dgm:spPr>
        <a:solidFill>
          <a:srgbClr val="898989"/>
        </a:solidFill>
        <a:effectLst>
          <a:outerShdw blurRad="50800" dist="38100" dir="2700000" algn="tl" rotWithShape="0">
            <a:prstClr val="black">
              <a:alpha val="40000"/>
            </a:prstClr>
          </a:outerShdw>
        </a:effectLst>
      </dgm:spPr>
    </dgm:pt>
    <dgm:pt modelId="{F6A36128-C7EF-4700-A822-1DE0BDCFB553}" type="pres">
      <dgm:prSet presAssocID="{36E9BC28-D01C-4D98-B2A1-FA482E78D427}" presName="rectangle" presStyleLbl="revTx" presStyleIdx="0" presStyleCnt="1">
        <dgm:presLayoutVars>
          <dgm:bulletEnabled val="1"/>
        </dgm:presLayoutVars>
      </dgm:prSet>
      <dgm:spPr/>
    </dgm:pt>
    <dgm:pt modelId="{9400B5D1-179A-473F-8AB5-7A3F3173CC01}" type="pres">
      <dgm:prSet presAssocID="{53FF1BF0-6D86-4477-B067-4DF31C8E9853}" presName="item1" presStyleLbl="node1" presStyleIdx="0" presStyleCnt="3">
        <dgm:presLayoutVars>
          <dgm:bulletEnabled val="1"/>
        </dgm:presLayoutVars>
      </dgm:prSet>
      <dgm:spPr/>
    </dgm:pt>
    <dgm:pt modelId="{4DD51FC3-3C2D-452E-BBE4-B54B0BA3FDE8}" type="pres">
      <dgm:prSet presAssocID="{F95E1C12-11CA-4FC6-8A22-2F354C90C9BD}" presName="item2" presStyleLbl="node1" presStyleIdx="1" presStyleCnt="3">
        <dgm:presLayoutVars>
          <dgm:bulletEnabled val="1"/>
        </dgm:presLayoutVars>
      </dgm:prSet>
      <dgm:spPr/>
    </dgm:pt>
    <dgm:pt modelId="{E693BBC5-A509-42CE-9C1E-9BA4FED75F79}" type="pres">
      <dgm:prSet presAssocID="{98459091-6FA1-45C9-A1B2-8EE49067E373}" presName="item3" presStyleLbl="node1" presStyleIdx="2" presStyleCnt="3">
        <dgm:presLayoutVars>
          <dgm:bulletEnabled val="1"/>
        </dgm:presLayoutVars>
      </dgm:prSet>
      <dgm:spPr/>
    </dgm:pt>
    <dgm:pt modelId="{20E666D0-0D53-4485-A6B7-FF9A34E98907}" type="pres">
      <dgm:prSet presAssocID="{36E9BC28-D01C-4D98-B2A1-FA482E78D427}" presName="funnel" presStyleLbl="trAlignAcc1" presStyleIdx="0" presStyleCnt="1"/>
      <dgm:spPr>
        <a:solidFill>
          <a:srgbClr val="898989">
            <a:alpha val="40000"/>
          </a:srgbClr>
        </a:solidFill>
      </dgm:spPr>
    </dgm:pt>
  </dgm:ptLst>
  <dgm:cxnLst>
    <dgm:cxn modelId="{52963006-91F1-4755-911C-82C27489572F}" srcId="{36E9BC28-D01C-4D98-B2A1-FA482E78D427}" destId="{8549A180-6CC4-42DC-AAA9-1F0D2D5EBF46}" srcOrd="4" destOrd="0" parTransId="{AEF555FA-8C5A-44D2-B9E4-19FDED5A162A}" sibTransId="{2A2DA777-C07A-4000-8ED1-3A322FE989B2}"/>
    <dgm:cxn modelId="{A3A8473E-5D47-44FB-8975-E1B5492D72EC}" type="presOf" srcId="{F95E1C12-11CA-4FC6-8A22-2F354C90C9BD}" destId="{9400B5D1-179A-473F-8AB5-7A3F3173CC01}" srcOrd="0" destOrd="0" presId="urn:microsoft.com/office/officeart/2005/8/layout/funnel1"/>
    <dgm:cxn modelId="{10DCD841-545A-4C1E-A13B-2D308C55A747}" type="presOf" srcId="{53FF1BF0-6D86-4477-B067-4DF31C8E9853}" destId="{4DD51FC3-3C2D-452E-BBE4-B54B0BA3FDE8}" srcOrd="0" destOrd="0" presId="urn:microsoft.com/office/officeart/2005/8/layout/funnel1"/>
    <dgm:cxn modelId="{950BF86B-158A-4952-B278-CB37A79B28FB}" type="presOf" srcId="{36E9BC28-D01C-4D98-B2A1-FA482E78D427}" destId="{BFA9A18C-B10C-401F-BAAD-B2613636899B}" srcOrd="0" destOrd="0" presId="urn:microsoft.com/office/officeart/2005/8/layout/funnel1"/>
    <dgm:cxn modelId="{06433F52-B399-4FFC-A4E5-B1ADBA92BED0}" type="presOf" srcId="{98459091-6FA1-45C9-A1B2-8EE49067E373}" destId="{F6A36128-C7EF-4700-A822-1DE0BDCFB553}" srcOrd="0" destOrd="0" presId="urn:microsoft.com/office/officeart/2005/8/layout/funnel1"/>
    <dgm:cxn modelId="{BD7BC08C-0C5C-4311-B4E7-8E6C7FF38929}" srcId="{36E9BC28-D01C-4D98-B2A1-FA482E78D427}" destId="{53FF1BF0-6D86-4477-B067-4DF31C8E9853}" srcOrd="1" destOrd="0" parTransId="{5ED7D0A6-2B76-46C3-A720-20E7A166CF87}" sibTransId="{E56B6EA7-131D-4F80-8024-C8E2BACC469F}"/>
    <dgm:cxn modelId="{ED3CD38E-0C2A-49BA-B221-0E1B08CA5A57}" srcId="{36E9BC28-D01C-4D98-B2A1-FA482E78D427}" destId="{19F3D6C4-1467-44DB-BAEF-2430FAA4099C}" srcOrd="0" destOrd="0" parTransId="{47C421AE-1688-4D87-9CC4-39BB6BACE4F4}" sibTransId="{D3BBC76C-26FE-46F9-AA2F-79ADECE1D31A}"/>
    <dgm:cxn modelId="{1188FBCB-6C15-425D-8C05-1C308AB34908}" srcId="{36E9BC28-D01C-4D98-B2A1-FA482E78D427}" destId="{F95E1C12-11CA-4FC6-8A22-2F354C90C9BD}" srcOrd="2" destOrd="0" parTransId="{AAD5033D-3FFF-43EB-A8DD-C8C157AA09B9}" sibTransId="{F48D085F-50DE-4C46-BAD9-E211A3BF8FD2}"/>
    <dgm:cxn modelId="{6D124FD6-6F31-411F-B7D6-FFFDE8A69617}" type="presOf" srcId="{19F3D6C4-1467-44DB-BAEF-2430FAA4099C}" destId="{E693BBC5-A509-42CE-9C1E-9BA4FED75F79}" srcOrd="0" destOrd="0" presId="urn:microsoft.com/office/officeart/2005/8/layout/funnel1"/>
    <dgm:cxn modelId="{A3FD41F4-6237-4E76-9778-430AC5CAC390}" srcId="{36E9BC28-D01C-4D98-B2A1-FA482E78D427}" destId="{98459091-6FA1-45C9-A1B2-8EE49067E373}" srcOrd="3" destOrd="0" parTransId="{26F24024-8EC3-4A0C-8CF6-B86F9C98C5B8}" sibTransId="{67CF6105-B67E-4EFB-BD30-399DE4CAD882}"/>
    <dgm:cxn modelId="{AC37E4E6-A826-453E-B2F6-CE2005154E02}" type="presParOf" srcId="{BFA9A18C-B10C-401F-BAAD-B2613636899B}" destId="{53A09698-AEE1-40C7-BA6E-F400F5F4A465}" srcOrd="0" destOrd="0" presId="urn:microsoft.com/office/officeart/2005/8/layout/funnel1"/>
    <dgm:cxn modelId="{5AF3D6B4-7F9C-4A1C-B202-4B7F4FCED51A}" type="presParOf" srcId="{BFA9A18C-B10C-401F-BAAD-B2613636899B}" destId="{EF0E64B9-E3BC-46E9-A1B9-90FEB8CAAF92}" srcOrd="1" destOrd="0" presId="urn:microsoft.com/office/officeart/2005/8/layout/funnel1"/>
    <dgm:cxn modelId="{3214510B-58FB-496F-A480-99182F81200B}" type="presParOf" srcId="{BFA9A18C-B10C-401F-BAAD-B2613636899B}" destId="{F6A36128-C7EF-4700-A822-1DE0BDCFB553}" srcOrd="2" destOrd="0" presId="urn:microsoft.com/office/officeart/2005/8/layout/funnel1"/>
    <dgm:cxn modelId="{D9BA1AAD-3477-4246-BFE1-0570FE47B13D}" type="presParOf" srcId="{BFA9A18C-B10C-401F-BAAD-B2613636899B}" destId="{9400B5D1-179A-473F-8AB5-7A3F3173CC01}" srcOrd="3" destOrd="0" presId="urn:microsoft.com/office/officeart/2005/8/layout/funnel1"/>
    <dgm:cxn modelId="{9BBF7AC2-89AD-411C-8680-F181D2D924C2}" type="presParOf" srcId="{BFA9A18C-B10C-401F-BAAD-B2613636899B}" destId="{4DD51FC3-3C2D-452E-BBE4-B54B0BA3FDE8}" srcOrd="4" destOrd="0" presId="urn:microsoft.com/office/officeart/2005/8/layout/funnel1"/>
    <dgm:cxn modelId="{E798D95F-0E77-4E62-ACD5-B483153B8CE8}" type="presParOf" srcId="{BFA9A18C-B10C-401F-BAAD-B2613636899B}" destId="{E693BBC5-A509-42CE-9C1E-9BA4FED75F79}" srcOrd="5" destOrd="0" presId="urn:microsoft.com/office/officeart/2005/8/layout/funnel1"/>
    <dgm:cxn modelId="{9BCC4B62-5DC8-4C73-B504-955EE3825931}" type="presParOf" srcId="{BFA9A18C-B10C-401F-BAAD-B2613636899B}" destId="{20E666D0-0D53-4485-A6B7-FF9A34E9890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73D947E0-108F-4D20-A71E-3CF329F97212}">
      <dgm:prSet phldr="0" custT="1"/>
      <dgm:spPr>
        <a:solidFill>
          <a:schemeClr val="accent1"/>
        </a:solidFill>
        <a:effectLst>
          <a:outerShdw blurRad="50800" dist="38100" dir="2700000" algn="tl" rotWithShape="0">
            <a:prstClr val="black">
              <a:alpha val="40000"/>
            </a:prstClr>
          </a:outerShdw>
        </a:effectLst>
      </dgm:spPr>
      <dgm:t>
        <a:bodyPr/>
        <a:lstStyle/>
        <a:p>
          <a:pPr marL="0" indent="0" algn="ctr" defTabSz="914400" rtl="0" eaLnBrk="1" latinLnBrk="0" hangingPunct="1">
            <a:lnSpc>
              <a:spcPct val="90000"/>
            </a:lnSpc>
            <a:spcBef>
              <a:spcPts val="1000"/>
            </a:spcBef>
            <a:buFont typeface="Arial" panose="020B0604020202020204" pitchFamily="34" charset="0"/>
            <a:buNone/>
          </a:pPr>
          <a:r>
            <a:rPr lang="en-US" sz="1600" b="1" kern="1200" spc="150" baseline="0" dirty="0">
              <a:solidFill>
                <a:schemeClr val="tx1"/>
              </a:solidFill>
              <a:latin typeface="+mj-lt"/>
              <a:ea typeface="+mj-ea"/>
              <a:cs typeface="+mj-cs"/>
            </a:rPr>
            <a:t>phishing</a:t>
          </a:r>
        </a:p>
      </dgm:t>
    </dgm:pt>
    <dgm:pt modelId="{9D249532-A24D-4D8F-848A-9F42F2E486C9}" type="parTrans" cxnId="{A0077D09-C12C-46D0-8DF7-194B6911362A}">
      <dgm:prSet/>
      <dgm:spPr/>
      <dgm:t>
        <a:bodyPr/>
        <a:lstStyle/>
        <a:p>
          <a:endParaRPr lang="en-US">
            <a:latin typeface="+mn-lt"/>
          </a:endParaRPr>
        </a:p>
      </dgm:t>
    </dgm:pt>
    <dgm:pt modelId="{AE813459-65AB-4FA9-B717-330DDA6DFA4E}" type="sibTrans" cxnId="{A0077D09-C12C-46D0-8DF7-194B6911362A}">
      <dgm:prSet/>
      <dgm:spPr/>
      <dgm:t>
        <a:bodyPr/>
        <a:lstStyle/>
        <a:p>
          <a:endParaRPr lang="en-US">
            <a:latin typeface="+mn-lt"/>
          </a:endParaRPr>
        </a:p>
      </dgm:t>
    </dgm:pt>
    <dgm:pt modelId="{30A490C8-22B4-4D68-875C-0F0DE2FF864D}">
      <dgm:prSet phldr="0" custT="1"/>
      <dgm:spPr>
        <a:effectLst>
          <a:outerShdw blurRad="50800" dist="38100" dir="2700000" algn="tl" rotWithShape="0">
            <a:prstClr val="black">
              <a:alpha val="40000"/>
            </a:prstClr>
          </a:outerShdw>
        </a:effectLst>
      </dgm:spPr>
      <dgm:t>
        <a:bodyPr/>
        <a:lstStyle/>
        <a:p>
          <a:pPr marL="0">
            <a:lnSpc>
              <a:spcPct val="100000"/>
            </a:lnSpc>
          </a:pPr>
          <a:r>
            <a:rPr lang="en-US" sz="1400" b="0" dirty="0">
              <a:solidFill>
                <a:schemeClr val="tx1"/>
              </a:solidFill>
              <a:latin typeface="Gill Sans MT" panose="020B0502020104020203" pitchFamily="34" charset="0"/>
            </a:rPr>
            <a:t>Social engineering attack involving trickery</a:t>
          </a:r>
          <a:endParaRPr lang="en-US" sz="1400" b="0" spc="50" baseline="0" dirty="0">
            <a:latin typeface="+mn-lt"/>
          </a:endParaRPr>
        </a:p>
      </dgm:t>
    </dgm:pt>
    <dgm:pt modelId="{035C64B0-4F0C-4FD1-BD23-B1D4C9887CBE}" type="parTrans" cxnId="{381FE1CC-8184-4745-8EB3-6DE11655998D}">
      <dgm:prSet/>
      <dgm:spPr/>
      <dgm:t>
        <a:bodyPr/>
        <a:lstStyle/>
        <a:p>
          <a:endParaRPr lang="en-US">
            <a:latin typeface="+mn-lt"/>
          </a:endParaRPr>
        </a:p>
      </dgm:t>
    </dgm:pt>
    <dgm:pt modelId="{45495DA8-8707-41E3-A12B-FA5766269C44}" type="sibTrans" cxnId="{381FE1CC-8184-4745-8EB3-6DE11655998D}">
      <dgm:prSet/>
      <dgm:spPr/>
      <dgm:t>
        <a:bodyPr/>
        <a:lstStyle/>
        <a:p>
          <a:endParaRPr lang="en-US">
            <a:latin typeface="+mn-lt"/>
          </a:endParaRPr>
        </a:p>
      </dgm:t>
    </dgm:pt>
    <dgm:pt modelId="{B1AFA1AF-0FF8-45B3-A6D0-0E255A2F637D}">
      <dgm:prSet phldr="0" custT="1"/>
      <dgm:spPr>
        <a:solidFill>
          <a:schemeClr val="accent1"/>
        </a:solidFill>
        <a:effectLst>
          <a:outerShdw blurRad="50800" dist="38100" dir="2700000" algn="tl" rotWithShape="0">
            <a:prstClr val="black">
              <a:alpha val="40000"/>
            </a:prstClr>
          </a:outerShdw>
        </a:effectLst>
      </dgm:spPr>
      <dgm:t>
        <a:bodyPr/>
        <a:lstStyle/>
        <a:p>
          <a:pPr marL="0"/>
          <a:r>
            <a:rPr lang="en-US" sz="1600" b="1" kern="1200" spc="150" baseline="0" dirty="0">
              <a:solidFill>
                <a:prstClr val="black"/>
              </a:solidFill>
              <a:latin typeface="Tenorite"/>
              <a:ea typeface="+mn-ea"/>
              <a:cs typeface="+mn-cs"/>
            </a:rPr>
            <a:t>ransomware</a:t>
          </a:r>
        </a:p>
      </dgm:t>
    </dgm:pt>
    <dgm:pt modelId="{10C68AF5-481C-45AA-A216-8BBBB04515B9}" type="parTrans" cxnId="{F28D7702-2FC3-49BD-BB13-C989E5EE622A}">
      <dgm:prSet/>
      <dgm:spPr/>
      <dgm:t>
        <a:bodyPr/>
        <a:lstStyle/>
        <a:p>
          <a:endParaRPr lang="en-US">
            <a:latin typeface="+mn-lt"/>
          </a:endParaRPr>
        </a:p>
      </dgm:t>
    </dgm:pt>
    <dgm:pt modelId="{88649F7A-400B-4056-965D-C9AC0B3AD942}" type="sibTrans" cxnId="{F28D7702-2FC3-49BD-BB13-C989E5EE622A}">
      <dgm:prSet/>
      <dgm:spPr/>
      <dgm:t>
        <a:bodyPr/>
        <a:lstStyle/>
        <a:p>
          <a:endParaRPr lang="en-US">
            <a:latin typeface="+mn-lt"/>
          </a:endParaRPr>
        </a:p>
      </dgm:t>
    </dgm:pt>
    <dgm:pt modelId="{50418D2B-9486-42DE-AFDD-1D31420040FF}">
      <dgm:prSet phldr="0" custT="1"/>
      <dgm:spPr>
        <a:effectLst>
          <a:outerShdw blurRad="50800" dist="38100" dir="2700000" algn="tl" rotWithShape="0">
            <a:prstClr val="black">
              <a:alpha val="40000"/>
            </a:prstClr>
          </a:outerShdw>
        </a:effectLst>
      </dgm:spPr>
      <dgm:t>
        <a:bodyPr/>
        <a:lstStyle/>
        <a:p>
          <a:pPr marL="0">
            <a:lnSpc>
              <a:spcPct val="100000"/>
            </a:lnSpc>
          </a:pPr>
          <a:r>
            <a:rPr lang="en-US" sz="1400" dirty="0">
              <a:solidFill>
                <a:schemeClr val="tx1"/>
              </a:solidFill>
              <a:latin typeface="Gill Sans MT" panose="020B0502020104020203" pitchFamily="34" charset="0"/>
            </a:rPr>
            <a:t>Type of software with malicious intent and a threat to harm your data</a:t>
          </a:r>
          <a:br>
            <a:rPr lang="en-US" sz="1400" dirty="0">
              <a:solidFill>
                <a:schemeClr val="tx1"/>
              </a:solidFill>
              <a:latin typeface="Gill Sans MT" panose="020B0502020104020203" pitchFamily="34" charset="0"/>
            </a:rPr>
          </a:br>
          <a:endParaRPr lang="en-US" sz="1400" spc="50" baseline="0" dirty="0">
            <a:latin typeface="+mn-lt"/>
          </a:endParaRPr>
        </a:p>
      </dgm:t>
    </dgm:pt>
    <dgm:pt modelId="{D5A17F6B-93F5-442B-938A-0F38C281BE88}" type="parTrans" cxnId="{5A5BA622-5DEB-48B9-88D9-C1DE36C711E5}">
      <dgm:prSet/>
      <dgm:spPr/>
      <dgm:t>
        <a:bodyPr/>
        <a:lstStyle/>
        <a:p>
          <a:endParaRPr lang="en-US">
            <a:latin typeface="+mn-lt"/>
          </a:endParaRPr>
        </a:p>
      </dgm:t>
    </dgm:pt>
    <dgm:pt modelId="{1D87A0A5-8024-4710-846B-D5BFAC785107}" type="sibTrans" cxnId="{5A5BA622-5DEB-48B9-88D9-C1DE36C711E5}">
      <dgm:prSet/>
      <dgm:spPr/>
      <dgm:t>
        <a:bodyPr/>
        <a:lstStyle/>
        <a:p>
          <a:endParaRPr lang="en-US">
            <a:latin typeface="+mn-lt"/>
          </a:endParaRPr>
        </a:p>
      </dgm:t>
    </dgm:pt>
    <dgm:pt modelId="{E9682B4F-0217-4B50-923E-C104AA24290F}">
      <dgm:prSet phldr="0" custT="1"/>
      <dgm:spPr>
        <a:solidFill>
          <a:schemeClr val="accent1"/>
        </a:solidFill>
        <a:effectLst>
          <a:outerShdw blurRad="50800" dist="38100" dir="2700000" algn="tl" rotWithShape="0">
            <a:prstClr val="black">
              <a:alpha val="40000"/>
            </a:prstClr>
          </a:outerShdw>
        </a:effectLst>
      </dgm:spPr>
      <dgm:t>
        <a:bodyPr/>
        <a:lstStyle/>
        <a:p>
          <a:pPr marL="0" lvl="0" indent="0" algn="ctr" defTabSz="889000">
            <a:lnSpc>
              <a:spcPct val="90000"/>
            </a:lnSpc>
            <a:spcBef>
              <a:spcPct val="0"/>
            </a:spcBef>
            <a:spcAft>
              <a:spcPct val="35000"/>
            </a:spcAft>
            <a:buNone/>
          </a:pPr>
          <a:r>
            <a:rPr lang="en-US" sz="1600" b="1" kern="1200" spc="150" baseline="0" dirty="0">
              <a:solidFill>
                <a:prstClr val="black"/>
              </a:solidFill>
              <a:latin typeface="Tenorite"/>
              <a:ea typeface="+mn-ea"/>
              <a:cs typeface="+mn-cs"/>
            </a:rPr>
            <a:t>hacking	</a:t>
          </a:r>
        </a:p>
      </dgm:t>
    </dgm:pt>
    <dgm:pt modelId="{E0F6C4AF-9BBB-4698-91D7-F9AE3EACBD5D}" type="parTrans" cxnId="{6C23D0C9-74B2-4C8B-AB2F-A03B3B0EBE56}">
      <dgm:prSet/>
      <dgm:spPr/>
      <dgm:t>
        <a:bodyPr/>
        <a:lstStyle/>
        <a:p>
          <a:endParaRPr lang="en-US">
            <a:latin typeface="+mn-lt"/>
          </a:endParaRPr>
        </a:p>
      </dgm:t>
    </dgm:pt>
    <dgm:pt modelId="{B8632E42-D7EB-4C31-877E-6F1B2801851A}" type="sibTrans" cxnId="{6C23D0C9-74B2-4C8B-AB2F-A03B3B0EBE56}">
      <dgm:prSet/>
      <dgm:spPr/>
      <dgm:t>
        <a:bodyPr/>
        <a:lstStyle/>
        <a:p>
          <a:endParaRPr lang="en-US">
            <a:latin typeface="+mn-lt"/>
          </a:endParaRPr>
        </a:p>
      </dgm:t>
    </dgm:pt>
    <dgm:pt modelId="{0EC0C300-11E4-45CF-8418-973585107209}">
      <dgm:prSet phldr="0" custT="1"/>
      <dgm:spPr>
        <a:effectLst>
          <a:outerShdw blurRad="50800" dist="38100" dir="2700000" algn="tl" rotWithShape="0">
            <a:prstClr val="black">
              <a:alpha val="40000"/>
            </a:prstClr>
          </a:outerShdw>
        </a:effectLst>
      </dgm:spPr>
      <dgm:t>
        <a:bodyPr/>
        <a:lstStyle/>
        <a:p>
          <a:pPr marL="0" lvl="0" indent="0" algn="l" defTabSz="666750">
            <a:lnSpc>
              <a:spcPct val="100000"/>
            </a:lnSpc>
            <a:spcBef>
              <a:spcPct val="0"/>
            </a:spcBef>
            <a:spcAft>
              <a:spcPct val="35000"/>
            </a:spcAft>
            <a:buNone/>
          </a:pPr>
          <a:r>
            <a:rPr lang="en-US" sz="1400" kern="1200" dirty="0">
              <a:solidFill>
                <a:schemeClr val="tx1"/>
              </a:solidFill>
              <a:latin typeface="Gill Sans MT" panose="020B0502020104020203" pitchFamily="34" charset="0"/>
            </a:rPr>
            <a:t>Unauthorized access to systems and information</a:t>
          </a:r>
          <a:br>
            <a:rPr lang="en-US" sz="1400" kern="1200" dirty="0">
              <a:solidFill>
                <a:schemeClr val="tx1"/>
              </a:solidFill>
              <a:latin typeface="Gill Sans MT" panose="020B0502020104020203" pitchFamily="34" charset="0"/>
            </a:rPr>
          </a:br>
          <a:endParaRPr lang="en-US" sz="1400" kern="1200" spc="50" baseline="0" dirty="0">
            <a:solidFill>
              <a:prstClr val="black">
                <a:hueOff val="0"/>
                <a:satOff val="0"/>
                <a:lumOff val="0"/>
                <a:alphaOff val="0"/>
              </a:prstClr>
            </a:solidFill>
            <a:latin typeface="Tenorite"/>
            <a:ea typeface="+mn-ea"/>
            <a:cs typeface="+mn-cs"/>
          </a:endParaRPr>
        </a:p>
      </dgm:t>
    </dgm:pt>
    <dgm:pt modelId="{1E4DD98E-100E-46B7-B24A-408BBF69E9FA}" type="parTrans" cxnId="{51563A4F-C0EB-47D6-B5BC-47A4E599AD4B}">
      <dgm:prSet/>
      <dgm:spPr/>
      <dgm:t>
        <a:bodyPr/>
        <a:lstStyle/>
        <a:p>
          <a:endParaRPr lang="en-US">
            <a:latin typeface="+mn-lt"/>
          </a:endParaRPr>
        </a:p>
      </dgm:t>
    </dgm:pt>
    <dgm:pt modelId="{90FAB5D1-62B3-4FF6-A07D-EE607F529C32}" type="sibTrans" cxnId="{51563A4F-C0EB-47D6-B5BC-47A4E599AD4B}">
      <dgm:prSet/>
      <dgm:spPr/>
      <dgm:t>
        <a:bodyPr/>
        <a:lstStyle/>
        <a:p>
          <a:endParaRPr lang="en-US">
            <a:latin typeface="+mn-lt"/>
          </a:endParaRPr>
        </a:p>
      </dgm:t>
    </dgm:pt>
    <dgm:pt modelId="{FEB4A941-E9FA-4A86-A673-85FF34B35F20}">
      <dgm:prSet phldr="0" custT="1"/>
      <dgm:spPr>
        <a:effectLst>
          <a:outerShdw blurRad="50800" dist="38100" dir="2700000" algn="tl" rotWithShape="0">
            <a:prstClr val="black">
              <a:alpha val="40000"/>
            </a:prstClr>
          </a:outerShdw>
        </a:effectLst>
      </dgm:spPr>
      <dgm:t>
        <a:bodyPr/>
        <a:lstStyle/>
        <a:p>
          <a:pPr marL="0" lvl="0" indent="0" algn="l" defTabSz="666750" rtl="0">
            <a:lnSpc>
              <a:spcPct val="100000"/>
            </a:lnSpc>
            <a:spcBef>
              <a:spcPct val="0"/>
            </a:spcBef>
            <a:spcAft>
              <a:spcPct val="35000"/>
            </a:spcAft>
            <a:buNone/>
          </a:pPr>
          <a:r>
            <a:rPr lang="en-US" sz="1400" kern="1200" dirty="0">
              <a:solidFill>
                <a:schemeClr val="tx1"/>
              </a:solidFill>
              <a:latin typeface="Gill Sans MT" panose="020B0502020104020203" pitchFamily="34" charset="0"/>
            </a:rPr>
            <a:t>Natural threats such as fire, earthquake, flood can cause harm to computers or disrupt business access</a:t>
          </a:r>
          <a:br>
            <a:rPr lang="en-US" sz="1400" kern="1200" dirty="0">
              <a:solidFill>
                <a:schemeClr val="tx1"/>
              </a:solidFill>
              <a:latin typeface="Gill Sans MT" panose="020B0502020104020203" pitchFamily="34" charset="0"/>
            </a:rPr>
          </a:br>
          <a:endParaRPr lang="en-US" sz="1400" kern="1200" spc="50" baseline="0" dirty="0">
            <a:solidFill>
              <a:prstClr val="black">
                <a:hueOff val="0"/>
                <a:satOff val="0"/>
                <a:lumOff val="0"/>
                <a:alphaOff val="0"/>
              </a:prstClr>
            </a:solidFill>
            <a:latin typeface="Tenorite"/>
            <a:ea typeface="+mn-ea"/>
            <a:cs typeface="+mn-cs"/>
          </a:endParaRPr>
        </a:p>
      </dgm:t>
    </dgm:pt>
    <dgm:pt modelId="{39522508-BC4E-4DD5-A744-AFEFFE36DB74}" type="parTrans" cxnId="{F942F56C-9025-4AA1-9B36-C5AE0A93B0F5}">
      <dgm:prSet/>
      <dgm:spPr/>
      <dgm:t>
        <a:bodyPr/>
        <a:lstStyle/>
        <a:p>
          <a:endParaRPr lang="en-US">
            <a:latin typeface="+mn-lt"/>
          </a:endParaRPr>
        </a:p>
      </dgm:t>
    </dgm:pt>
    <dgm:pt modelId="{97624CC8-6315-4683-B26C-C30D552DA5A6}" type="sibTrans" cxnId="{F942F56C-9025-4AA1-9B36-C5AE0A93B0F5}">
      <dgm:prSet/>
      <dgm:spPr/>
      <dgm:t>
        <a:bodyPr/>
        <a:lstStyle/>
        <a:p>
          <a:endParaRPr lang="en-US">
            <a:latin typeface="+mn-lt"/>
          </a:endParaRPr>
        </a:p>
      </dgm:t>
    </dgm:pt>
    <dgm:pt modelId="{4F85505A-81B6-4FDA-A144-900B71DAD946}">
      <dgm:prSet phldr="0" custT="1"/>
      <dgm:spPr>
        <a:solidFill>
          <a:schemeClr val="accent1"/>
        </a:solidFill>
        <a:effectLst>
          <a:outerShdw blurRad="50800" dist="38100" dir="2700000" algn="tl" rotWithShape="0">
            <a:prstClr val="black">
              <a:alpha val="40000"/>
            </a:prstClr>
          </a:outerShdw>
        </a:effectLst>
      </dgm:spPr>
      <dgm:t>
        <a:bodyPr/>
        <a:lstStyle/>
        <a:p>
          <a:pPr marL="0"/>
          <a:r>
            <a:rPr lang="en-US" sz="1600" b="1" kern="1200" spc="150" baseline="0" dirty="0">
              <a:solidFill>
                <a:prstClr val="black"/>
              </a:solidFill>
              <a:latin typeface="Tenorite"/>
              <a:ea typeface="+mn-ea"/>
              <a:cs typeface="+mn-cs"/>
            </a:rPr>
            <a:t>environmental threats</a:t>
          </a:r>
        </a:p>
      </dgm:t>
    </dgm:pt>
    <dgm:pt modelId="{D9A96E25-7BBE-4DDD-8DDE-B4970D4340A8}" type="parTrans" cxnId="{2D633B56-E147-4EFC-B9EE-6C0413F329B0}">
      <dgm:prSet/>
      <dgm:spPr/>
      <dgm:t>
        <a:bodyPr/>
        <a:lstStyle/>
        <a:p>
          <a:endParaRPr lang="en-US">
            <a:latin typeface="+mn-lt"/>
          </a:endParaRPr>
        </a:p>
      </dgm:t>
    </dgm:pt>
    <dgm:pt modelId="{68F74A88-49DC-44B1-BC0D-220A7B97601C}" type="sibTrans" cxnId="{2D633B56-E147-4EFC-B9EE-6C0413F329B0}">
      <dgm:prSet/>
      <dgm:spPr/>
      <dgm:t>
        <a:bodyPr/>
        <a:lstStyle/>
        <a:p>
          <a:endParaRPr lang="en-US">
            <a:latin typeface="+mn-lt"/>
          </a:endParaRPr>
        </a:p>
      </dgm:t>
    </dgm:pt>
    <dgm:pt modelId="{C442B81C-828C-4D33-9DED-83E4E776DE3D}">
      <dgm:prSet custT="1"/>
      <dgm:spPr>
        <a:effectLst>
          <a:outerShdw blurRad="50800" dist="38100" dir="2700000" algn="tl" rotWithShape="0">
            <a:prstClr val="black">
              <a:alpha val="40000"/>
            </a:prstClr>
          </a:outerShdw>
        </a:effectLst>
      </dgm:spPr>
      <dgm:t>
        <a:bodyPr/>
        <a:lstStyle/>
        <a:p>
          <a:pPr marL="0">
            <a:lnSpc>
              <a:spcPct val="100000"/>
            </a:lnSpc>
          </a:pPr>
          <a:br>
            <a:rPr lang="en-US" sz="1400" b="0" dirty="0">
              <a:solidFill>
                <a:schemeClr val="tx1"/>
              </a:solidFill>
              <a:latin typeface="Gill Sans MT" panose="020B0502020104020203" pitchFamily="34" charset="0"/>
            </a:rPr>
          </a:br>
          <a:r>
            <a:rPr lang="en-US" sz="1400" b="0" dirty="0">
              <a:solidFill>
                <a:schemeClr val="tx1"/>
              </a:solidFill>
              <a:latin typeface="Gill Sans MT" panose="020B0502020104020203" pitchFamily="34" charset="0"/>
            </a:rPr>
            <a:t>Designed to gain access to systems or steal data</a:t>
          </a:r>
        </a:p>
      </dgm:t>
    </dgm:pt>
    <dgm:pt modelId="{044A3A16-48BF-4181-AD38-2669B37370DC}" type="parTrans" cxnId="{A294C93E-3336-4E54-93F9-0B9B49AB87C6}">
      <dgm:prSet/>
      <dgm:spPr/>
      <dgm:t>
        <a:bodyPr/>
        <a:lstStyle/>
        <a:p>
          <a:endParaRPr lang="en-US"/>
        </a:p>
      </dgm:t>
    </dgm:pt>
    <dgm:pt modelId="{DDA18313-8971-4B4A-8716-BD769675BB63}" type="sibTrans" cxnId="{A294C93E-3336-4E54-93F9-0B9B49AB87C6}">
      <dgm:prSet/>
      <dgm:spPr/>
      <dgm:t>
        <a:bodyPr/>
        <a:lstStyle/>
        <a:p>
          <a:endParaRPr lang="en-US"/>
        </a:p>
      </dgm:t>
    </dgm:pt>
    <dgm:pt modelId="{071501E0-9EAF-4473-A43F-6078B52E76EF}">
      <dgm:prSet custT="1"/>
      <dgm:spPr>
        <a:effectLst>
          <a:outerShdw blurRad="50800" dist="38100" dir="2700000" algn="tl" rotWithShape="0">
            <a:prstClr val="black">
              <a:alpha val="40000"/>
            </a:prstClr>
          </a:outerShdw>
        </a:effectLst>
      </dgm:spPr>
      <dgm:t>
        <a:bodyPr/>
        <a:lstStyle/>
        <a:p>
          <a:pPr marL="0">
            <a:lnSpc>
              <a:spcPct val="100000"/>
            </a:lnSpc>
          </a:pPr>
          <a:br>
            <a:rPr lang="en-US" sz="1400" b="0" dirty="0">
              <a:solidFill>
                <a:schemeClr val="tx1"/>
              </a:solidFill>
              <a:latin typeface="Gill Sans MT" panose="020B0502020104020203" pitchFamily="34" charset="0"/>
            </a:rPr>
          </a:br>
          <a:r>
            <a:rPr lang="en-US" sz="1400" b="0" dirty="0">
              <a:solidFill>
                <a:schemeClr val="tx1"/>
              </a:solidFill>
              <a:latin typeface="Gill Sans MT" panose="020B0502020104020203" pitchFamily="34" charset="0"/>
            </a:rPr>
            <a:t>Targeted phishing is “spear phishing”</a:t>
          </a:r>
        </a:p>
      </dgm:t>
    </dgm:pt>
    <dgm:pt modelId="{DCFC6DC6-B644-4B66-80E0-6B5B84494C69}" type="parTrans" cxnId="{0862F39E-2AB8-4F8F-AB2C-2F7970F409F6}">
      <dgm:prSet/>
      <dgm:spPr/>
      <dgm:t>
        <a:bodyPr/>
        <a:lstStyle/>
        <a:p>
          <a:endParaRPr lang="en-US"/>
        </a:p>
      </dgm:t>
    </dgm:pt>
    <dgm:pt modelId="{495251D0-24DB-47CB-B7E0-890DDDBC6A13}" type="sibTrans" cxnId="{0862F39E-2AB8-4F8F-AB2C-2F7970F409F6}">
      <dgm:prSet/>
      <dgm:spPr/>
      <dgm:t>
        <a:bodyPr/>
        <a:lstStyle/>
        <a:p>
          <a:endParaRPr lang="en-US"/>
        </a:p>
      </dgm:t>
    </dgm:pt>
    <dgm:pt modelId="{D2540F3A-666D-47ED-8009-238FBB303865}">
      <dgm:prSet custT="1"/>
      <dgm:spPr>
        <a:effectLst>
          <a:outerShdw blurRad="50800" dist="38100" dir="2700000" algn="tl" rotWithShape="0">
            <a:prstClr val="black">
              <a:alpha val="40000"/>
            </a:prstClr>
          </a:outerShdw>
        </a:effectLst>
      </dgm:spPr>
      <dgm:t>
        <a:bodyPr/>
        <a:lstStyle/>
        <a:p>
          <a:pPr marL="0">
            <a:lnSpc>
              <a:spcPct val="100000"/>
            </a:lnSpc>
          </a:pPr>
          <a:br>
            <a:rPr lang="en-US" sz="1400" b="0" dirty="0">
              <a:solidFill>
                <a:schemeClr val="tx1"/>
              </a:solidFill>
              <a:latin typeface="Gill Sans MT" panose="020B0502020104020203" pitchFamily="34" charset="0"/>
            </a:rPr>
          </a:br>
          <a:r>
            <a:rPr lang="en-US" sz="1400" b="0" dirty="0">
              <a:solidFill>
                <a:schemeClr val="tx1"/>
              </a:solidFill>
              <a:latin typeface="Gill Sans MT" panose="020B0502020104020203" pitchFamily="34" charset="0"/>
            </a:rPr>
            <a:t>Variants include “vishing” – attacks by telephone and “smishing” those using SMS or text</a:t>
          </a:r>
        </a:p>
      </dgm:t>
    </dgm:pt>
    <dgm:pt modelId="{7610C3B8-5BC8-4417-9B23-618D04E62609}" type="parTrans" cxnId="{D2A22E7D-D38C-4843-82BD-59ED4083DFCC}">
      <dgm:prSet/>
      <dgm:spPr/>
      <dgm:t>
        <a:bodyPr/>
        <a:lstStyle/>
        <a:p>
          <a:endParaRPr lang="en-US"/>
        </a:p>
      </dgm:t>
    </dgm:pt>
    <dgm:pt modelId="{2B48B02F-BF28-447D-A3D0-05F5BE1A1E18}" type="sibTrans" cxnId="{D2A22E7D-D38C-4843-82BD-59ED4083DFCC}">
      <dgm:prSet/>
      <dgm:spPr/>
      <dgm:t>
        <a:bodyPr/>
        <a:lstStyle/>
        <a:p>
          <a:endParaRPr lang="en-US"/>
        </a:p>
      </dgm:t>
    </dgm:pt>
    <dgm:pt modelId="{1FDD5BAC-023C-4663-AAEA-11029AE92B62}">
      <dgm:prSet custT="1"/>
      <dgm:spPr>
        <a:effectLst>
          <a:outerShdw blurRad="50800" dist="38100" dir="2700000" algn="tl" rotWithShape="0">
            <a:prstClr val="black">
              <a:alpha val="40000"/>
            </a:prstClr>
          </a:outerShdw>
        </a:effectLst>
      </dgm:spPr>
      <dgm:t>
        <a:bodyPr/>
        <a:lstStyle/>
        <a:p>
          <a:pPr marL="0">
            <a:lnSpc>
              <a:spcPct val="100000"/>
            </a:lnSpc>
          </a:pPr>
          <a:r>
            <a:rPr lang="en-US" sz="1400" dirty="0">
              <a:solidFill>
                <a:schemeClr val="tx1"/>
              </a:solidFill>
              <a:latin typeface="Gill Sans MT" panose="020B0502020104020203" pitchFamily="34" charset="0"/>
            </a:rPr>
            <a:t>The author or distributor requires a ransom to undo the damage</a:t>
          </a:r>
        </a:p>
      </dgm:t>
    </dgm:pt>
    <dgm:pt modelId="{F0609F66-1EC7-44CF-8896-4E378FE4F838}" type="parTrans" cxnId="{0264280C-38F1-4610-8C35-53349418D308}">
      <dgm:prSet/>
      <dgm:spPr/>
      <dgm:t>
        <a:bodyPr/>
        <a:lstStyle/>
        <a:p>
          <a:endParaRPr lang="en-US"/>
        </a:p>
      </dgm:t>
    </dgm:pt>
    <dgm:pt modelId="{B304E4C6-3F00-4C29-8ADA-5A82E176F9C7}" type="sibTrans" cxnId="{0264280C-38F1-4610-8C35-53349418D308}">
      <dgm:prSet/>
      <dgm:spPr/>
      <dgm:t>
        <a:bodyPr/>
        <a:lstStyle/>
        <a:p>
          <a:endParaRPr lang="en-US"/>
        </a:p>
      </dgm:t>
    </dgm:pt>
    <dgm:pt modelId="{0F0ABF0D-786D-4F5E-9DE2-CF722CFC60E4}">
      <dgm:prSet custT="1"/>
      <dgm:spPr>
        <a:effectLst>
          <a:outerShdw blurRad="50800" dist="38100" dir="2700000" algn="tl" rotWithShape="0">
            <a:prstClr val="black">
              <a:alpha val="40000"/>
            </a:prstClr>
          </a:outerShdw>
        </a:effectLst>
      </dgm:spPr>
      <dgm:t>
        <a:bodyPr/>
        <a:lstStyle/>
        <a:p>
          <a:pPr marL="0">
            <a:lnSpc>
              <a:spcPct val="100000"/>
            </a:lnSpc>
          </a:pPr>
          <a:br>
            <a:rPr lang="en-US" sz="1400" dirty="0">
              <a:solidFill>
                <a:schemeClr val="tx1"/>
              </a:solidFill>
              <a:latin typeface="Gill Sans MT" panose="020B0502020104020203" pitchFamily="34" charset="0"/>
            </a:rPr>
          </a:br>
          <a:r>
            <a:rPr lang="en-US" sz="1400" dirty="0">
              <a:solidFill>
                <a:schemeClr val="tx1"/>
              </a:solidFill>
              <a:latin typeface="Gill Sans MT" panose="020B0502020104020203" pitchFamily="34" charset="0"/>
            </a:rPr>
            <a:t>No guarantee the ransom payment will work</a:t>
          </a:r>
        </a:p>
      </dgm:t>
    </dgm:pt>
    <dgm:pt modelId="{C796B070-DE23-41F1-8F7D-0FEE5EB14DAE}" type="parTrans" cxnId="{0A01CB11-2108-4F43-840B-3A98B2FF4B2D}">
      <dgm:prSet/>
      <dgm:spPr/>
      <dgm:t>
        <a:bodyPr/>
        <a:lstStyle/>
        <a:p>
          <a:endParaRPr lang="en-US"/>
        </a:p>
      </dgm:t>
    </dgm:pt>
    <dgm:pt modelId="{A06319DD-E672-4F93-B757-A99EC52DD35C}" type="sibTrans" cxnId="{0A01CB11-2108-4F43-840B-3A98B2FF4B2D}">
      <dgm:prSet/>
      <dgm:spPr/>
      <dgm:t>
        <a:bodyPr/>
        <a:lstStyle/>
        <a:p>
          <a:endParaRPr lang="en-US"/>
        </a:p>
      </dgm:t>
    </dgm:pt>
    <dgm:pt modelId="{BEFA0F64-6C3F-4797-9096-48066C2F51BA}">
      <dgm:prSet custT="1"/>
      <dgm:spPr>
        <a:effectLst>
          <a:outerShdw blurRad="50800" dist="38100" dir="2700000" algn="tl" rotWithShape="0">
            <a:prstClr val="black">
              <a:alpha val="40000"/>
            </a:prstClr>
          </a:outerShdw>
        </a:effectLst>
      </dgm:spPr>
      <dgm:t>
        <a:bodyPr/>
        <a:lstStyle/>
        <a:p>
          <a:pPr marL="0">
            <a:lnSpc>
              <a:spcPct val="100000"/>
            </a:lnSpc>
          </a:pPr>
          <a:br>
            <a:rPr lang="en-US" sz="1400" dirty="0">
              <a:solidFill>
                <a:schemeClr val="tx1"/>
              </a:solidFill>
              <a:latin typeface="Gill Sans MT" panose="020B0502020104020203" pitchFamily="34" charset="0"/>
            </a:rPr>
          </a:br>
          <a:r>
            <a:rPr lang="en-US" sz="1400" dirty="0">
              <a:solidFill>
                <a:schemeClr val="tx1"/>
              </a:solidFill>
              <a:latin typeface="Gill Sans MT" panose="020B0502020104020203" pitchFamily="34" charset="0"/>
            </a:rPr>
            <a:t>Ransom often needs to be paid in cryptocurrency</a:t>
          </a:r>
        </a:p>
      </dgm:t>
    </dgm:pt>
    <dgm:pt modelId="{39755467-2F2F-4705-A789-F815A1BBDC71}" type="parTrans" cxnId="{82A12E5C-516A-43F6-9CA0-FADC8711F259}">
      <dgm:prSet/>
      <dgm:spPr/>
      <dgm:t>
        <a:bodyPr/>
        <a:lstStyle/>
        <a:p>
          <a:endParaRPr lang="en-US"/>
        </a:p>
      </dgm:t>
    </dgm:pt>
    <dgm:pt modelId="{DB7A9E10-B127-41C5-9692-D327BFE23BCE}" type="sibTrans" cxnId="{82A12E5C-516A-43F6-9CA0-FADC8711F259}">
      <dgm:prSet/>
      <dgm:spPr/>
      <dgm:t>
        <a:bodyPr/>
        <a:lstStyle/>
        <a:p>
          <a:endParaRPr lang="en-US"/>
        </a:p>
      </dgm:t>
    </dgm:pt>
    <dgm:pt modelId="{17BFBB8D-5FF4-481C-A1CE-579BB5AE624C}">
      <dgm:prSet custT="1"/>
      <dgm:spPr>
        <a:effectLst>
          <a:outerShdw blurRad="50800" dist="38100" dir="2700000" algn="tl" rotWithShape="0">
            <a:prstClr val="black">
              <a:alpha val="40000"/>
            </a:prstClr>
          </a:outerShdw>
        </a:effectLst>
      </dgm:spPr>
      <dgm:t>
        <a:bodyPr/>
        <a:lstStyle/>
        <a:p>
          <a:pPr marL="0" lvl="0" indent="0" algn="l" defTabSz="666750">
            <a:lnSpc>
              <a:spcPct val="100000"/>
            </a:lnSpc>
            <a:spcBef>
              <a:spcPct val="0"/>
            </a:spcBef>
            <a:spcAft>
              <a:spcPct val="35000"/>
            </a:spcAft>
            <a:buNone/>
          </a:pPr>
          <a:r>
            <a:rPr lang="en-US" sz="1400" dirty="0">
              <a:solidFill>
                <a:schemeClr val="tx1"/>
              </a:solidFill>
              <a:latin typeface="Gill Sans MT" panose="020B0502020104020203" pitchFamily="34" charset="0"/>
            </a:rPr>
            <a:t>Website attack such as DDOS </a:t>
          </a:r>
          <a:br>
            <a:rPr lang="en-US" sz="1400" dirty="0">
              <a:solidFill>
                <a:schemeClr val="tx1"/>
              </a:solidFill>
              <a:latin typeface="Gill Sans MT" panose="020B0502020104020203" pitchFamily="34" charset="0"/>
            </a:rPr>
          </a:br>
          <a:r>
            <a:rPr lang="en-US" sz="1400" dirty="0">
              <a:solidFill>
                <a:schemeClr val="tx1"/>
              </a:solidFill>
              <a:latin typeface="Gill Sans MT" panose="020B0502020104020203" pitchFamily="34" charset="0"/>
            </a:rPr>
            <a:t>(distributed denial of service)</a:t>
          </a:r>
        </a:p>
      </dgm:t>
    </dgm:pt>
    <dgm:pt modelId="{A3A1C588-F868-4753-912C-CD7B9C059C7E}" type="parTrans" cxnId="{68E7FA82-4796-4DFB-83E1-8447E649740C}">
      <dgm:prSet/>
      <dgm:spPr/>
      <dgm:t>
        <a:bodyPr/>
        <a:lstStyle/>
        <a:p>
          <a:endParaRPr lang="en-US"/>
        </a:p>
      </dgm:t>
    </dgm:pt>
    <dgm:pt modelId="{A0477750-AA03-4F24-BD63-0D1306E1A414}" type="sibTrans" cxnId="{68E7FA82-4796-4DFB-83E1-8447E649740C}">
      <dgm:prSet/>
      <dgm:spPr/>
      <dgm:t>
        <a:bodyPr/>
        <a:lstStyle/>
        <a:p>
          <a:endParaRPr lang="en-US"/>
        </a:p>
      </dgm:t>
    </dgm:pt>
    <dgm:pt modelId="{4F3C5DE6-4CA6-4F38-922A-9BF7D22B5F21}">
      <dgm:prSet custT="1"/>
      <dgm:spPr>
        <a:effectLst>
          <a:outerShdw blurRad="50800" dist="38100" dir="2700000" algn="tl" rotWithShape="0">
            <a:prstClr val="black">
              <a:alpha val="40000"/>
            </a:prstClr>
          </a:outerShdw>
        </a:effectLst>
      </dgm:spPr>
      <dgm:t>
        <a:bodyPr/>
        <a:lstStyle/>
        <a:p>
          <a:pPr marL="0" lvl="0" indent="0" algn="l" defTabSz="666750">
            <a:lnSpc>
              <a:spcPct val="100000"/>
            </a:lnSpc>
            <a:spcBef>
              <a:spcPct val="0"/>
            </a:spcBef>
            <a:spcAft>
              <a:spcPct val="35000"/>
            </a:spcAft>
            <a:buNone/>
          </a:pPr>
          <a:br>
            <a:rPr lang="en-US" sz="1400" dirty="0">
              <a:solidFill>
                <a:schemeClr val="tx1"/>
              </a:solidFill>
              <a:latin typeface="Gill Sans MT" panose="020B0502020104020203" pitchFamily="34" charset="0"/>
            </a:rPr>
          </a:br>
          <a:r>
            <a:rPr lang="en-US" sz="1400" dirty="0">
              <a:solidFill>
                <a:schemeClr val="tx1"/>
              </a:solidFill>
              <a:latin typeface="Gill Sans MT" panose="020B0502020104020203" pitchFamily="34" charset="0"/>
            </a:rPr>
            <a:t>Access denied to authorized users</a:t>
          </a:r>
        </a:p>
      </dgm:t>
    </dgm:pt>
    <dgm:pt modelId="{3BE12051-D205-46D7-B134-0017799429E6}" type="parTrans" cxnId="{0FC45756-63F3-408E-9FE2-855B7BB3899D}">
      <dgm:prSet/>
      <dgm:spPr/>
      <dgm:t>
        <a:bodyPr/>
        <a:lstStyle/>
        <a:p>
          <a:endParaRPr lang="en-US"/>
        </a:p>
      </dgm:t>
    </dgm:pt>
    <dgm:pt modelId="{6062888E-7100-4615-AEEF-029A5C04568B}" type="sibTrans" cxnId="{0FC45756-63F3-408E-9FE2-855B7BB3899D}">
      <dgm:prSet/>
      <dgm:spPr/>
      <dgm:t>
        <a:bodyPr/>
        <a:lstStyle/>
        <a:p>
          <a:endParaRPr lang="en-US"/>
        </a:p>
      </dgm:t>
    </dgm:pt>
    <dgm:pt modelId="{93C7C62B-F900-460A-8F1C-D91609CD2314}">
      <dgm:prSet custT="1"/>
      <dgm:spPr>
        <a:effectLst>
          <a:outerShdw blurRad="50800" dist="38100" dir="2700000" algn="tl" rotWithShape="0">
            <a:prstClr val="black">
              <a:alpha val="40000"/>
            </a:prstClr>
          </a:outerShdw>
        </a:effectLst>
      </dgm:spPr>
      <dgm:t>
        <a:bodyPr/>
        <a:lstStyle/>
        <a:p>
          <a:pPr marL="0" lvl="0" indent="0" algn="l" defTabSz="666750">
            <a:lnSpc>
              <a:spcPct val="100000"/>
            </a:lnSpc>
            <a:spcBef>
              <a:spcPct val="0"/>
            </a:spcBef>
            <a:spcAft>
              <a:spcPct val="35000"/>
            </a:spcAft>
            <a:buNone/>
          </a:pPr>
          <a:endParaRPr lang="en-US" sz="1400" dirty="0">
            <a:solidFill>
              <a:schemeClr val="tx1"/>
            </a:solidFill>
            <a:latin typeface="Gill Sans MT" panose="020B0502020104020203" pitchFamily="34" charset="0"/>
          </a:endParaRPr>
        </a:p>
        <a:p>
          <a:pPr marL="0" lvl="0" indent="0" algn="l" defTabSz="666750">
            <a:lnSpc>
              <a:spcPct val="100000"/>
            </a:lnSpc>
            <a:spcBef>
              <a:spcPct val="0"/>
            </a:spcBef>
            <a:spcAft>
              <a:spcPct val="35000"/>
            </a:spcAft>
            <a:buNone/>
          </a:pPr>
          <a:r>
            <a:rPr lang="en-US" sz="1400" dirty="0">
              <a:solidFill>
                <a:schemeClr val="tx1"/>
              </a:solidFill>
              <a:latin typeface="Gill Sans MT" panose="020B0502020104020203" pitchFamily="34" charset="0"/>
            </a:rPr>
            <a:t>Stolen funds or intellectual property</a:t>
          </a:r>
        </a:p>
      </dgm:t>
    </dgm:pt>
    <dgm:pt modelId="{A7F45E97-54E9-45C5-8792-5E1E2D728013}" type="parTrans" cxnId="{8048F274-1EA7-48E8-AEA4-9811F49D4FAF}">
      <dgm:prSet/>
      <dgm:spPr/>
      <dgm:t>
        <a:bodyPr/>
        <a:lstStyle/>
        <a:p>
          <a:endParaRPr lang="en-US"/>
        </a:p>
      </dgm:t>
    </dgm:pt>
    <dgm:pt modelId="{B9B21B3E-9A47-457D-90F6-A0B8AC9D9A22}" type="sibTrans" cxnId="{8048F274-1EA7-48E8-AEA4-9811F49D4FAF}">
      <dgm:prSet/>
      <dgm:spPr/>
      <dgm:t>
        <a:bodyPr/>
        <a:lstStyle/>
        <a:p>
          <a:endParaRPr lang="en-US"/>
        </a:p>
      </dgm:t>
    </dgm:pt>
    <dgm:pt modelId="{FC51AC57-DB2F-410D-BB4B-262068FAE038}">
      <dgm:prSet custT="1"/>
      <dgm:spPr>
        <a:effectLst>
          <a:outerShdw blurRad="50800" dist="38100" dir="2700000" algn="tl" rotWithShape="0">
            <a:prstClr val="black">
              <a:alpha val="40000"/>
            </a:prstClr>
          </a:outerShdw>
        </a:effectLst>
      </dgm:spPr>
      <dgm:t>
        <a:bodyPr/>
        <a:lstStyle/>
        <a:p>
          <a:pPr marL="0" lvl="0" indent="0" algn="l" defTabSz="666750" rtl="0">
            <a:lnSpc>
              <a:spcPct val="100000"/>
            </a:lnSpc>
            <a:spcBef>
              <a:spcPct val="0"/>
            </a:spcBef>
            <a:spcAft>
              <a:spcPct val="35000"/>
            </a:spcAft>
            <a:buNone/>
          </a:pPr>
          <a:r>
            <a:rPr lang="en-US" sz="1400" dirty="0">
              <a:solidFill>
                <a:schemeClr val="tx1"/>
              </a:solidFill>
              <a:latin typeface="Gill Sans MT" panose="020B0502020104020203" pitchFamily="34" charset="0"/>
            </a:rPr>
            <a:t>Recovery efforts attract scams such as financial fraud</a:t>
          </a:r>
        </a:p>
      </dgm:t>
    </dgm:pt>
    <dgm:pt modelId="{43929E75-B08D-458C-A614-587B0841A471}" type="parTrans" cxnId="{E4D83B05-9916-4E9E-A817-BBDCD7BAF27D}">
      <dgm:prSet/>
      <dgm:spPr/>
      <dgm:t>
        <a:bodyPr/>
        <a:lstStyle/>
        <a:p>
          <a:endParaRPr lang="en-US"/>
        </a:p>
      </dgm:t>
    </dgm:pt>
    <dgm:pt modelId="{81E42697-EBC1-40E3-841F-D2972A70DFE7}" type="sibTrans" cxnId="{E4D83B05-9916-4E9E-A817-BBDCD7BAF27D}">
      <dgm:prSet/>
      <dgm:spPr/>
      <dgm:t>
        <a:bodyPr/>
        <a:lstStyle/>
        <a:p>
          <a:endParaRPr lang="en-US"/>
        </a:p>
      </dgm:t>
    </dgm:pt>
    <dgm:pt modelId="{88192131-95F5-44D6-BA11-F714882CE3CD}">
      <dgm:prSet custT="1"/>
      <dgm:spPr>
        <a:effectLst>
          <a:outerShdw blurRad="50800" dist="38100" dir="2700000" algn="tl" rotWithShape="0">
            <a:prstClr val="black">
              <a:alpha val="40000"/>
            </a:prstClr>
          </a:outerShdw>
        </a:effectLst>
      </dgm:spPr>
      <dgm:t>
        <a:bodyPr/>
        <a:lstStyle/>
        <a:p>
          <a:pPr marL="0" lvl="0" indent="0" algn="l" defTabSz="666750" rtl="0">
            <a:lnSpc>
              <a:spcPct val="100000"/>
            </a:lnSpc>
            <a:spcBef>
              <a:spcPct val="0"/>
            </a:spcBef>
            <a:spcAft>
              <a:spcPct val="35000"/>
            </a:spcAft>
            <a:buNone/>
          </a:pPr>
          <a:br>
            <a:rPr lang="en-US" sz="1400" dirty="0">
              <a:solidFill>
                <a:schemeClr val="tx1"/>
              </a:solidFill>
              <a:latin typeface="Gill Sans MT" panose="020B0502020104020203" pitchFamily="34" charset="0"/>
            </a:rPr>
          </a:br>
          <a:r>
            <a:rPr lang="en-US" sz="1400" dirty="0">
              <a:solidFill>
                <a:schemeClr val="tx1"/>
              </a:solidFill>
              <a:latin typeface="Gill Sans MT" panose="020B0502020104020203" pitchFamily="34" charset="0"/>
            </a:rPr>
            <a:t>Downtime can lose customers, clients who can’t wait</a:t>
          </a:r>
        </a:p>
      </dgm:t>
    </dgm:pt>
    <dgm:pt modelId="{C7CD0528-7862-4CEB-8DE1-B9C5F2837D91}" type="parTrans" cxnId="{4E449AEE-79A4-4BF8-95FE-FC8F03C4162B}">
      <dgm:prSet/>
      <dgm:spPr/>
      <dgm:t>
        <a:bodyPr/>
        <a:lstStyle/>
        <a:p>
          <a:endParaRPr lang="en-US"/>
        </a:p>
      </dgm:t>
    </dgm:pt>
    <dgm:pt modelId="{A744FF5B-D546-460E-8E82-1E879481D55B}" type="sibTrans" cxnId="{4E449AEE-79A4-4BF8-95FE-FC8F03C4162B}">
      <dgm:prSet/>
      <dgm:spPr/>
      <dgm:t>
        <a:bodyPr/>
        <a:lstStyle/>
        <a:p>
          <a:endParaRPr lang="en-US"/>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4">
        <dgm:presLayoutVars>
          <dgm:chMax val="0"/>
          <dgm:chPref val="0"/>
        </dgm:presLayoutVars>
      </dgm:prSet>
      <dgm:spPr/>
    </dgm:pt>
    <dgm:pt modelId="{22359DD7-1BFB-4900-BAE6-6084F2F57988}" type="pres">
      <dgm:prSet presAssocID="{73D947E0-108F-4D20-A71E-3CF329F97212}" presName="desTx" presStyleLbl="alignAccFollowNode1" presStyleIdx="0" presStyleCnt="4">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4">
        <dgm:presLayoutVars>
          <dgm:chMax val="0"/>
          <dgm:chPref val="0"/>
        </dgm:presLayoutVars>
      </dgm:prSet>
      <dgm:spPr/>
    </dgm:pt>
    <dgm:pt modelId="{4FEB85EB-D046-4CDB-8A62-BBCE260C4490}" type="pres">
      <dgm:prSet presAssocID="{B1AFA1AF-0FF8-45B3-A6D0-0E255A2F637D}" presName="desTx" presStyleLbl="alignAccFollowNode1" presStyleIdx="1" presStyleCnt="4">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4">
        <dgm:presLayoutVars>
          <dgm:chMax val="0"/>
          <dgm:chPref val="0"/>
        </dgm:presLayoutVars>
      </dgm:prSet>
      <dgm:spPr/>
    </dgm:pt>
    <dgm:pt modelId="{6B5FE59C-B471-448A-AA7A-B526DCC4D4CA}" type="pres">
      <dgm:prSet presAssocID="{E9682B4F-0217-4B50-923E-C104AA24290F}" presName="desTx" presStyleLbl="alignAccFollowNode1" presStyleIdx="2" presStyleCnt="4">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4">
        <dgm:presLayoutVars>
          <dgm:chMax val="0"/>
          <dgm:chPref val="0"/>
        </dgm:presLayoutVars>
      </dgm:prSet>
      <dgm:spPr/>
    </dgm:pt>
    <dgm:pt modelId="{C42A8BDE-B838-475D-AFDE-17B60D744AB6}" type="pres">
      <dgm:prSet presAssocID="{4F85505A-81B6-4FDA-A144-900B71DAD946}" presName="desTx" presStyleLbl="alignAccFollowNode1" presStyleIdx="3" presStyleCnt="4">
        <dgm:presLayoutVars/>
      </dgm:prSet>
      <dgm:spPr/>
    </dgm:pt>
  </dgm:ptLst>
  <dgm:cxnLst>
    <dgm:cxn modelId="{F28D7702-2FC3-49BD-BB13-C989E5EE622A}" srcId="{0DD8915E-DC14-41D6-9BB5-F49E1C265163}" destId="{B1AFA1AF-0FF8-45B3-A6D0-0E255A2F637D}" srcOrd="1" destOrd="0" parTransId="{10C68AF5-481C-45AA-A216-8BBBB04515B9}" sibTransId="{88649F7A-400B-4056-965D-C9AC0B3AD942}"/>
    <dgm:cxn modelId="{E4D83B05-9916-4E9E-A817-BBDCD7BAF27D}" srcId="{4F85505A-81B6-4FDA-A144-900B71DAD946}" destId="{FC51AC57-DB2F-410D-BB4B-262068FAE038}" srcOrd="1" destOrd="0" parTransId="{43929E75-B08D-458C-A614-587B0841A471}" sibTransId="{81E42697-EBC1-40E3-841F-D2972A70DFE7}"/>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0264280C-38F1-4610-8C35-53349418D308}" srcId="{B1AFA1AF-0FF8-45B3-A6D0-0E255A2F637D}" destId="{1FDD5BAC-023C-4663-AAEA-11029AE92B62}" srcOrd="1" destOrd="0" parTransId="{F0609F66-1EC7-44CF-8896-4E378FE4F838}" sibTransId="{B304E4C6-3F00-4C29-8ADA-5A82E176F9C7}"/>
    <dgm:cxn modelId="{0A01CB11-2108-4F43-840B-3A98B2FF4B2D}" srcId="{B1AFA1AF-0FF8-45B3-A6D0-0E255A2F637D}" destId="{0F0ABF0D-786D-4F5E-9DE2-CF722CFC60E4}" srcOrd="2" destOrd="0" parTransId="{C796B070-DE23-41F1-8F7D-0FEE5EB14DAE}" sibTransId="{A06319DD-E672-4F93-B757-A99EC52DD35C}"/>
    <dgm:cxn modelId="{5A5BA622-5DEB-48B9-88D9-C1DE36C711E5}" srcId="{B1AFA1AF-0FF8-45B3-A6D0-0E255A2F637D}" destId="{50418D2B-9486-42DE-AFDD-1D31420040FF}" srcOrd="0" destOrd="0" parTransId="{D5A17F6B-93F5-442B-938A-0F38C281BE88}" sibTransId="{1D87A0A5-8024-4710-846B-D5BFAC785107}"/>
    <dgm:cxn modelId="{A294C93E-3336-4E54-93F9-0B9B49AB87C6}" srcId="{73D947E0-108F-4D20-A71E-3CF329F97212}" destId="{C442B81C-828C-4D33-9DED-83E4E776DE3D}" srcOrd="1" destOrd="0" parTransId="{044A3A16-48BF-4181-AD38-2669B37370DC}" sibTransId="{DDA18313-8971-4B4A-8716-BD769675BB63}"/>
    <dgm:cxn modelId="{82A12E5C-516A-43F6-9CA0-FADC8711F259}" srcId="{B1AFA1AF-0FF8-45B3-A6D0-0E255A2F637D}" destId="{BEFA0F64-6C3F-4797-9096-48066C2F51BA}" srcOrd="3" destOrd="0" parTransId="{39755467-2F2F-4705-A789-F815A1BBDC71}" sibTransId="{DB7A9E10-B127-41C5-9692-D327BFE23BCE}"/>
    <dgm:cxn modelId="{77A55366-077C-403B-A9E1-B9C6B5CA3288}" type="presOf" srcId="{73D947E0-108F-4D20-A71E-3CF329F97212}" destId="{BDBD7220-3F85-45D2-BED6-5BBFBC23EAE3}" srcOrd="0" destOrd="0" presId="urn:microsoft.com/office/officeart/2016/7/layout/HorizontalActionList"/>
    <dgm:cxn modelId="{2B975247-0BFD-45DC-9ADB-1C01AB6D09F2}" type="presOf" srcId="{071501E0-9EAF-4473-A43F-6078B52E76EF}" destId="{22359DD7-1BFB-4900-BAE6-6084F2F57988}" srcOrd="0" destOrd="2"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EA4ECA54-92E2-45D1-8303-BB526640C0A2}" type="presOf" srcId="{D2540F3A-666D-47ED-8009-238FBB303865}" destId="{22359DD7-1BFB-4900-BAE6-6084F2F57988}" srcOrd="0" destOrd="3" presId="urn:microsoft.com/office/officeart/2016/7/layout/HorizontalActionList"/>
    <dgm:cxn modelId="{8048F274-1EA7-48E8-AEA4-9811F49D4FAF}" srcId="{E9682B4F-0217-4B50-923E-C104AA24290F}" destId="{93C7C62B-F900-460A-8F1C-D91609CD2314}" srcOrd="3" destOrd="0" parTransId="{A7F45E97-54E9-45C5-8792-5E1E2D728013}" sibTransId="{B9B21B3E-9A47-457D-90F6-A0B8AC9D9A22}"/>
    <dgm:cxn modelId="{2D633B56-E147-4EFC-B9EE-6C0413F329B0}" srcId="{0DD8915E-DC14-41D6-9BB5-F49E1C265163}" destId="{4F85505A-81B6-4FDA-A144-900B71DAD946}" srcOrd="3" destOrd="0" parTransId="{D9A96E25-7BBE-4DDD-8DDE-B4970D4340A8}" sibTransId="{68F74A88-49DC-44B1-BC0D-220A7B97601C}"/>
    <dgm:cxn modelId="{0FC45756-63F3-408E-9FE2-855B7BB3899D}" srcId="{E9682B4F-0217-4B50-923E-C104AA24290F}" destId="{4F3C5DE6-4CA6-4F38-922A-9BF7D22B5F21}" srcOrd="2" destOrd="0" parTransId="{3BE12051-D205-46D7-B134-0017799429E6}" sibTransId="{6062888E-7100-4615-AEEF-029A5C04568B}"/>
    <dgm:cxn modelId="{749F9077-689B-4B2D-A29D-DD1260C8D06F}" type="presOf" srcId="{1FDD5BAC-023C-4663-AAEA-11029AE92B62}" destId="{4FEB85EB-D046-4CDB-8A62-BBCE260C4490}" srcOrd="0" destOrd="1" presId="urn:microsoft.com/office/officeart/2016/7/layout/HorizontalActionList"/>
    <dgm:cxn modelId="{D2A22E7D-D38C-4843-82BD-59ED4083DFCC}" srcId="{73D947E0-108F-4D20-A71E-3CF329F97212}" destId="{D2540F3A-666D-47ED-8009-238FBB303865}" srcOrd="3" destOrd="0" parTransId="{7610C3B8-5BC8-4417-9B23-618D04E62609}" sibTransId="{2B48B02F-BF28-447D-A3D0-05F5BE1A1E18}"/>
    <dgm:cxn modelId="{68E7FA82-4796-4DFB-83E1-8447E649740C}" srcId="{E9682B4F-0217-4B50-923E-C104AA24290F}" destId="{17BFBB8D-5FF4-481C-A1CE-579BB5AE624C}" srcOrd="1" destOrd="0" parTransId="{A3A1C588-F868-4753-912C-CD7B9C059C7E}" sibTransId="{A0477750-AA03-4F24-BD63-0D1306E1A414}"/>
    <dgm:cxn modelId="{F9F5108E-6EA0-42A6-A161-84E9694A294B}" type="presOf" srcId="{BEFA0F64-6C3F-4797-9096-48066C2F51BA}" destId="{4FEB85EB-D046-4CDB-8A62-BBCE260C4490}" srcOrd="0" destOrd="3" presId="urn:microsoft.com/office/officeart/2016/7/layout/HorizontalActionList"/>
    <dgm:cxn modelId="{3990BB94-1B5E-4D6E-8746-11AD50510DE4}" type="presOf" srcId="{93C7C62B-F900-460A-8F1C-D91609CD2314}" destId="{6B5FE59C-B471-448A-AA7A-B526DCC4D4CA}" srcOrd="0" destOrd="3" presId="urn:microsoft.com/office/officeart/2016/7/layout/HorizontalActionList"/>
    <dgm:cxn modelId="{0862F39E-2AB8-4F8F-AB2C-2F7970F409F6}" srcId="{73D947E0-108F-4D20-A71E-3CF329F97212}" destId="{071501E0-9EAF-4473-A43F-6078B52E76EF}" srcOrd="2" destOrd="0" parTransId="{DCFC6DC6-B644-4B66-80E0-6B5B84494C69}" sibTransId="{495251D0-24DB-47CB-B7E0-890DDDBC6A13}"/>
    <dgm:cxn modelId="{110097B3-0B24-42EE-9C79-845C028B379B}" type="presOf" srcId="{E9682B4F-0217-4B50-923E-C104AA24290F}" destId="{49B7F8FA-D256-41EF-9327-52A3551D9A60}" srcOrd="0" destOrd="0" presId="urn:microsoft.com/office/officeart/2016/7/layout/HorizontalActionList"/>
    <dgm:cxn modelId="{8F2A2BB4-5A12-46EC-ABAA-C03B947E5A06}" type="presOf" srcId="{0F0ABF0D-786D-4F5E-9DE2-CF722CFC60E4}" destId="{4FEB85EB-D046-4CDB-8A62-BBCE260C4490}" srcOrd="0" destOrd="2" presId="urn:microsoft.com/office/officeart/2016/7/layout/HorizontalActionList"/>
    <dgm:cxn modelId="{88E0EFBD-D879-48C7-B054-C227C7E8838B}" type="presOf" srcId="{17BFBB8D-5FF4-481C-A1CE-579BB5AE624C}" destId="{6B5FE59C-B471-448A-AA7A-B526DCC4D4CA}" srcOrd="0" destOrd="1"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D865D9CC-2154-4873-A419-8CFEB469B992}" type="presOf" srcId="{4F3C5DE6-4CA6-4F38-922A-9BF7D22B5F21}" destId="{6B5FE59C-B471-448A-AA7A-B526DCC4D4CA}" srcOrd="0" destOrd="2" presId="urn:microsoft.com/office/officeart/2016/7/layout/HorizontalActionList"/>
    <dgm:cxn modelId="{381FE1CC-8184-4745-8EB3-6DE11655998D}" srcId="{73D947E0-108F-4D20-A71E-3CF329F97212}" destId="{30A490C8-22B4-4D68-875C-0F0DE2FF864D}" srcOrd="0" destOrd="0" parTransId="{035C64B0-4F0C-4FD1-BD23-B1D4C9887CBE}" sibTransId="{45495DA8-8707-41E3-A12B-FA5766269C44}"/>
    <dgm:cxn modelId="{B56162CF-309B-4D35-8CB7-5E4D527B5922}" type="presOf" srcId="{FC51AC57-DB2F-410D-BB4B-262068FAE038}" destId="{C42A8BDE-B838-475D-AFDE-17B60D744AB6}" srcOrd="0" destOrd="1" presId="urn:microsoft.com/office/officeart/2016/7/layout/HorizontalActionList"/>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D9671BED-0B2D-42E4-AE97-B95E8F8E4DBF}" type="presOf" srcId="{88192131-95F5-44D6-BA11-F714882CE3CD}" destId="{C42A8BDE-B838-475D-AFDE-17B60D744AB6}" srcOrd="0" destOrd="2" presId="urn:microsoft.com/office/officeart/2016/7/layout/HorizontalActionList"/>
    <dgm:cxn modelId="{4E449AEE-79A4-4BF8-95FE-FC8F03C4162B}" srcId="{4F85505A-81B6-4FDA-A144-900B71DAD946}" destId="{88192131-95F5-44D6-BA11-F714882CE3CD}" srcOrd="2" destOrd="0" parTransId="{C7CD0528-7862-4CEB-8DE1-B9C5F2837D91}" sibTransId="{A744FF5B-D546-460E-8E82-1E879481D55B}"/>
    <dgm:cxn modelId="{79FB4EF0-DD20-4FD1-9DCA-A8E38D5E0220}" type="presOf" srcId="{C442B81C-828C-4D33-9DED-83E4E776DE3D}" destId="{22359DD7-1BFB-4900-BAE6-6084F2F57988}" srcOrd="0" destOrd="1"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73D947E0-108F-4D20-A71E-3CF329F97212}">
      <dgm:prSet phldr="0" custT="1"/>
      <dgm:spPr>
        <a:solidFill>
          <a:schemeClr val="accent1"/>
        </a:solidFill>
        <a:effectLst>
          <a:outerShdw blurRad="50800" dist="38100" dir="2700000" algn="tl" rotWithShape="0">
            <a:prstClr val="black">
              <a:alpha val="40000"/>
            </a:prstClr>
          </a:outerShdw>
        </a:effectLst>
      </dgm:spPr>
      <dgm:t>
        <a:bodyPr/>
        <a:lstStyle/>
        <a:p>
          <a:pPr marL="0" indent="0" algn="ctr" defTabSz="914400" rtl="0" eaLnBrk="1" latinLnBrk="0" hangingPunct="1">
            <a:lnSpc>
              <a:spcPct val="90000"/>
            </a:lnSpc>
            <a:spcBef>
              <a:spcPts val="1000"/>
            </a:spcBef>
            <a:buFont typeface="Arial" panose="020B0604020202020204" pitchFamily="34" charset="0"/>
            <a:buNone/>
          </a:pPr>
          <a:r>
            <a:rPr lang="en-US" sz="1600" b="1" kern="1200" spc="150" baseline="0" dirty="0">
              <a:solidFill>
                <a:schemeClr val="tx1"/>
              </a:solidFill>
              <a:latin typeface="+mj-lt"/>
              <a:ea typeface="+mj-ea"/>
              <a:cs typeface="+mj-cs"/>
            </a:rPr>
            <a:t>ESTABLISH FRAMEWORK </a:t>
          </a:r>
        </a:p>
      </dgm:t>
    </dgm:pt>
    <dgm:pt modelId="{9D249532-A24D-4D8F-848A-9F42F2E486C9}" type="parTrans" cxnId="{A0077D09-C12C-46D0-8DF7-194B6911362A}">
      <dgm:prSet/>
      <dgm:spPr/>
      <dgm:t>
        <a:bodyPr/>
        <a:lstStyle/>
        <a:p>
          <a:endParaRPr lang="en-US">
            <a:latin typeface="+mn-lt"/>
          </a:endParaRPr>
        </a:p>
      </dgm:t>
    </dgm:pt>
    <dgm:pt modelId="{AE813459-65AB-4FA9-B717-330DDA6DFA4E}" type="sibTrans" cxnId="{A0077D09-C12C-46D0-8DF7-194B6911362A}">
      <dgm:prSet/>
      <dgm:spPr/>
      <dgm:t>
        <a:bodyPr/>
        <a:lstStyle/>
        <a:p>
          <a:endParaRPr lang="en-US">
            <a:latin typeface="+mn-lt"/>
          </a:endParaRPr>
        </a:p>
      </dgm:t>
    </dgm:pt>
    <dgm:pt modelId="{30A490C8-22B4-4D68-875C-0F0DE2FF864D}">
      <dgm:prSet phldr="0" custT="1"/>
      <dgm:spPr>
        <a:effectLst>
          <a:outerShdw blurRad="50800" dist="38100" dir="2700000" algn="tl" rotWithShape="0">
            <a:prstClr val="black">
              <a:alpha val="40000"/>
            </a:prstClr>
          </a:outerShdw>
        </a:effectLst>
      </dgm:spPr>
      <dgm:t>
        <a:bodyPr/>
        <a:lstStyle/>
        <a:p>
          <a:pPr marL="0">
            <a:lnSpc>
              <a:spcPct val="100000"/>
            </a:lnSpc>
          </a:pPr>
          <a:r>
            <a:rPr lang="en-US" sz="1400" spc="50" baseline="0" dirty="0">
              <a:latin typeface="+mn-lt"/>
            </a:rPr>
            <a:t>With establishing key principles, policies, tools it will result in better protection of digital assets and creation of stronger safer communities</a:t>
          </a:r>
        </a:p>
      </dgm:t>
    </dgm:pt>
    <dgm:pt modelId="{035C64B0-4F0C-4FD1-BD23-B1D4C9887CBE}" type="parTrans" cxnId="{381FE1CC-8184-4745-8EB3-6DE11655998D}">
      <dgm:prSet/>
      <dgm:spPr/>
      <dgm:t>
        <a:bodyPr/>
        <a:lstStyle/>
        <a:p>
          <a:endParaRPr lang="en-US">
            <a:latin typeface="+mn-lt"/>
          </a:endParaRPr>
        </a:p>
      </dgm:t>
    </dgm:pt>
    <dgm:pt modelId="{45495DA8-8707-41E3-A12B-FA5766269C44}" type="sibTrans" cxnId="{381FE1CC-8184-4745-8EB3-6DE11655998D}">
      <dgm:prSet/>
      <dgm:spPr/>
      <dgm:t>
        <a:bodyPr/>
        <a:lstStyle/>
        <a:p>
          <a:endParaRPr lang="en-US">
            <a:latin typeface="+mn-lt"/>
          </a:endParaRPr>
        </a:p>
      </dgm:t>
    </dgm:pt>
    <dgm:pt modelId="{B1AFA1AF-0FF8-45B3-A6D0-0E255A2F637D}">
      <dgm:prSet phldr="0" custT="1"/>
      <dgm:spPr>
        <a:solidFill>
          <a:schemeClr val="accent1"/>
        </a:solidFill>
        <a:effectLst>
          <a:outerShdw blurRad="50800" dist="38100" dir="2700000" algn="tl" rotWithShape="0">
            <a:prstClr val="black">
              <a:alpha val="40000"/>
            </a:prstClr>
          </a:outerShdw>
        </a:effectLst>
      </dgm:spPr>
      <dgm:t>
        <a:bodyPr/>
        <a:lstStyle/>
        <a:p>
          <a:pPr marL="0"/>
          <a:r>
            <a:rPr lang="en-US" sz="1600" b="1" kern="1200" spc="150" baseline="0" dirty="0">
              <a:solidFill>
                <a:prstClr val="black"/>
              </a:solidFill>
              <a:latin typeface="Tenorite"/>
              <a:ea typeface="+mn-ea"/>
              <a:cs typeface="+mn-cs"/>
            </a:rPr>
            <a:t>ESTABLISH METRICS</a:t>
          </a:r>
        </a:p>
      </dgm:t>
    </dgm:pt>
    <dgm:pt modelId="{10C68AF5-481C-45AA-A216-8BBBB04515B9}" type="parTrans" cxnId="{F28D7702-2FC3-49BD-BB13-C989E5EE622A}">
      <dgm:prSet/>
      <dgm:spPr/>
      <dgm:t>
        <a:bodyPr/>
        <a:lstStyle/>
        <a:p>
          <a:endParaRPr lang="en-US">
            <a:latin typeface="+mn-lt"/>
          </a:endParaRPr>
        </a:p>
      </dgm:t>
    </dgm:pt>
    <dgm:pt modelId="{88649F7A-400B-4056-965D-C9AC0B3AD942}" type="sibTrans" cxnId="{F28D7702-2FC3-49BD-BB13-C989E5EE622A}">
      <dgm:prSet/>
      <dgm:spPr/>
      <dgm:t>
        <a:bodyPr/>
        <a:lstStyle/>
        <a:p>
          <a:endParaRPr lang="en-US">
            <a:latin typeface="+mn-lt"/>
          </a:endParaRPr>
        </a:p>
      </dgm:t>
    </dgm:pt>
    <dgm:pt modelId="{50418D2B-9486-42DE-AFDD-1D31420040FF}">
      <dgm:prSet phldr="0" custT="1"/>
      <dgm:spPr>
        <a:effectLst>
          <a:outerShdw blurRad="50800" dist="38100" dir="2700000" algn="tl" rotWithShape="0">
            <a:prstClr val="black">
              <a:alpha val="40000"/>
            </a:prstClr>
          </a:outerShdw>
        </a:effectLst>
      </dgm:spPr>
      <dgm:t>
        <a:bodyPr/>
        <a:lstStyle/>
        <a:p>
          <a:pPr marL="0">
            <a:lnSpc>
              <a:spcPct val="100000"/>
            </a:lnSpc>
          </a:pPr>
          <a:r>
            <a:rPr lang="en-US" sz="1400" spc="50" baseline="0" dirty="0">
              <a:latin typeface="+mn-lt"/>
            </a:rPr>
            <a:t>With establishing key metrics (uptime, time to remediate, number of incidents) it will establish baseline measures, identify areas for improvement and promote ongoing learning</a:t>
          </a:r>
        </a:p>
      </dgm:t>
    </dgm:pt>
    <dgm:pt modelId="{D5A17F6B-93F5-442B-938A-0F38C281BE88}" type="parTrans" cxnId="{5A5BA622-5DEB-48B9-88D9-C1DE36C711E5}">
      <dgm:prSet/>
      <dgm:spPr/>
      <dgm:t>
        <a:bodyPr/>
        <a:lstStyle/>
        <a:p>
          <a:endParaRPr lang="en-US">
            <a:latin typeface="+mn-lt"/>
          </a:endParaRPr>
        </a:p>
      </dgm:t>
    </dgm:pt>
    <dgm:pt modelId="{1D87A0A5-8024-4710-846B-D5BFAC785107}" type="sibTrans" cxnId="{5A5BA622-5DEB-48B9-88D9-C1DE36C711E5}">
      <dgm:prSet/>
      <dgm:spPr/>
      <dgm:t>
        <a:bodyPr/>
        <a:lstStyle/>
        <a:p>
          <a:endParaRPr lang="en-US">
            <a:latin typeface="+mn-lt"/>
          </a:endParaRPr>
        </a:p>
      </dgm:t>
    </dgm:pt>
    <dgm:pt modelId="{E9682B4F-0217-4B50-923E-C104AA24290F}">
      <dgm:prSet phldr="0" custT="1"/>
      <dgm:spPr>
        <a:solidFill>
          <a:schemeClr val="accent1"/>
        </a:solidFill>
        <a:effectLst>
          <a:outerShdw blurRad="50800" dist="38100" dir="2700000" algn="tl" rotWithShape="0">
            <a:prstClr val="black">
              <a:alpha val="40000"/>
            </a:prstClr>
          </a:outerShdw>
        </a:effectLst>
      </dgm:spPr>
      <dgm:t>
        <a:bodyPr/>
        <a:lstStyle/>
        <a:p>
          <a:pPr marL="0" lvl="0" indent="0" algn="ctr" defTabSz="889000">
            <a:lnSpc>
              <a:spcPct val="90000"/>
            </a:lnSpc>
            <a:spcBef>
              <a:spcPct val="0"/>
            </a:spcBef>
            <a:spcAft>
              <a:spcPct val="35000"/>
            </a:spcAft>
            <a:buNone/>
          </a:pPr>
          <a:r>
            <a:rPr lang="en-US" sz="1600" b="1" kern="1200" spc="150" baseline="0" dirty="0">
              <a:solidFill>
                <a:prstClr val="black"/>
              </a:solidFill>
              <a:latin typeface="Tenorite"/>
              <a:ea typeface="+mn-ea"/>
              <a:cs typeface="+mn-cs"/>
            </a:rPr>
            <a:t>INCREASED PARTICIPATION</a:t>
          </a:r>
        </a:p>
      </dgm:t>
    </dgm:pt>
    <dgm:pt modelId="{E0F6C4AF-9BBB-4698-91D7-F9AE3EACBD5D}" type="parTrans" cxnId="{6C23D0C9-74B2-4C8B-AB2F-A03B3B0EBE56}">
      <dgm:prSet/>
      <dgm:spPr/>
      <dgm:t>
        <a:bodyPr/>
        <a:lstStyle/>
        <a:p>
          <a:endParaRPr lang="en-US">
            <a:latin typeface="+mn-lt"/>
          </a:endParaRPr>
        </a:p>
      </dgm:t>
    </dgm:pt>
    <dgm:pt modelId="{B8632E42-D7EB-4C31-877E-6F1B2801851A}" type="sibTrans" cxnId="{6C23D0C9-74B2-4C8B-AB2F-A03B3B0EBE56}">
      <dgm:prSet/>
      <dgm:spPr/>
      <dgm:t>
        <a:bodyPr/>
        <a:lstStyle/>
        <a:p>
          <a:endParaRPr lang="en-US">
            <a:latin typeface="+mn-lt"/>
          </a:endParaRPr>
        </a:p>
      </dgm:t>
    </dgm:pt>
    <dgm:pt modelId="{0EC0C300-11E4-45CF-8418-973585107209}">
      <dgm:prSet phldr="0" custT="1"/>
      <dgm:spPr>
        <a:effectLst>
          <a:outerShdw blurRad="50800" dist="38100" dir="2700000" algn="tl" rotWithShape="0">
            <a:prstClr val="black">
              <a:alpha val="40000"/>
            </a:prstClr>
          </a:outerShdw>
        </a:effectLst>
      </dgm:spPr>
      <dgm:t>
        <a:bodyPr/>
        <a:lstStyle/>
        <a:p>
          <a:pPr marL="0" lvl="0" indent="0" algn="l" defTabSz="666750">
            <a:lnSpc>
              <a:spcPct val="100000"/>
            </a:lnSpc>
            <a:spcBef>
              <a:spcPct val="0"/>
            </a:spcBef>
            <a:spcAft>
              <a:spcPct val="35000"/>
            </a:spcAft>
            <a:buNone/>
          </a:pPr>
          <a:r>
            <a:rPr lang="en-US" sz="1400" kern="1200" spc="50" baseline="0" dirty="0">
              <a:solidFill>
                <a:prstClr val="black">
                  <a:hueOff val="0"/>
                  <a:satOff val="0"/>
                  <a:lumOff val="0"/>
                  <a:alphaOff val="0"/>
                </a:prstClr>
              </a:solidFill>
              <a:latin typeface="Tenorite"/>
              <a:ea typeface="+mn-ea"/>
              <a:cs typeface="+mn-cs"/>
            </a:rPr>
            <a:t>As more regional partner participate the consortium becomes a powerful network leveraging a wide range of expertise, resources, and perspectives</a:t>
          </a:r>
        </a:p>
      </dgm:t>
    </dgm:pt>
    <dgm:pt modelId="{1E4DD98E-100E-46B7-B24A-408BBF69E9FA}" type="parTrans" cxnId="{51563A4F-C0EB-47D6-B5BC-47A4E599AD4B}">
      <dgm:prSet/>
      <dgm:spPr/>
      <dgm:t>
        <a:bodyPr/>
        <a:lstStyle/>
        <a:p>
          <a:endParaRPr lang="en-US">
            <a:latin typeface="+mn-lt"/>
          </a:endParaRPr>
        </a:p>
      </dgm:t>
    </dgm:pt>
    <dgm:pt modelId="{90FAB5D1-62B3-4FF6-A07D-EE607F529C32}" type="sibTrans" cxnId="{51563A4F-C0EB-47D6-B5BC-47A4E599AD4B}">
      <dgm:prSet/>
      <dgm:spPr/>
      <dgm:t>
        <a:bodyPr/>
        <a:lstStyle/>
        <a:p>
          <a:endParaRPr lang="en-US">
            <a:latin typeface="+mn-lt"/>
          </a:endParaRPr>
        </a:p>
      </dgm:t>
    </dgm:pt>
    <dgm:pt modelId="{FEB4A941-E9FA-4A86-A673-85FF34B35F20}">
      <dgm:prSet phldr="0" custT="1"/>
      <dgm:spPr>
        <a:effectLst>
          <a:outerShdw blurRad="50800" dist="38100" dir="2700000" algn="tl" rotWithShape="0">
            <a:prstClr val="black">
              <a:alpha val="40000"/>
            </a:prstClr>
          </a:outerShdw>
        </a:effectLst>
      </dgm:spPr>
      <dgm:t>
        <a:bodyPr/>
        <a:lstStyle/>
        <a:p>
          <a:pPr marL="0" lvl="0" indent="0" algn="l" defTabSz="666750" rtl="0">
            <a:lnSpc>
              <a:spcPct val="100000"/>
            </a:lnSpc>
            <a:spcBef>
              <a:spcPct val="0"/>
            </a:spcBef>
            <a:spcAft>
              <a:spcPct val="35000"/>
            </a:spcAft>
            <a:buNone/>
          </a:pPr>
          <a:r>
            <a:rPr lang="en-US" sz="1400" kern="1200" spc="50" baseline="0" dirty="0">
              <a:solidFill>
                <a:prstClr val="black">
                  <a:hueOff val="0"/>
                  <a:satOff val="0"/>
                  <a:lumOff val="0"/>
                  <a:alphaOff val="0"/>
                </a:prstClr>
              </a:solidFill>
              <a:latin typeface="Tenorite"/>
              <a:ea typeface="+mn-ea"/>
              <a:cs typeface="+mn-cs"/>
            </a:rPr>
            <a:t>Through leveraging economies of scale through shared resources, tools and technologies the consortium reduces overall costs and more efficiently allocates resources towards cybersecurity for each partner</a:t>
          </a:r>
        </a:p>
      </dgm:t>
    </dgm:pt>
    <dgm:pt modelId="{39522508-BC4E-4DD5-A744-AFEFFE36DB74}" type="parTrans" cxnId="{F942F56C-9025-4AA1-9B36-C5AE0A93B0F5}">
      <dgm:prSet/>
      <dgm:spPr/>
      <dgm:t>
        <a:bodyPr/>
        <a:lstStyle/>
        <a:p>
          <a:endParaRPr lang="en-US">
            <a:latin typeface="+mn-lt"/>
          </a:endParaRPr>
        </a:p>
      </dgm:t>
    </dgm:pt>
    <dgm:pt modelId="{97624CC8-6315-4683-B26C-C30D552DA5A6}" type="sibTrans" cxnId="{F942F56C-9025-4AA1-9B36-C5AE0A93B0F5}">
      <dgm:prSet/>
      <dgm:spPr/>
      <dgm:t>
        <a:bodyPr/>
        <a:lstStyle/>
        <a:p>
          <a:endParaRPr lang="en-US">
            <a:latin typeface="+mn-lt"/>
          </a:endParaRPr>
        </a:p>
      </dgm:t>
    </dgm:pt>
    <dgm:pt modelId="{4F85505A-81B6-4FDA-A144-900B71DAD946}">
      <dgm:prSet phldr="0" custT="1"/>
      <dgm:spPr>
        <a:solidFill>
          <a:schemeClr val="accent1"/>
        </a:solidFill>
        <a:effectLst>
          <a:outerShdw blurRad="50800" dist="38100" dir="2700000" algn="tl" rotWithShape="0">
            <a:prstClr val="black">
              <a:alpha val="40000"/>
            </a:prstClr>
          </a:outerShdw>
        </a:effectLst>
      </dgm:spPr>
      <dgm:t>
        <a:bodyPr/>
        <a:lstStyle/>
        <a:p>
          <a:pPr marL="0"/>
          <a:r>
            <a:rPr lang="en-US" sz="1600" b="1" kern="1200" spc="150" baseline="0" dirty="0">
              <a:solidFill>
                <a:prstClr val="black"/>
              </a:solidFill>
              <a:latin typeface="Tenorite"/>
              <a:ea typeface="+mn-ea"/>
              <a:cs typeface="+mn-cs"/>
            </a:rPr>
            <a:t>ECONOMIES OF SCALE</a:t>
          </a:r>
        </a:p>
      </dgm:t>
    </dgm:pt>
    <dgm:pt modelId="{D9A96E25-7BBE-4DDD-8DDE-B4970D4340A8}" type="parTrans" cxnId="{2D633B56-E147-4EFC-B9EE-6C0413F329B0}">
      <dgm:prSet/>
      <dgm:spPr/>
      <dgm:t>
        <a:bodyPr/>
        <a:lstStyle/>
        <a:p>
          <a:endParaRPr lang="en-US">
            <a:latin typeface="+mn-lt"/>
          </a:endParaRPr>
        </a:p>
      </dgm:t>
    </dgm:pt>
    <dgm:pt modelId="{68F74A88-49DC-44B1-BC0D-220A7B97601C}" type="sibTrans" cxnId="{2D633B56-E147-4EFC-B9EE-6C0413F329B0}">
      <dgm:prSet/>
      <dgm:spPr/>
      <dgm:t>
        <a:bodyPr/>
        <a:lstStyle/>
        <a:p>
          <a:endParaRPr lang="en-US">
            <a:latin typeface="+mn-lt"/>
          </a:endParaRPr>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4">
        <dgm:presLayoutVars>
          <dgm:chMax val="0"/>
          <dgm:chPref val="0"/>
        </dgm:presLayoutVars>
      </dgm:prSet>
      <dgm:spPr/>
    </dgm:pt>
    <dgm:pt modelId="{22359DD7-1BFB-4900-BAE6-6084F2F57988}" type="pres">
      <dgm:prSet presAssocID="{73D947E0-108F-4D20-A71E-3CF329F97212}" presName="desTx" presStyleLbl="alignAccFollowNode1" presStyleIdx="0" presStyleCnt="4">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4">
        <dgm:presLayoutVars>
          <dgm:chMax val="0"/>
          <dgm:chPref val="0"/>
        </dgm:presLayoutVars>
      </dgm:prSet>
      <dgm:spPr/>
    </dgm:pt>
    <dgm:pt modelId="{4FEB85EB-D046-4CDB-8A62-BBCE260C4490}" type="pres">
      <dgm:prSet presAssocID="{B1AFA1AF-0FF8-45B3-A6D0-0E255A2F637D}" presName="desTx" presStyleLbl="alignAccFollowNode1" presStyleIdx="1" presStyleCnt="4">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4">
        <dgm:presLayoutVars>
          <dgm:chMax val="0"/>
          <dgm:chPref val="0"/>
        </dgm:presLayoutVars>
      </dgm:prSet>
      <dgm:spPr/>
    </dgm:pt>
    <dgm:pt modelId="{6B5FE59C-B471-448A-AA7A-B526DCC4D4CA}" type="pres">
      <dgm:prSet presAssocID="{E9682B4F-0217-4B50-923E-C104AA24290F}" presName="desTx" presStyleLbl="alignAccFollowNode1" presStyleIdx="2" presStyleCnt="4">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4">
        <dgm:presLayoutVars>
          <dgm:chMax val="0"/>
          <dgm:chPref val="0"/>
        </dgm:presLayoutVars>
      </dgm:prSet>
      <dgm:spPr/>
    </dgm:pt>
    <dgm:pt modelId="{C42A8BDE-B838-475D-AFDE-17B60D744AB6}" type="pres">
      <dgm:prSet presAssocID="{4F85505A-81B6-4FDA-A144-900B71DAD946}" presName="desTx" presStyleLbl="alignAccFollowNode1" presStyleIdx="3" presStyleCnt="4">
        <dgm:presLayoutVars/>
      </dgm:prSet>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7A55366-077C-403B-A9E1-B9C6B5CA3288}" type="presOf" srcId="{73D947E0-108F-4D20-A71E-3CF329F97212}" destId="{BDBD7220-3F85-45D2-BED6-5BBFBC23EAE3}"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110097B3-0B24-42EE-9C79-845C028B379B}" type="presOf" srcId="{E9682B4F-0217-4B50-923E-C104AA24290F}" destId="{49B7F8FA-D256-41EF-9327-52A3551D9A60}"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73D947E0-108F-4D20-A71E-3CF329F97212}">
      <dgm:prSet phldr="0" custT="1"/>
      <dgm:spPr>
        <a:effectLst>
          <a:outerShdw blurRad="50800" dist="38100" dir="2700000" algn="tl" rotWithShape="0">
            <a:prstClr val="black">
              <a:alpha val="40000"/>
            </a:prstClr>
          </a:outerShdw>
        </a:effectLst>
      </dgm:spPr>
      <dgm:t>
        <a:bodyPr/>
        <a:lstStyle/>
        <a:p>
          <a:pPr marL="0" indent="0" algn="ctr" defTabSz="914400" rtl="0" eaLnBrk="1" latinLnBrk="0" hangingPunct="1">
            <a:lnSpc>
              <a:spcPct val="90000"/>
            </a:lnSpc>
            <a:spcBef>
              <a:spcPts val="1000"/>
            </a:spcBef>
            <a:buFont typeface="Arial" panose="020B0604020202020204" pitchFamily="34" charset="0"/>
            <a:buNone/>
          </a:pPr>
          <a:r>
            <a:rPr lang="en-US" sz="1600" b="1" kern="1200" spc="150" baseline="0" dirty="0">
              <a:solidFill>
                <a:schemeClr val="tx1"/>
              </a:solidFill>
              <a:latin typeface="+mj-lt"/>
              <a:ea typeface="+mj-ea"/>
              <a:cs typeface="+mj-cs"/>
            </a:rPr>
            <a:t>Yourself	</a:t>
          </a:r>
        </a:p>
      </dgm:t>
    </dgm:pt>
    <dgm:pt modelId="{9D249532-A24D-4D8F-848A-9F42F2E486C9}" type="parTrans" cxnId="{A0077D09-C12C-46D0-8DF7-194B6911362A}">
      <dgm:prSet/>
      <dgm:spPr/>
      <dgm:t>
        <a:bodyPr/>
        <a:lstStyle/>
        <a:p>
          <a:endParaRPr lang="en-US">
            <a:latin typeface="+mn-lt"/>
          </a:endParaRPr>
        </a:p>
      </dgm:t>
    </dgm:pt>
    <dgm:pt modelId="{AE813459-65AB-4FA9-B717-330DDA6DFA4E}" type="sibTrans" cxnId="{A0077D09-C12C-46D0-8DF7-194B6911362A}">
      <dgm:prSet/>
      <dgm:spPr/>
      <dgm:t>
        <a:bodyPr/>
        <a:lstStyle/>
        <a:p>
          <a:endParaRPr lang="en-US">
            <a:latin typeface="+mn-lt"/>
          </a:endParaRPr>
        </a:p>
      </dgm:t>
    </dgm:pt>
    <dgm:pt modelId="{30A490C8-22B4-4D68-875C-0F0DE2FF864D}">
      <dgm:prSet phldr="0" custT="1"/>
      <dgm:spPr>
        <a:effectLst>
          <a:outerShdw blurRad="50800" dist="38100" dir="2700000" algn="tl" rotWithShape="0">
            <a:prstClr val="black">
              <a:alpha val="40000"/>
            </a:prstClr>
          </a:outerShdw>
        </a:effectLst>
      </dgm:spPr>
      <dgm:t>
        <a:bodyPr/>
        <a:lstStyle/>
        <a:p>
          <a:pPr marL="0">
            <a:lnSpc>
              <a:spcPct val="100000"/>
            </a:lnSpc>
            <a:buFont typeface="Wingdings" panose="05000000000000000000" pitchFamily="2" charset="2"/>
            <a:buChar char="§"/>
          </a:pPr>
          <a:r>
            <a:rPr lang="en-US" sz="1250" spc="50" baseline="0" dirty="0">
              <a:latin typeface="+mn-lt"/>
            </a:rPr>
            <a:t>Lead Investment in basic cybersecurity</a:t>
          </a:r>
          <a:br>
            <a:rPr lang="en-US" sz="1250" spc="50" baseline="0" dirty="0">
              <a:latin typeface="+mn-lt"/>
            </a:rPr>
          </a:br>
          <a:endParaRPr lang="en-US" sz="1250" spc="50" baseline="0" dirty="0">
            <a:latin typeface="+mn-lt"/>
          </a:endParaRPr>
        </a:p>
      </dgm:t>
    </dgm:pt>
    <dgm:pt modelId="{035C64B0-4F0C-4FD1-BD23-B1D4C9887CBE}" type="parTrans" cxnId="{381FE1CC-8184-4745-8EB3-6DE11655998D}">
      <dgm:prSet/>
      <dgm:spPr/>
      <dgm:t>
        <a:bodyPr/>
        <a:lstStyle/>
        <a:p>
          <a:endParaRPr lang="en-US">
            <a:latin typeface="+mn-lt"/>
          </a:endParaRPr>
        </a:p>
      </dgm:t>
    </dgm:pt>
    <dgm:pt modelId="{45495DA8-8707-41E3-A12B-FA5766269C44}" type="sibTrans" cxnId="{381FE1CC-8184-4745-8EB3-6DE11655998D}">
      <dgm:prSet/>
      <dgm:spPr/>
      <dgm:t>
        <a:bodyPr/>
        <a:lstStyle/>
        <a:p>
          <a:endParaRPr lang="en-US">
            <a:latin typeface="+mn-lt"/>
          </a:endParaRPr>
        </a:p>
      </dgm:t>
    </dgm:pt>
    <dgm:pt modelId="{B1AFA1AF-0FF8-45B3-A6D0-0E255A2F637D}">
      <dgm:prSet phldr="0" custT="1"/>
      <dgm:spPr>
        <a:effectLst>
          <a:outerShdw blurRad="50800" dist="38100" dir="2700000" algn="tl" rotWithShape="0">
            <a:prstClr val="black">
              <a:alpha val="40000"/>
            </a:prstClr>
          </a:outerShdw>
        </a:effectLst>
      </dgm:spPr>
      <dgm:t>
        <a:bodyPr/>
        <a:lstStyle/>
        <a:p>
          <a:pPr marL="0"/>
          <a:r>
            <a:rPr lang="en-US" sz="1600" b="1" kern="1200" spc="150" baseline="0" dirty="0">
              <a:solidFill>
                <a:prstClr val="black"/>
              </a:solidFill>
              <a:latin typeface="Tenorite"/>
              <a:ea typeface="+mn-ea"/>
              <a:cs typeface="+mn-cs"/>
            </a:rPr>
            <a:t>Your Staff</a:t>
          </a:r>
        </a:p>
      </dgm:t>
    </dgm:pt>
    <dgm:pt modelId="{10C68AF5-481C-45AA-A216-8BBBB04515B9}" type="parTrans" cxnId="{F28D7702-2FC3-49BD-BB13-C989E5EE622A}">
      <dgm:prSet/>
      <dgm:spPr/>
      <dgm:t>
        <a:bodyPr/>
        <a:lstStyle/>
        <a:p>
          <a:endParaRPr lang="en-US">
            <a:latin typeface="+mn-lt"/>
          </a:endParaRPr>
        </a:p>
      </dgm:t>
    </dgm:pt>
    <dgm:pt modelId="{88649F7A-400B-4056-965D-C9AC0B3AD942}" type="sibTrans" cxnId="{F28D7702-2FC3-49BD-BB13-C989E5EE622A}">
      <dgm:prSet/>
      <dgm:spPr/>
      <dgm:t>
        <a:bodyPr/>
        <a:lstStyle/>
        <a:p>
          <a:endParaRPr lang="en-US">
            <a:latin typeface="+mn-lt"/>
          </a:endParaRPr>
        </a:p>
      </dgm:t>
    </dgm:pt>
    <dgm:pt modelId="{50418D2B-9486-42DE-AFDD-1D31420040FF}">
      <dgm:prSet phldr="0" custT="1"/>
      <dgm:spPr>
        <a:effectLst>
          <a:outerShdw blurRad="50800" dist="38100" dir="2700000" algn="tl" rotWithShape="0">
            <a:prstClr val="black">
              <a:alpha val="40000"/>
            </a:prstClr>
          </a:outerShdw>
        </a:effectLst>
      </dgm:spPr>
      <dgm:t>
        <a:bodyPr/>
        <a:lstStyle/>
        <a:p>
          <a:pPr marL="0">
            <a:lnSpc>
              <a:spcPct val="100000"/>
            </a:lnSpc>
          </a:pPr>
          <a:r>
            <a:rPr lang="en-US" sz="1250" spc="50" baseline="0" dirty="0">
              <a:latin typeface="+mn-lt"/>
            </a:rPr>
            <a:t>Develop a culture of awareness to encourage employees to  make good choices online</a:t>
          </a:r>
          <a:br>
            <a:rPr lang="en-US" sz="1250" spc="50" baseline="0" dirty="0">
              <a:latin typeface="+mn-lt"/>
            </a:rPr>
          </a:br>
          <a:br>
            <a:rPr lang="en-US" sz="1250" spc="50" baseline="0" dirty="0">
              <a:latin typeface="+mn-lt"/>
            </a:rPr>
          </a:br>
          <a:r>
            <a:rPr lang="en-US" sz="1250" spc="50" baseline="0" dirty="0">
              <a:latin typeface="+mn-lt"/>
            </a:rPr>
            <a:t>Learn about risks: phishing, business email compromise, </a:t>
          </a:r>
          <a:r>
            <a:rPr lang="en-US" sz="1250" spc="50" baseline="0" dirty="0" err="1">
              <a:latin typeface="+mn-lt"/>
            </a:rPr>
            <a:t>etc</a:t>
          </a:r>
          <a:endParaRPr lang="en-US" sz="1250" spc="50" baseline="0" dirty="0">
            <a:latin typeface="+mn-lt"/>
          </a:endParaRPr>
        </a:p>
        <a:p>
          <a:pPr marL="0">
            <a:lnSpc>
              <a:spcPct val="100000"/>
            </a:lnSpc>
          </a:pPr>
          <a:endParaRPr lang="en-US" sz="1250" spc="50" baseline="0" dirty="0">
            <a:latin typeface="+mn-lt"/>
          </a:endParaRPr>
        </a:p>
        <a:p>
          <a:pPr marL="0">
            <a:lnSpc>
              <a:spcPct val="100000"/>
            </a:lnSpc>
          </a:pPr>
          <a:r>
            <a:rPr lang="en-US" sz="1250" spc="50" baseline="0" dirty="0">
              <a:latin typeface="+mn-lt"/>
            </a:rPr>
            <a:t>Maintain awareness on current events</a:t>
          </a:r>
        </a:p>
      </dgm:t>
    </dgm:pt>
    <dgm:pt modelId="{D5A17F6B-93F5-442B-938A-0F38C281BE88}" type="parTrans" cxnId="{5A5BA622-5DEB-48B9-88D9-C1DE36C711E5}">
      <dgm:prSet/>
      <dgm:spPr/>
      <dgm:t>
        <a:bodyPr/>
        <a:lstStyle/>
        <a:p>
          <a:endParaRPr lang="en-US">
            <a:latin typeface="+mn-lt"/>
          </a:endParaRPr>
        </a:p>
      </dgm:t>
    </dgm:pt>
    <dgm:pt modelId="{1D87A0A5-8024-4710-846B-D5BFAC785107}" type="sibTrans" cxnId="{5A5BA622-5DEB-48B9-88D9-C1DE36C711E5}">
      <dgm:prSet/>
      <dgm:spPr/>
      <dgm:t>
        <a:bodyPr/>
        <a:lstStyle/>
        <a:p>
          <a:endParaRPr lang="en-US">
            <a:latin typeface="+mn-lt"/>
          </a:endParaRPr>
        </a:p>
      </dgm:t>
    </dgm:pt>
    <dgm:pt modelId="{E9682B4F-0217-4B50-923E-C104AA24290F}">
      <dgm:prSet phldr="0" custT="1"/>
      <dgm:spPr>
        <a:effectLst>
          <a:outerShdw blurRad="50800" dist="38100" dir="2700000" algn="tl" rotWithShape="0">
            <a:prstClr val="black">
              <a:alpha val="40000"/>
            </a:prstClr>
          </a:outerShdw>
        </a:effectLst>
      </dgm:spPr>
      <dgm:t>
        <a:bodyPr/>
        <a:lstStyle/>
        <a:p>
          <a:pPr marL="0" lvl="0" indent="0" algn="ctr" defTabSz="889000">
            <a:lnSpc>
              <a:spcPct val="90000"/>
            </a:lnSpc>
            <a:spcBef>
              <a:spcPct val="0"/>
            </a:spcBef>
            <a:spcAft>
              <a:spcPct val="35000"/>
            </a:spcAft>
            <a:buNone/>
          </a:pPr>
          <a:r>
            <a:rPr lang="en-US" sz="1600" b="1" kern="1200" spc="150" baseline="0" dirty="0">
              <a:solidFill>
                <a:prstClr val="black"/>
              </a:solidFill>
              <a:latin typeface="Tenorite"/>
              <a:ea typeface="+mn-ea"/>
              <a:cs typeface="+mn-cs"/>
            </a:rPr>
            <a:t>Your Systems</a:t>
          </a:r>
        </a:p>
      </dgm:t>
    </dgm:pt>
    <dgm:pt modelId="{E0F6C4AF-9BBB-4698-91D7-F9AE3EACBD5D}" type="parTrans" cxnId="{6C23D0C9-74B2-4C8B-AB2F-A03B3B0EBE56}">
      <dgm:prSet/>
      <dgm:spPr/>
      <dgm:t>
        <a:bodyPr/>
        <a:lstStyle/>
        <a:p>
          <a:endParaRPr lang="en-US">
            <a:latin typeface="+mn-lt"/>
          </a:endParaRPr>
        </a:p>
      </dgm:t>
    </dgm:pt>
    <dgm:pt modelId="{B8632E42-D7EB-4C31-877E-6F1B2801851A}" type="sibTrans" cxnId="{6C23D0C9-74B2-4C8B-AB2F-A03B3B0EBE56}">
      <dgm:prSet/>
      <dgm:spPr/>
      <dgm:t>
        <a:bodyPr/>
        <a:lstStyle/>
        <a:p>
          <a:endParaRPr lang="en-US">
            <a:latin typeface="+mn-lt"/>
          </a:endParaRPr>
        </a:p>
      </dgm:t>
    </dgm:pt>
    <dgm:pt modelId="{0EC0C300-11E4-45CF-8418-973585107209}">
      <dgm:prSet phldr="0" custT="1"/>
      <dgm:spPr>
        <a:effectLst>
          <a:outerShdw blurRad="50800" dist="38100" dir="2700000" algn="tl" rotWithShape="0">
            <a:prstClr val="black">
              <a:alpha val="40000"/>
            </a:prstClr>
          </a:outerShdw>
        </a:effectLst>
      </dgm:spPr>
      <dgm:t>
        <a:bodyPr/>
        <a:lstStyle/>
        <a:p>
          <a:pPr marL="0" lvl="0" indent="0" algn="l" defTabSz="666750">
            <a:lnSpc>
              <a:spcPct val="100000"/>
            </a:lnSpc>
            <a:spcBef>
              <a:spcPct val="0"/>
            </a:spcBef>
            <a:spcAft>
              <a:spcPct val="35000"/>
            </a:spcAft>
            <a:buNone/>
          </a:pPr>
          <a:r>
            <a:rPr lang="en-US" sz="1250" b="0" i="0" kern="1200" dirty="0"/>
            <a:t>Learn what is on your network. </a:t>
          </a:r>
          <a:br>
            <a:rPr lang="en-US" sz="1250" b="0" i="0" kern="1200" dirty="0"/>
          </a:br>
          <a:endParaRPr lang="en-US" sz="1250" b="0" i="0" kern="1200" dirty="0"/>
        </a:p>
        <a:p>
          <a:pPr marL="0" lvl="0" indent="0" algn="l" defTabSz="666750">
            <a:lnSpc>
              <a:spcPct val="100000"/>
            </a:lnSpc>
            <a:spcBef>
              <a:spcPct val="0"/>
            </a:spcBef>
            <a:spcAft>
              <a:spcPct val="35000"/>
            </a:spcAft>
            <a:buNone/>
          </a:pPr>
          <a:r>
            <a:rPr lang="en-US" sz="1250" b="0" i="0" kern="1200" dirty="0"/>
            <a:t>Maintain inventories of hardware and software assets to know what is in play and at-risk from attack</a:t>
          </a:r>
          <a:endParaRPr lang="en-US" sz="1250" kern="1200" spc="50" baseline="0" dirty="0">
            <a:solidFill>
              <a:prstClr val="black">
                <a:hueOff val="0"/>
                <a:satOff val="0"/>
                <a:lumOff val="0"/>
                <a:alphaOff val="0"/>
              </a:prstClr>
            </a:solidFill>
            <a:latin typeface="Tenorite"/>
            <a:ea typeface="+mn-ea"/>
            <a:cs typeface="+mn-cs"/>
          </a:endParaRPr>
        </a:p>
      </dgm:t>
    </dgm:pt>
    <dgm:pt modelId="{1E4DD98E-100E-46B7-B24A-408BBF69E9FA}" type="parTrans" cxnId="{51563A4F-C0EB-47D6-B5BC-47A4E599AD4B}">
      <dgm:prSet/>
      <dgm:spPr/>
      <dgm:t>
        <a:bodyPr/>
        <a:lstStyle/>
        <a:p>
          <a:endParaRPr lang="en-US">
            <a:latin typeface="+mn-lt"/>
          </a:endParaRPr>
        </a:p>
      </dgm:t>
    </dgm:pt>
    <dgm:pt modelId="{90FAB5D1-62B3-4FF6-A07D-EE607F529C32}" type="sibTrans" cxnId="{51563A4F-C0EB-47D6-B5BC-47A4E599AD4B}">
      <dgm:prSet/>
      <dgm:spPr/>
      <dgm:t>
        <a:bodyPr/>
        <a:lstStyle/>
        <a:p>
          <a:endParaRPr lang="en-US">
            <a:latin typeface="+mn-lt"/>
          </a:endParaRPr>
        </a:p>
      </dgm:t>
    </dgm:pt>
    <dgm:pt modelId="{FEB4A941-E9FA-4A86-A673-85FF34B35F20}">
      <dgm:prSet phldr="0" custT="1"/>
      <dgm:spPr>
        <a:effectLst>
          <a:outerShdw blurRad="50800" dist="38100" dir="2700000" algn="tl" rotWithShape="0">
            <a:prstClr val="black">
              <a:alpha val="40000"/>
            </a:prstClr>
          </a:outerShdw>
        </a:effectLst>
      </dgm:spPr>
      <dgm:t>
        <a:bodyPr/>
        <a:lstStyle/>
        <a:p>
          <a:pPr marL="0" lvl="0" indent="0" algn="l" defTabSz="666750" rtl="0">
            <a:lnSpc>
              <a:spcPct val="100000"/>
            </a:lnSpc>
            <a:spcBef>
              <a:spcPct val="0"/>
            </a:spcBef>
            <a:spcAft>
              <a:spcPct val="35000"/>
            </a:spcAft>
            <a:buNone/>
          </a:pPr>
          <a:r>
            <a:rPr lang="en-US" sz="1250" kern="1200" spc="50" baseline="0" dirty="0">
              <a:solidFill>
                <a:prstClr val="black">
                  <a:hueOff val="0"/>
                  <a:satOff val="0"/>
                  <a:lumOff val="0"/>
                  <a:alphaOff val="0"/>
                </a:prstClr>
              </a:solidFill>
              <a:latin typeface="Tenorite"/>
              <a:ea typeface="+mn-ea"/>
              <a:cs typeface="+mn-cs"/>
            </a:rPr>
            <a:t>Work in conjunction with your technology department to implement basic cyber measures (</a:t>
          </a:r>
          <a:r>
            <a:rPr lang="en-US" sz="1250" kern="1200" spc="50" baseline="0" dirty="0" err="1">
              <a:solidFill>
                <a:prstClr val="black">
                  <a:hueOff val="0"/>
                  <a:satOff val="0"/>
                  <a:lumOff val="0"/>
                  <a:alphaOff val="0"/>
                </a:prstClr>
              </a:solidFill>
              <a:latin typeface="Tenorite"/>
              <a:ea typeface="+mn-ea"/>
              <a:cs typeface="+mn-cs"/>
            </a:rPr>
            <a:t>ie</a:t>
          </a:r>
          <a:r>
            <a:rPr lang="en-US" sz="1250" kern="1200" spc="50" baseline="0" dirty="0">
              <a:solidFill>
                <a:prstClr val="black">
                  <a:hueOff val="0"/>
                  <a:satOff val="0"/>
                  <a:lumOff val="0"/>
                  <a:alphaOff val="0"/>
                </a:prstClr>
              </a:solidFill>
              <a:latin typeface="Tenorite"/>
              <a:ea typeface="+mn-ea"/>
              <a:cs typeface="+mn-cs"/>
            </a:rPr>
            <a:t>/MFA, policies and procedures, </a:t>
          </a:r>
          <a:r>
            <a:rPr lang="en-US" sz="1250" kern="1200" spc="50" baseline="0" dirty="0" err="1">
              <a:solidFill>
                <a:prstClr val="black">
                  <a:hueOff val="0"/>
                  <a:satOff val="0"/>
                  <a:lumOff val="0"/>
                  <a:alphaOff val="0"/>
                </a:prstClr>
              </a:solidFill>
              <a:latin typeface="Tenorite"/>
              <a:ea typeface="+mn-ea"/>
              <a:cs typeface="+mn-cs"/>
            </a:rPr>
            <a:t>etc</a:t>
          </a:r>
          <a:r>
            <a:rPr lang="en-US" sz="1250" kern="1200" spc="50" baseline="0" dirty="0">
              <a:solidFill>
                <a:prstClr val="black">
                  <a:hueOff val="0"/>
                  <a:satOff val="0"/>
                  <a:lumOff val="0"/>
                  <a:alphaOff val="0"/>
                </a:prstClr>
              </a:solidFill>
              <a:latin typeface="Tenorite"/>
              <a:ea typeface="+mn-ea"/>
              <a:cs typeface="+mn-cs"/>
            </a:rPr>
            <a:t>)</a:t>
          </a:r>
        </a:p>
      </dgm:t>
    </dgm:pt>
    <dgm:pt modelId="{39522508-BC4E-4DD5-A744-AFEFFE36DB74}" type="parTrans" cxnId="{F942F56C-9025-4AA1-9B36-C5AE0A93B0F5}">
      <dgm:prSet/>
      <dgm:spPr/>
      <dgm:t>
        <a:bodyPr/>
        <a:lstStyle/>
        <a:p>
          <a:endParaRPr lang="en-US">
            <a:latin typeface="+mn-lt"/>
          </a:endParaRPr>
        </a:p>
      </dgm:t>
    </dgm:pt>
    <dgm:pt modelId="{97624CC8-6315-4683-B26C-C30D552DA5A6}" type="sibTrans" cxnId="{F942F56C-9025-4AA1-9B36-C5AE0A93B0F5}">
      <dgm:prSet/>
      <dgm:spPr/>
      <dgm:t>
        <a:bodyPr/>
        <a:lstStyle/>
        <a:p>
          <a:endParaRPr lang="en-US">
            <a:latin typeface="+mn-lt"/>
          </a:endParaRPr>
        </a:p>
      </dgm:t>
    </dgm:pt>
    <dgm:pt modelId="{4F85505A-81B6-4FDA-A144-900B71DAD946}">
      <dgm:prSet phldr="0" custT="1"/>
      <dgm:spPr>
        <a:effectLst>
          <a:outerShdw blurRad="50800" dist="38100" dir="2700000" algn="tl" rotWithShape="0">
            <a:prstClr val="black">
              <a:alpha val="40000"/>
            </a:prstClr>
          </a:outerShdw>
        </a:effectLst>
      </dgm:spPr>
      <dgm:t>
        <a:bodyPr/>
        <a:lstStyle/>
        <a:p>
          <a:pPr marL="0"/>
          <a:r>
            <a:rPr lang="en-US" sz="1600" b="1" kern="1200" spc="150" baseline="0" dirty="0">
              <a:solidFill>
                <a:prstClr val="black"/>
              </a:solidFill>
              <a:latin typeface="Tenorite"/>
              <a:ea typeface="+mn-ea"/>
              <a:cs typeface="+mn-cs"/>
            </a:rPr>
            <a:t>Your Surroundings</a:t>
          </a:r>
        </a:p>
      </dgm:t>
    </dgm:pt>
    <dgm:pt modelId="{D9A96E25-7BBE-4DDD-8DDE-B4970D4340A8}" type="parTrans" cxnId="{2D633B56-E147-4EFC-B9EE-6C0413F329B0}">
      <dgm:prSet/>
      <dgm:spPr/>
      <dgm:t>
        <a:bodyPr/>
        <a:lstStyle/>
        <a:p>
          <a:endParaRPr lang="en-US">
            <a:latin typeface="+mn-lt"/>
          </a:endParaRPr>
        </a:p>
      </dgm:t>
    </dgm:pt>
    <dgm:pt modelId="{68F74A88-49DC-44B1-BC0D-220A7B97601C}" type="sibTrans" cxnId="{2D633B56-E147-4EFC-B9EE-6C0413F329B0}">
      <dgm:prSet/>
      <dgm:spPr/>
      <dgm:t>
        <a:bodyPr/>
        <a:lstStyle/>
        <a:p>
          <a:endParaRPr lang="en-US">
            <a:latin typeface="+mn-lt"/>
          </a:endParaRPr>
        </a:p>
      </dgm:t>
    </dgm:pt>
    <dgm:pt modelId="{1C85D8B1-CB90-4DF4-A76F-BEF1ED7AB676}">
      <dgm:prSet phldr="0" custT="1"/>
      <dgm:spPr>
        <a:effectLst>
          <a:outerShdw blurRad="50800" dist="38100" dir="2700000" algn="tl" rotWithShape="0">
            <a:prstClr val="black">
              <a:alpha val="40000"/>
            </a:prstClr>
          </a:outerShdw>
        </a:effectLst>
      </dgm:spPr>
      <dgm:t>
        <a:bodyPr/>
        <a:lstStyle/>
        <a:p>
          <a:pPr marL="0" lvl="0" indent="0" algn="ctr" defTabSz="666750" rtl="0">
            <a:lnSpc>
              <a:spcPct val="100000"/>
            </a:lnSpc>
            <a:spcBef>
              <a:spcPct val="0"/>
            </a:spcBef>
            <a:spcAft>
              <a:spcPct val="35000"/>
            </a:spcAft>
            <a:buNone/>
          </a:pPr>
          <a:r>
            <a:rPr lang="en-US" sz="1600" b="1" kern="1200" spc="50" baseline="0" dirty="0">
              <a:solidFill>
                <a:prstClr val="black">
                  <a:hueOff val="0"/>
                  <a:satOff val="0"/>
                  <a:lumOff val="0"/>
                  <a:alphaOff val="0"/>
                </a:prstClr>
              </a:solidFill>
              <a:latin typeface="Tenorite"/>
              <a:ea typeface="+mn-ea"/>
              <a:cs typeface="+mn-cs"/>
            </a:rPr>
            <a:t>Your Crisis Response</a:t>
          </a:r>
        </a:p>
      </dgm:t>
    </dgm:pt>
    <dgm:pt modelId="{1EAC551F-34FA-4B83-B671-87EF1718D16B}" type="parTrans" cxnId="{BB716BCA-4966-45BF-89AB-19C6A8A8CEBF}">
      <dgm:prSet/>
      <dgm:spPr/>
      <dgm:t>
        <a:bodyPr/>
        <a:lstStyle/>
        <a:p>
          <a:endParaRPr lang="en-US"/>
        </a:p>
      </dgm:t>
    </dgm:pt>
    <dgm:pt modelId="{FC8C7554-723E-4BBC-B257-F320259DF14C}" type="sibTrans" cxnId="{BB716BCA-4966-45BF-89AB-19C6A8A8CEBF}">
      <dgm:prSet/>
      <dgm:spPr/>
      <dgm:t>
        <a:bodyPr/>
        <a:lstStyle/>
        <a:p>
          <a:endParaRPr lang="en-US"/>
        </a:p>
      </dgm:t>
    </dgm:pt>
    <dgm:pt modelId="{E707F808-6F26-477D-8B36-8A92BB9E8A96}">
      <dgm:prSet phldr="0" custT="1"/>
      <dgm:spPr>
        <a:effectLst>
          <a:outerShdw blurRad="50800" dist="38100" dir="2700000" algn="tl" rotWithShape="0">
            <a:prstClr val="black">
              <a:alpha val="40000"/>
            </a:prstClr>
          </a:outerShdw>
        </a:effectLst>
      </dgm:spPr>
      <dgm:t>
        <a:bodyPr/>
        <a:lstStyle/>
        <a:p>
          <a:pPr marL="0" lvl="0" indent="0" algn="ctr" defTabSz="666750" rtl="0">
            <a:lnSpc>
              <a:spcPct val="100000"/>
            </a:lnSpc>
            <a:spcBef>
              <a:spcPct val="0"/>
            </a:spcBef>
            <a:spcAft>
              <a:spcPct val="35000"/>
            </a:spcAft>
            <a:buNone/>
          </a:pPr>
          <a:r>
            <a:rPr lang="en-US" sz="1600" b="1" kern="1200" spc="50" baseline="0" dirty="0">
              <a:solidFill>
                <a:prstClr val="black">
                  <a:hueOff val="0"/>
                  <a:satOff val="0"/>
                  <a:lumOff val="0"/>
                  <a:alphaOff val="0"/>
                </a:prstClr>
              </a:solidFill>
              <a:latin typeface="Tenorite"/>
              <a:ea typeface="+mn-ea"/>
              <a:cs typeface="+mn-cs"/>
            </a:rPr>
            <a:t>Your Data</a:t>
          </a:r>
        </a:p>
      </dgm:t>
    </dgm:pt>
    <dgm:pt modelId="{823FC917-0148-42E9-B6CD-0C9D531604B8}" type="parTrans" cxnId="{AA704FE8-4EA5-40C9-B341-DCB311415D22}">
      <dgm:prSet/>
      <dgm:spPr/>
      <dgm:t>
        <a:bodyPr/>
        <a:lstStyle/>
        <a:p>
          <a:endParaRPr lang="en-US"/>
        </a:p>
      </dgm:t>
    </dgm:pt>
    <dgm:pt modelId="{7E2FE5CB-F38B-418B-B25C-0A739E730981}" type="sibTrans" cxnId="{AA704FE8-4EA5-40C9-B341-DCB311415D22}">
      <dgm:prSet/>
      <dgm:spPr/>
      <dgm:t>
        <a:bodyPr/>
        <a:lstStyle/>
        <a:p>
          <a:endParaRPr lang="en-US"/>
        </a:p>
      </dgm:t>
    </dgm:pt>
    <dgm:pt modelId="{180ADF1A-7080-4850-B32B-D7A3EE5C9702}">
      <dgm:prSet phldr="0" custT="1"/>
      <dgm:spPr>
        <a:effectLst>
          <a:outerShdw blurRad="50800" dist="38100" dir="2700000" algn="tl" rotWithShape="0">
            <a:prstClr val="black">
              <a:alpha val="40000"/>
            </a:prstClr>
          </a:outerShdw>
        </a:effectLst>
      </dgm:spPr>
      <dgm:t>
        <a:bodyPr/>
        <a:lstStyle/>
        <a:p>
          <a:pPr marL="0">
            <a:lnSpc>
              <a:spcPct val="100000"/>
            </a:lnSpc>
            <a:buFont typeface="Wingdings" panose="05000000000000000000" pitchFamily="2" charset="2"/>
            <a:buChar char="§"/>
          </a:pPr>
          <a:r>
            <a:rPr lang="en-US" sz="1250" spc="50" baseline="0" dirty="0">
              <a:latin typeface="+mn-lt"/>
            </a:rPr>
            <a:t>Determine how much of your organization's ops are dependent on </a:t>
          </a:r>
          <a:br>
            <a:rPr lang="en-US" sz="1250" spc="50" baseline="0" dirty="0">
              <a:latin typeface="+mn-lt"/>
            </a:rPr>
          </a:br>
          <a:r>
            <a:rPr lang="en-US" sz="1250" spc="50" baseline="0" dirty="0">
              <a:latin typeface="+mn-lt"/>
            </a:rPr>
            <a:t>technology</a:t>
          </a:r>
          <a:br>
            <a:rPr lang="en-US" sz="1250" spc="50" baseline="0" dirty="0">
              <a:latin typeface="+mn-lt"/>
            </a:rPr>
          </a:br>
          <a:endParaRPr lang="en-US" sz="1250" spc="50" baseline="0" dirty="0">
            <a:latin typeface="+mn-lt"/>
          </a:endParaRPr>
        </a:p>
        <a:p>
          <a:pPr marL="0">
            <a:lnSpc>
              <a:spcPct val="100000"/>
            </a:lnSpc>
            <a:buFont typeface="Wingdings" panose="05000000000000000000" pitchFamily="2" charset="2"/>
            <a:buChar char="§"/>
          </a:pPr>
          <a:r>
            <a:rPr lang="en-US" sz="1250" spc="50" baseline="0" dirty="0">
              <a:latin typeface="+mn-lt"/>
            </a:rPr>
            <a:t>Build trusted network of relationships</a:t>
          </a:r>
        </a:p>
        <a:p>
          <a:pPr marL="0">
            <a:lnSpc>
              <a:spcPct val="100000"/>
            </a:lnSpc>
            <a:buFont typeface="Wingdings" panose="05000000000000000000" pitchFamily="2" charset="2"/>
            <a:buChar char="§"/>
          </a:pPr>
          <a:br>
            <a:rPr lang="en-US" sz="1250" spc="50" baseline="0" dirty="0">
              <a:latin typeface="+mn-lt"/>
            </a:rPr>
          </a:br>
          <a:r>
            <a:rPr lang="en-US" sz="1250" spc="50" baseline="0" dirty="0">
              <a:latin typeface="+mn-lt"/>
            </a:rPr>
            <a:t>Approach cyber as a business risk</a:t>
          </a:r>
        </a:p>
      </dgm:t>
    </dgm:pt>
    <dgm:pt modelId="{AFC552F3-BA17-4A2C-8D2B-CFEA892928CE}" type="parTrans" cxnId="{22847498-036E-47DD-86AC-D8860A8E2743}">
      <dgm:prSet/>
      <dgm:spPr/>
      <dgm:t>
        <a:bodyPr/>
        <a:lstStyle/>
        <a:p>
          <a:endParaRPr lang="en-US"/>
        </a:p>
      </dgm:t>
    </dgm:pt>
    <dgm:pt modelId="{0F426B3A-EE60-48A2-807D-AB10FA6E617E}" type="sibTrans" cxnId="{22847498-036E-47DD-86AC-D8860A8E2743}">
      <dgm:prSet/>
      <dgm:spPr/>
      <dgm:t>
        <a:bodyPr/>
        <a:lstStyle/>
        <a:p>
          <a:endParaRPr lang="en-US"/>
        </a:p>
      </dgm:t>
    </dgm:pt>
    <dgm:pt modelId="{27039092-C527-4257-AC95-891F8E8C11CD}">
      <dgm:prSet phldr="0" custT="1"/>
      <dgm:spPr>
        <a:effectLst>
          <a:outerShdw blurRad="50800" dist="38100" dir="2700000" algn="tl" rotWithShape="0">
            <a:prstClr val="black">
              <a:alpha val="40000"/>
            </a:prstClr>
          </a:outerShdw>
        </a:effectLst>
      </dgm:spPr>
      <dgm:t>
        <a:bodyPr/>
        <a:lstStyle/>
        <a:p>
          <a:pPr marL="0">
            <a:lnSpc>
              <a:spcPct val="100000"/>
            </a:lnSpc>
            <a:buNone/>
          </a:pPr>
          <a:endParaRPr lang="en-US" sz="1400" spc="50" baseline="0" dirty="0">
            <a:latin typeface="+mn-lt"/>
          </a:endParaRPr>
        </a:p>
      </dgm:t>
    </dgm:pt>
    <dgm:pt modelId="{3E080215-B6F8-41F3-B926-85989C794473}" type="parTrans" cxnId="{0B2BE646-D259-440E-AF18-69BD1F0A260D}">
      <dgm:prSet/>
      <dgm:spPr/>
      <dgm:t>
        <a:bodyPr/>
        <a:lstStyle/>
        <a:p>
          <a:endParaRPr lang="en-US"/>
        </a:p>
      </dgm:t>
    </dgm:pt>
    <dgm:pt modelId="{8D51F124-FAB8-4FA0-925E-7144CC2413E1}" type="sibTrans" cxnId="{0B2BE646-D259-440E-AF18-69BD1F0A260D}">
      <dgm:prSet/>
      <dgm:spPr/>
      <dgm:t>
        <a:bodyPr/>
        <a:lstStyle/>
        <a:p>
          <a:endParaRPr lang="en-US"/>
        </a:p>
      </dgm:t>
    </dgm:pt>
    <dgm:pt modelId="{ECE2C896-DCBE-4C0D-8450-BDF8DF56E93F}">
      <dgm:prSet custT="1"/>
      <dgm:spPr>
        <a:effectLst>
          <a:outerShdw blurRad="50800" dist="38100" dir="2700000" algn="tl" rotWithShape="0">
            <a:prstClr val="black">
              <a:alpha val="40000"/>
            </a:prstClr>
          </a:outerShdw>
        </a:effectLst>
      </dgm:spPr>
      <dgm:t>
        <a:bodyPr/>
        <a:lstStyle/>
        <a:p>
          <a:r>
            <a:rPr lang="en-US" sz="1250" dirty="0"/>
            <a:t>Learn how your data is protected</a:t>
          </a:r>
        </a:p>
      </dgm:t>
    </dgm:pt>
    <dgm:pt modelId="{177898D9-77E1-4000-A8A0-11652B5D5A20}" type="parTrans" cxnId="{CD715A44-79D4-41FC-90F2-F0A00436C8C6}">
      <dgm:prSet/>
      <dgm:spPr/>
      <dgm:t>
        <a:bodyPr/>
        <a:lstStyle/>
        <a:p>
          <a:endParaRPr lang="en-US"/>
        </a:p>
      </dgm:t>
    </dgm:pt>
    <dgm:pt modelId="{D659EDD1-7A47-4E83-935F-71268C2C1654}" type="sibTrans" cxnId="{CD715A44-79D4-41FC-90F2-F0A00436C8C6}">
      <dgm:prSet/>
      <dgm:spPr/>
      <dgm:t>
        <a:bodyPr/>
        <a:lstStyle/>
        <a:p>
          <a:endParaRPr lang="en-US"/>
        </a:p>
      </dgm:t>
    </dgm:pt>
    <dgm:pt modelId="{59152230-2C26-4204-9663-F6AC159594BC}">
      <dgm:prSet custT="1"/>
      <dgm:spPr>
        <a:effectLst>
          <a:outerShdw blurRad="50800" dist="38100" dir="2700000" algn="tl" rotWithShape="0">
            <a:prstClr val="black">
              <a:alpha val="40000"/>
            </a:prstClr>
          </a:outerShdw>
        </a:effectLst>
      </dgm:spPr>
      <dgm:t>
        <a:bodyPr/>
        <a:lstStyle/>
        <a:p>
          <a:r>
            <a:rPr lang="en-US" sz="1200" dirty="0"/>
            <a:t>Lead development on:</a:t>
          </a:r>
          <a:br>
            <a:rPr lang="en-US" sz="1200" dirty="0"/>
          </a:br>
          <a:br>
            <a:rPr lang="en-US" sz="1200" dirty="0"/>
          </a:br>
          <a:r>
            <a:rPr lang="en-US" sz="1200" dirty="0"/>
            <a:t>- Incident response/DR planning</a:t>
          </a:r>
        </a:p>
        <a:p>
          <a:endParaRPr lang="en-US" sz="1200" dirty="0"/>
        </a:p>
        <a:p>
          <a:r>
            <a:rPr lang="en-US" sz="1200" dirty="0"/>
            <a:t>- Prioritization of resources and identification of critical systems that must be recovered first</a:t>
          </a:r>
        </a:p>
        <a:p>
          <a:endParaRPr lang="en-US" sz="1200" dirty="0"/>
        </a:p>
        <a:p>
          <a:r>
            <a:rPr lang="en-US" sz="1200" dirty="0"/>
            <a:t>- Internal reporting structure to detect, communicate, and contain attacks</a:t>
          </a:r>
        </a:p>
        <a:p>
          <a:endParaRPr lang="en-US" sz="1200" dirty="0"/>
        </a:p>
        <a:p>
          <a:r>
            <a:rPr lang="en-US" sz="1200" dirty="0"/>
            <a:t>Learn who to call for help (relationships matter!)</a:t>
          </a:r>
        </a:p>
        <a:p>
          <a:endParaRPr lang="en-US" sz="1200" dirty="0"/>
        </a:p>
        <a:p>
          <a:endParaRPr lang="en-US" sz="1100" dirty="0"/>
        </a:p>
      </dgm:t>
    </dgm:pt>
    <dgm:pt modelId="{42C2D990-64AF-4843-9A85-5AF7D7C7F139}" type="parTrans" cxnId="{DF876433-CDFE-4A3C-B7D1-294306A81DDF}">
      <dgm:prSet/>
      <dgm:spPr/>
      <dgm:t>
        <a:bodyPr/>
        <a:lstStyle/>
        <a:p>
          <a:endParaRPr lang="en-US"/>
        </a:p>
      </dgm:t>
    </dgm:pt>
    <dgm:pt modelId="{BCFC051D-817D-4EDF-9619-54461E373F3C}" type="sibTrans" cxnId="{DF876433-CDFE-4A3C-B7D1-294306A81DDF}">
      <dgm:prSet/>
      <dgm:spPr/>
      <dgm:t>
        <a:bodyPr/>
        <a:lstStyle/>
        <a:p>
          <a:endParaRPr lang="en-US"/>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6">
        <dgm:presLayoutVars>
          <dgm:chMax val="0"/>
          <dgm:chPref val="0"/>
        </dgm:presLayoutVars>
      </dgm:prSet>
      <dgm:spPr/>
    </dgm:pt>
    <dgm:pt modelId="{22359DD7-1BFB-4900-BAE6-6084F2F57988}" type="pres">
      <dgm:prSet presAssocID="{73D947E0-108F-4D20-A71E-3CF329F97212}" presName="desTx" presStyleLbl="alignAccFollowNode1" presStyleIdx="0" presStyleCnt="6">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6">
        <dgm:presLayoutVars>
          <dgm:chMax val="0"/>
          <dgm:chPref val="0"/>
        </dgm:presLayoutVars>
      </dgm:prSet>
      <dgm:spPr/>
    </dgm:pt>
    <dgm:pt modelId="{4FEB85EB-D046-4CDB-8A62-BBCE260C4490}" type="pres">
      <dgm:prSet presAssocID="{B1AFA1AF-0FF8-45B3-A6D0-0E255A2F637D}" presName="desTx" presStyleLbl="alignAccFollowNode1" presStyleIdx="1" presStyleCnt="6">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6">
        <dgm:presLayoutVars>
          <dgm:chMax val="0"/>
          <dgm:chPref val="0"/>
        </dgm:presLayoutVars>
      </dgm:prSet>
      <dgm:spPr/>
    </dgm:pt>
    <dgm:pt modelId="{6B5FE59C-B471-448A-AA7A-B526DCC4D4CA}" type="pres">
      <dgm:prSet presAssocID="{E9682B4F-0217-4B50-923E-C104AA24290F}" presName="desTx" presStyleLbl="alignAccFollowNode1" presStyleIdx="2" presStyleCnt="6">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6">
        <dgm:presLayoutVars>
          <dgm:chMax val="0"/>
          <dgm:chPref val="0"/>
        </dgm:presLayoutVars>
      </dgm:prSet>
      <dgm:spPr/>
    </dgm:pt>
    <dgm:pt modelId="{C42A8BDE-B838-475D-AFDE-17B60D744AB6}" type="pres">
      <dgm:prSet presAssocID="{4F85505A-81B6-4FDA-A144-900B71DAD946}" presName="desTx" presStyleLbl="alignAccFollowNode1" presStyleIdx="3" presStyleCnt="6">
        <dgm:presLayoutVars/>
      </dgm:prSet>
      <dgm:spPr/>
    </dgm:pt>
    <dgm:pt modelId="{E6F3B4D7-36CC-4862-920C-6D28089A2754}" type="pres">
      <dgm:prSet presAssocID="{68F74A88-49DC-44B1-BC0D-220A7B97601C}" presName="space" presStyleCnt="0"/>
      <dgm:spPr/>
    </dgm:pt>
    <dgm:pt modelId="{21EF77F3-8B04-4A3B-8BFD-5AC8B58BF4BC}" type="pres">
      <dgm:prSet presAssocID="{E707F808-6F26-477D-8B36-8A92BB9E8A96}" presName="composite" presStyleCnt="0"/>
      <dgm:spPr/>
    </dgm:pt>
    <dgm:pt modelId="{4BC9C472-E468-42BD-A39D-61B560740E83}" type="pres">
      <dgm:prSet presAssocID="{E707F808-6F26-477D-8B36-8A92BB9E8A96}" presName="parTx" presStyleLbl="alignNode1" presStyleIdx="4" presStyleCnt="6">
        <dgm:presLayoutVars>
          <dgm:chMax val="0"/>
          <dgm:chPref val="0"/>
        </dgm:presLayoutVars>
      </dgm:prSet>
      <dgm:spPr/>
    </dgm:pt>
    <dgm:pt modelId="{EFD965DD-04E0-4C14-85DC-3E452EFB5ED8}" type="pres">
      <dgm:prSet presAssocID="{E707F808-6F26-477D-8B36-8A92BB9E8A96}" presName="desTx" presStyleLbl="alignAccFollowNode1" presStyleIdx="4" presStyleCnt="6">
        <dgm:presLayoutVars/>
      </dgm:prSet>
      <dgm:spPr/>
    </dgm:pt>
    <dgm:pt modelId="{B35ECE8C-F16F-4699-81E9-1EBD32B0D01C}" type="pres">
      <dgm:prSet presAssocID="{7E2FE5CB-F38B-418B-B25C-0A739E730981}" presName="space" presStyleCnt="0"/>
      <dgm:spPr/>
    </dgm:pt>
    <dgm:pt modelId="{9812F1B4-46B0-4744-844B-FEFB74C2963D}" type="pres">
      <dgm:prSet presAssocID="{1C85D8B1-CB90-4DF4-A76F-BEF1ED7AB676}" presName="composite" presStyleCnt="0"/>
      <dgm:spPr/>
    </dgm:pt>
    <dgm:pt modelId="{BB3F689A-CFFF-4BDC-AC95-CCC41563DE1C}" type="pres">
      <dgm:prSet presAssocID="{1C85D8B1-CB90-4DF4-A76F-BEF1ED7AB676}" presName="parTx" presStyleLbl="alignNode1" presStyleIdx="5" presStyleCnt="6">
        <dgm:presLayoutVars>
          <dgm:chMax val="0"/>
          <dgm:chPref val="0"/>
        </dgm:presLayoutVars>
      </dgm:prSet>
      <dgm:spPr/>
    </dgm:pt>
    <dgm:pt modelId="{745339FD-DB38-4100-A34A-4A493A644D1A}" type="pres">
      <dgm:prSet presAssocID="{1C85D8B1-CB90-4DF4-A76F-BEF1ED7AB676}" presName="desTx" presStyleLbl="alignAccFollowNode1" presStyleIdx="5" presStyleCnt="6">
        <dgm:presLayoutVars/>
      </dgm:prSet>
      <dgm:spPr/>
    </dgm:pt>
  </dgm:ptLst>
  <dgm:cxnLst>
    <dgm:cxn modelId="{8F686300-BE76-4928-ADAD-FB733A61617B}" type="presOf" srcId="{180ADF1A-7080-4850-B32B-D7A3EE5C9702}" destId="{22359DD7-1BFB-4900-BAE6-6084F2F57988}" srcOrd="0" destOrd="1" presId="urn:microsoft.com/office/officeart/2016/7/layout/HorizontalActionLi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DF876433-CDFE-4A3C-B7D1-294306A81DDF}" srcId="{1C85D8B1-CB90-4DF4-A76F-BEF1ED7AB676}" destId="{59152230-2C26-4204-9663-F6AC159594BC}" srcOrd="0" destOrd="0" parTransId="{42C2D990-64AF-4843-9A85-5AF7D7C7F139}" sibTransId="{BCFC051D-817D-4EDF-9619-54461E373F3C}"/>
    <dgm:cxn modelId="{CD715A44-79D4-41FC-90F2-F0A00436C8C6}" srcId="{E707F808-6F26-477D-8B36-8A92BB9E8A96}" destId="{ECE2C896-DCBE-4C0D-8450-BDF8DF56E93F}" srcOrd="0" destOrd="0" parTransId="{177898D9-77E1-4000-A8A0-11652B5D5A20}" sibTransId="{D659EDD1-7A47-4E83-935F-71268C2C1654}"/>
    <dgm:cxn modelId="{77A55366-077C-403B-A9E1-B9C6B5CA3288}" type="presOf" srcId="{73D947E0-108F-4D20-A71E-3CF329F97212}" destId="{BDBD7220-3F85-45D2-BED6-5BBFBC23EAE3}" srcOrd="0" destOrd="0" presId="urn:microsoft.com/office/officeart/2016/7/layout/HorizontalActionList"/>
    <dgm:cxn modelId="{0B2BE646-D259-440E-AF18-69BD1F0A260D}" srcId="{73D947E0-108F-4D20-A71E-3CF329F97212}" destId="{27039092-C527-4257-AC95-891F8E8C11CD}" srcOrd="2" destOrd="0" parTransId="{3E080215-B6F8-41F3-B926-85989C794473}" sibTransId="{8D51F124-FAB8-4FA0-925E-7144CC2413E1}"/>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4072F54F-D9DF-4952-91DC-7DC754713CAB}" type="presOf" srcId="{27039092-C527-4257-AC95-891F8E8C11CD}" destId="{22359DD7-1BFB-4900-BAE6-6084F2F57988}" srcOrd="0" destOrd="2" presId="urn:microsoft.com/office/officeart/2016/7/layout/HorizontalActionList"/>
    <dgm:cxn modelId="{ABB87C71-3007-4F21-923E-3E3595107150}" type="presOf" srcId="{1C85D8B1-CB90-4DF4-A76F-BEF1ED7AB676}" destId="{BB3F689A-CFFF-4BDC-AC95-CCC41563DE1C}"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A4894E8A-4181-4A76-BF73-2B0930C49F5A}" type="presOf" srcId="{ECE2C896-DCBE-4C0D-8450-BDF8DF56E93F}" destId="{EFD965DD-04E0-4C14-85DC-3E452EFB5ED8}" srcOrd="0" destOrd="0" presId="urn:microsoft.com/office/officeart/2016/7/layout/HorizontalActionList"/>
    <dgm:cxn modelId="{22847498-036E-47DD-86AC-D8860A8E2743}" srcId="{73D947E0-108F-4D20-A71E-3CF329F97212}" destId="{180ADF1A-7080-4850-B32B-D7A3EE5C9702}" srcOrd="1" destOrd="0" parTransId="{AFC552F3-BA17-4A2C-8D2B-CFEA892928CE}" sibTransId="{0F426B3A-EE60-48A2-807D-AB10FA6E617E}"/>
    <dgm:cxn modelId="{110097B3-0B24-42EE-9C79-845C028B379B}" type="presOf" srcId="{E9682B4F-0217-4B50-923E-C104AA24290F}" destId="{49B7F8FA-D256-41EF-9327-52A3551D9A60}" srcOrd="0" destOrd="0" presId="urn:microsoft.com/office/officeart/2016/7/layout/HorizontalActionList"/>
    <dgm:cxn modelId="{B266D3C0-A875-4F66-BBCF-C4B034DB23DC}" type="presOf" srcId="{59152230-2C26-4204-9663-F6AC159594BC}" destId="{745339FD-DB38-4100-A34A-4A493A644D1A}"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BB716BCA-4966-45BF-89AB-19C6A8A8CEBF}" srcId="{0DD8915E-DC14-41D6-9BB5-F49E1C265163}" destId="{1C85D8B1-CB90-4DF4-A76F-BEF1ED7AB676}" srcOrd="5" destOrd="0" parTransId="{1EAC551F-34FA-4B83-B671-87EF1718D16B}" sibTransId="{FC8C7554-723E-4BBC-B257-F320259DF14C}"/>
    <dgm:cxn modelId="{381FE1CC-8184-4745-8EB3-6DE11655998D}" srcId="{73D947E0-108F-4D20-A71E-3CF329F97212}" destId="{30A490C8-22B4-4D68-875C-0F0DE2FF864D}" srcOrd="0" destOrd="0" parTransId="{035C64B0-4F0C-4FD1-BD23-B1D4C9887CBE}" sibTransId="{45495DA8-8707-41E3-A12B-FA5766269C44}"/>
    <dgm:cxn modelId="{8CB96BD1-8B01-481A-B525-C5C507C9951C}" type="presOf" srcId="{0EC0C300-11E4-45CF-8418-973585107209}" destId="{6B5FE59C-B471-448A-AA7A-B526DCC4D4CA}" srcOrd="0" destOrd="0" presId="urn:microsoft.com/office/officeart/2016/7/layout/HorizontalActionList"/>
    <dgm:cxn modelId="{557173D2-7735-4B4A-A862-8AACCA460343}" type="presOf" srcId="{E707F808-6F26-477D-8B36-8A92BB9E8A96}" destId="{4BC9C472-E468-42BD-A39D-61B560740E83}"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AA704FE8-4EA5-40C9-B341-DCB311415D22}" srcId="{0DD8915E-DC14-41D6-9BB5-F49E1C265163}" destId="{E707F808-6F26-477D-8B36-8A92BB9E8A96}" srcOrd="4" destOrd="0" parTransId="{823FC917-0148-42E9-B6CD-0C9D531604B8}" sibTransId="{7E2FE5CB-F38B-418B-B25C-0A739E730981}"/>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747C8F64-8229-4ECE-97B4-4A9F58289658}" type="presParOf" srcId="{E4B4F7C4-5024-45F0-9FD7-C5068A1AE6C4}" destId="{E6F3B4D7-36CC-4862-920C-6D28089A2754}" srcOrd="7" destOrd="0" presId="urn:microsoft.com/office/officeart/2016/7/layout/HorizontalActionList"/>
    <dgm:cxn modelId="{A9FBFCB9-9D50-403C-81A8-6971A2B1DFD4}" type="presParOf" srcId="{E4B4F7C4-5024-45F0-9FD7-C5068A1AE6C4}" destId="{21EF77F3-8B04-4A3B-8BFD-5AC8B58BF4BC}" srcOrd="8" destOrd="0" presId="urn:microsoft.com/office/officeart/2016/7/layout/HorizontalActionList"/>
    <dgm:cxn modelId="{360FFCC7-3E54-4A97-9610-58CB4EFF4AAD}" type="presParOf" srcId="{21EF77F3-8B04-4A3B-8BFD-5AC8B58BF4BC}" destId="{4BC9C472-E468-42BD-A39D-61B560740E83}" srcOrd="0" destOrd="0" presId="urn:microsoft.com/office/officeart/2016/7/layout/HorizontalActionList"/>
    <dgm:cxn modelId="{72A45C12-FF16-41F9-AC21-DA330BC0C929}" type="presParOf" srcId="{21EF77F3-8B04-4A3B-8BFD-5AC8B58BF4BC}" destId="{EFD965DD-04E0-4C14-85DC-3E452EFB5ED8}" srcOrd="1" destOrd="0" presId="urn:microsoft.com/office/officeart/2016/7/layout/HorizontalActionList"/>
    <dgm:cxn modelId="{56460662-6A80-48AF-B983-5B4EC229816A}" type="presParOf" srcId="{E4B4F7C4-5024-45F0-9FD7-C5068A1AE6C4}" destId="{B35ECE8C-F16F-4699-81E9-1EBD32B0D01C}" srcOrd="9" destOrd="0" presId="urn:microsoft.com/office/officeart/2016/7/layout/HorizontalActionList"/>
    <dgm:cxn modelId="{9DDEADB4-CF6B-4BDF-BE25-236CE5F72384}" type="presParOf" srcId="{E4B4F7C4-5024-45F0-9FD7-C5068A1AE6C4}" destId="{9812F1B4-46B0-4744-844B-FEFB74C2963D}" srcOrd="10" destOrd="0" presId="urn:microsoft.com/office/officeart/2016/7/layout/HorizontalActionList"/>
    <dgm:cxn modelId="{F9EF81BA-0FA3-4E08-8F8F-D0AAFCA02949}" type="presParOf" srcId="{9812F1B4-46B0-4744-844B-FEFB74C2963D}" destId="{BB3F689A-CFFF-4BDC-AC95-CCC41563DE1C}" srcOrd="0" destOrd="0" presId="urn:microsoft.com/office/officeart/2016/7/layout/HorizontalActionList"/>
    <dgm:cxn modelId="{F184EE64-8C08-41BC-9C09-2FEDDF52508C}" type="presParOf" srcId="{9812F1B4-46B0-4744-844B-FEFB74C2963D}" destId="{745339FD-DB38-4100-A34A-4A493A644D1A}"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4FF54-3758-4F3B-A6A6-8C5444DEB8B0}">
      <dsp:nvSpPr>
        <dsp:cNvPr id="0" name=""/>
        <dsp:cNvSpPr/>
      </dsp:nvSpPr>
      <dsp:spPr>
        <a:xfrm rot="5400000">
          <a:off x="3506806" y="130656"/>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cybersecurity jobs:</a:t>
          </a:r>
          <a:br>
            <a:rPr lang="en-US" sz="1300" kern="1200" dirty="0">
              <a:solidFill>
                <a:schemeClr val="tx1"/>
              </a:solidFill>
            </a:rPr>
          </a:br>
          <a:br>
            <a:rPr lang="en-US" sz="1300" kern="1200" dirty="0">
              <a:solidFill>
                <a:schemeClr val="tx1"/>
              </a:solidFill>
            </a:rPr>
          </a:br>
          <a:r>
            <a:rPr lang="en-US" sz="1300" kern="1200" dirty="0">
              <a:solidFill>
                <a:schemeClr val="tx1"/>
              </a:solidFill>
            </a:rPr>
            <a:t>n</a:t>
          </a:r>
          <a:r>
            <a:rPr lang="en-US" sz="1400" kern="1200" dirty="0">
              <a:solidFill>
                <a:schemeClr val="tx1"/>
              </a:solidFill>
            </a:rPr>
            <a:t>early </a:t>
          </a:r>
          <a:br>
            <a:rPr lang="en-US" sz="1400" kern="1200" dirty="0">
              <a:solidFill>
                <a:schemeClr val="tx1"/>
              </a:solidFill>
            </a:rPr>
          </a:br>
          <a:r>
            <a:rPr lang="en-US" sz="1400" b="1" kern="1200" dirty="0">
              <a:solidFill>
                <a:schemeClr val="tx1"/>
              </a:solidFill>
            </a:rPr>
            <a:t>3.5 </a:t>
          </a:r>
          <a:r>
            <a:rPr lang="en-US" sz="1400" b="1" u="sng" kern="1200" dirty="0">
              <a:solidFill>
                <a:schemeClr val="tx1"/>
              </a:solidFill>
            </a:rPr>
            <a:t>Million</a:t>
          </a:r>
          <a:r>
            <a:rPr lang="en-US" sz="1400" b="1" kern="1200" dirty="0">
              <a:solidFill>
                <a:schemeClr val="tx1"/>
              </a:solidFill>
            </a:rPr>
            <a:t> open cyber jobs</a:t>
          </a:r>
          <a:r>
            <a:rPr lang="en-US" sz="1400" kern="1200" dirty="0">
              <a:solidFill>
                <a:schemeClr val="tx1"/>
              </a:solidFill>
            </a:rPr>
            <a:t> to be filled in 2023</a:t>
          </a:r>
        </a:p>
      </dsp:txBody>
      <dsp:txXfrm rot="-5400000">
        <a:off x="3909687" y="313106"/>
        <a:ext cx="1202866" cy="1382606"/>
      </dsp:txXfrm>
    </dsp:sp>
    <dsp:sp modelId="{7382B8C9-F57C-4591-99C3-E6DD8DED06EF}">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A7819A8A-CF42-43A4-8145-FEA0BAFBBDA2}">
      <dsp:nvSpPr>
        <dsp:cNvPr id="0" name=""/>
        <dsp:cNvSpPr/>
      </dsp:nvSpPr>
      <dsp:spPr>
        <a:xfrm rot="5400000">
          <a:off x="1619499" y="130656"/>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cybersecurity spending:</a:t>
          </a:r>
          <a:br>
            <a:rPr lang="en-US" sz="1400" b="1" kern="1200" dirty="0">
              <a:solidFill>
                <a:schemeClr val="tx1"/>
              </a:solidFill>
            </a:rPr>
          </a:br>
          <a:br>
            <a:rPr lang="en-US" sz="1400" kern="1200" dirty="0">
              <a:solidFill>
                <a:schemeClr val="tx1"/>
              </a:solidFill>
            </a:rPr>
          </a:br>
          <a:r>
            <a:rPr lang="en-US" sz="1400" kern="1200" dirty="0">
              <a:solidFill>
                <a:schemeClr val="tx1"/>
              </a:solidFill>
            </a:rPr>
            <a:t>estimated to exceed </a:t>
          </a:r>
          <a:br>
            <a:rPr lang="en-US" sz="1400" kern="1200" dirty="0">
              <a:solidFill>
                <a:schemeClr val="tx1"/>
              </a:solidFill>
            </a:rPr>
          </a:br>
          <a:r>
            <a:rPr lang="en-US" sz="1400" b="1" kern="1200" dirty="0">
              <a:solidFill>
                <a:schemeClr val="tx1"/>
              </a:solidFill>
            </a:rPr>
            <a:t>$188 </a:t>
          </a:r>
          <a:r>
            <a:rPr lang="en-US" sz="1400" b="1" u="sng" kern="1200" dirty="0">
              <a:solidFill>
                <a:schemeClr val="tx1"/>
              </a:solidFill>
            </a:rPr>
            <a:t>Billion</a:t>
          </a:r>
          <a:r>
            <a:rPr lang="en-US" sz="1400" b="1" kern="1200" dirty="0">
              <a:solidFill>
                <a:schemeClr val="tx1"/>
              </a:solidFill>
            </a:rPr>
            <a:t> in 2023</a:t>
          </a:r>
        </a:p>
      </dsp:txBody>
      <dsp:txXfrm rot="-5400000">
        <a:off x="2022380" y="313106"/>
        <a:ext cx="1202866" cy="1382606"/>
      </dsp:txXfrm>
    </dsp:sp>
    <dsp:sp modelId="{205BF6E2-E94D-4B5B-80C3-47C3AAD4075D}">
      <dsp:nvSpPr>
        <dsp:cNvPr id="0" name=""/>
        <dsp:cNvSpPr/>
      </dsp:nvSpPr>
      <dsp:spPr>
        <a:xfrm rot="5400000">
          <a:off x="2559537" y="183558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average cost of data breach: </a:t>
          </a:r>
          <a:br>
            <a:rPr lang="en-US" sz="1500" b="1" kern="1200" dirty="0">
              <a:solidFill>
                <a:schemeClr val="tx1"/>
              </a:solidFill>
            </a:rPr>
          </a:br>
          <a:br>
            <a:rPr lang="en-US" sz="1500" b="1" kern="1200" dirty="0">
              <a:solidFill>
                <a:schemeClr val="tx1"/>
              </a:solidFill>
            </a:rPr>
          </a:br>
          <a:r>
            <a:rPr lang="en-US" sz="1500" b="1" kern="1200" dirty="0">
              <a:solidFill>
                <a:schemeClr val="tx1"/>
              </a:solidFill>
            </a:rPr>
            <a:t>$4.35 </a:t>
          </a:r>
          <a:r>
            <a:rPr lang="en-US" sz="1500" b="1" u="sng" kern="1200" dirty="0">
              <a:solidFill>
                <a:schemeClr val="tx1"/>
              </a:solidFill>
            </a:rPr>
            <a:t>Million</a:t>
          </a:r>
          <a:r>
            <a:rPr lang="en-US" sz="1500" b="1" kern="1200" dirty="0">
              <a:solidFill>
                <a:schemeClr val="tx1"/>
              </a:solidFill>
            </a:rPr>
            <a:t> </a:t>
          </a:r>
          <a:r>
            <a:rPr lang="en-US" sz="1500" b="0" kern="1200" dirty="0">
              <a:solidFill>
                <a:schemeClr val="tx1"/>
              </a:solidFill>
            </a:rPr>
            <a:t>globally in 2022</a:t>
          </a:r>
        </a:p>
      </dsp:txBody>
      <dsp:txXfrm rot="-5400000">
        <a:off x="2962418" y="2018030"/>
        <a:ext cx="1202866" cy="1382606"/>
      </dsp:txXfrm>
    </dsp:sp>
    <dsp:sp modelId="{D41CF2F5-219C-43BE-91F5-1D38455D09A9}">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D82E390F-498E-498D-944A-C1344DF21827}">
      <dsp:nvSpPr>
        <dsp:cNvPr id="0" name=""/>
        <dsp:cNvSpPr/>
      </dsp:nvSpPr>
      <dsp:spPr>
        <a:xfrm rot="5400000">
          <a:off x="4446844" y="183558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44525">
            <a:lnSpc>
              <a:spcPct val="90000"/>
            </a:lnSpc>
            <a:spcBef>
              <a:spcPct val="0"/>
            </a:spcBef>
            <a:spcAft>
              <a:spcPct val="35000"/>
            </a:spcAft>
            <a:buNone/>
          </a:pPr>
          <a:r>
            <a:rPr lang="en-US" sz="1450" b="1" kern="1200" dirty="0">
              <a:solidFill>
                <a:schemeClr val="tx1"/>
              </a:solidFill>
            </a:rPr>
            <a:t>organizational loss: </a:t>
          </a:r>
          <a:br>
            <a:rPr lang="en-US" sz="1450" b="1" kern="1200" dirty="0">
              <a:solidFill>
                <a:schemeClr val="tx1"/>
              </a:solidFill>
            </a:rPr>
          </a:br>
          <a:br>
            <a:rPr lang="en-US" sz="1450" b="1" kern="1200" dirty="0">
              <a:solidFill>
                <a:schemeClr val="tx1"/>
              </a:solidFill>
            </a:rPr>
          </a:br>
          <a:r>
            <a:rPr lang="en-US" sz="1400" b="1" kern="1200" dirty="0">
              <a:solidFill>
                <a:schemeClr val="tx1"/>
              </a:solidFill>
            </a:rPr>
            <a:t>$10.5 </a:t>
          </a:r>
          <a:r>
            <a:rPr lang="en-US" sz="1400" b="1" u="sng" kern="1200" dirty="0">
              <a:solidFill>
                <a:schemeClr val="tx1"/>
              </a:solidFill>
            </a:rPr>
            <a:t>Trillion</a:t>
          </a:r>
          <a:r>
            <a:rPr lang="en-US" sz="1400" b="1" kern="1200" dirty="0">
              <a:solidFill>
                <a:schemeClr val="tx1"/>
              </a:solidFill>
            </a:rPr>
            <a:t> by 2025 = $19,977,168 per minute due to cybercrime</a:t>
          </a:r>
        </a:p>
      </dsp:txBody>
      <dsp:txXfrm rot="-5400000">
        <a:off x="4849725" y="2018030"/>
        <a:ext cx="1202866" cy="1382606"/>
      </dsp:txXfrm>
    </dsp:sp>
    <dsp:sp modelId="{2655022B-80CE-49DB-AD9C-C09CE304718E}">
      <dsp:nvSpPr>
        <dsp:cNvPr id="0" name=""/>
        <dsp:cNvSpPr/>
      </dsp:nvSpPr>
      <dsp:spPr>
        <a:xfrm rot="5400000">
          <a:off x="3506806" y="3540503"/>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95% of all malware attacks delivered via email</a:t>
          </a:r>
        </a:p>
      </dsp:txBody>
      <dsp:txXfrm rot="-5400000">
        <a:off x="3909687" y="3722953"/>
        <a:ext cx="1202866" cy="1382606"/>
      </dsp:txXfrm>
    </dsp:sp>
    <dsp:sp modelId="{6628A3C3-48E4-406E-94C5-A4A35019D9FF}">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080160E5-57E3-4E49-8E34-1F5DDA69CF6D}">
      <dsp:nvSpPr>
        <dsp:cNvPr id="0" name=""/>
        <dsp:cNvSpPr/>
      </dsp:nvSpPr>
      <dsp:spPr>
        <a:xfrm rot="5400000">
          <a:off x="1619499" y="3540503"/>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ransomware costs: </a:t>
          </a:r>
          <a:br>
            <a:rPr lang="en-US" sz="1400" b="1" kern="1200" dirty="0">
              <a:solidFill>
                <a:schemeClr val="tx1"/>
              </a:solidFill>
            </a:rPr>
          </a:br>
          <a:br>
            <a:rPr lang="en-US" sz="1400" b="1" kern="1200" dirty="0">
              <a:solidFill>
                <a:schemeClr val="tx1"/>
              </a:solidFill>
            </a:rPr>
          </a:br>
          <a:r>
            <a:rPr lang="en-US" sz="1400" b="0" kern="1200" dirty="0">
              <a:solidFill>
                <a:schemeClr val="tx1"/>
              </a:solidFill>
            </a:rPr>
            <a:t>projected to cost </a:t>
          </a:r>
          <a:r>
            <a:rPr lang="en-US" sz="1400" b="1" kern="1200" dirty="0">
              <a:solidFill>
                <a:schemeClr val="tx1"/>
              </a:solidFill>
            </a:rPr>
            <a:t>$30 </a:t>
          </a:r>
          <a:r>
            <a:rPr lang="en-US" sz="1400" b="1" u="sng" kern="1200" dirty="0">
              <a:solidFill>
                <a:schemeClr val="tx1"/>
              </a:solidFill>
            </a:rPr>
            <a:t>Billion</a:t>
          </a:r>
          <a:r>
            <a:rPr lang="en-US" sz="1400" b="1" kern="1200" dirty="0">
              <a:solidFill>
                <a:schemeClr val="tx1"/>
              </a:solidFill>
            </a:rPr>
            <a:t> globally in 2023</a:t>
          </a:r>
          <a:br>
            <a:rPr lang="en-US" sz="1400" b="1" kern="1200" dirty="0">
              <a:solidFill>
                <a:schemeClr val="tx1"/>
              </a:solidFill>
            </a:rPr>
          </a:br>
          <a:endParaRPr lang="en-US" sz="1400" b="1" kern="1200" dirty="0">
            <a:solidFill>
              <a:schemeClr val="tx1"/>
            </a:solidFill>
          </a:endParaRPr>
        </a:p>
      </dsp:txBody>
      <dsp:txXfrm rot="-5400000">
        <a:off x="2022380" y="3722953"/>
        <a:ext cx="1202866" cy="1382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09698-AEE1-40C7-BA6E-F400F5F4A465}">
      <dsp:nvSpPr>
        <dsp:cNvPr id="0" name=""/>
        <dsp:cNvSpPr/>
      </dsp:nvSpPr>
      <dsp:spPr>
        <a:xfrm>
          <a:off x="3623858" y="164151"/>
          <a:ext cx="3257781" cy="113138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0E64B9-E3BC-46E9-A1B9-90FEB8CAAF92}">
      <dsp:nvSpPr>
        <dsp:cNvPr id="0" name=""/>
        <dsp:cNvSpPr/>
      </dsp:nvSpPr>
      <dsp:spPr>
        <a:xfrm>
          <a:off x="4942123" y="2934528"/>
          <a:ext cx="631352" cy="404065"/>
        </a:xfrm>
        <a:prstGeom prst="downArrow">
          <a:avLst/>
        </a:prstGeom>
        <a:solidFill>
          <a:srgbClr val="898989"/>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F6A36128-C7EF-4700-A822-1DE0BDCFB553}">
      <dsp:nvSpPr>
        <dsp:cNvPr id="0" name=""/>
        <dsp:cNvSpPr/>
      </dsp:nvSpPr>
      <dsp:spPr>
        <a:xfrm>
          <a:off x="3742552" y="3257781"/>
          <a:ext cx="3030494" cy="757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residual risk</a:t>
          </a:r>
        </a:p>
      </dsp:txBody>
      <dsp:txXfrm>
        <a:off x="3742552" y="3257781"/>
        <a:ext cx="3030494" cy="757623"/>
      </dsp:txXfrm>
    </dsp:sp>
    <dsp:sp modelId="{9400B5D1-179A-473F-8AB5-7A3F3173CC01}">
      <dsp:nvSpPr>
        <dsp:cNvPr id="0" name=""/>
        <dsp:cNvSpPr/>
      </dsp:nvSpPr>
      <dsp:spPr>
        <a:xfrm>
          <a:off x="4808276" y="1382915"/>
          <a:ext cx="1136435" cy="11364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Risk 3</a:t>
          </a:r>
        </a:p>
      </dsp:txBody>
      <dsp:txXfrm>
        <a:off x="4974703" y="1549342"/>
        <a:ext cx="803581" cy="803581"/>
      </dsp:txXfrm>
    </dsp:sp>
    <dsp:sp modelId="{4DD51FC3-3C2D-452E-BBE4-B54B0BA3FDE8}">
      <dsp:nvSpPr>
        <dsp:cNvPr id="0" name=""/>
        <dsp:cNvSpPr/>
      </dsp:nvSpPr>
      <dsp:spPr>
        <a:xfrm>
          <a:off x="3995094" y="530336"/>
          <a:ext cx="1136435" cy="1136435"/>
        </a:xfrm>
        <a:prstGeom prst="ellipse">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Risk 2</a:t>
          </a:r>
        </a:p>
      </dsp:txBody>
      <dsp:txXfrm>
        <a:off x="4161521" y="696763"/>
        <a:ext cx="803581" cy="803581"/>
      </dsp:txXfrm>
    </dsp:sp>
    <dsp:sp modelId="{E693BBC5-A509-42CE-9C1E-9BA4FED75F79}">
      <dsp:nvSpPr>
        <dsp:cNvPr id="0" name=""/>
        <dsp:cNvSpPr/>
      </dsp:nvSpPr>
      <dsp:spPr>
        <a:xfrm>
          <a:off x="5156783" y="255571"/>
          <a:ext cx="1136435" cy="1136435"/>
        </a:xfrm>
        <a:prstGeom prst="ellipse">
          <a:avLst/>
        </a:prstGeom>
        <a:solidFill>
          <a:srgbClr val="8989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Risk 1</a:t>
          </a:r>
        </a:p>
      </dsp:txBody>
      <dsp:txXfrm>
        <a:off x="5323210" y="421998"/>
        <a:ext cx="803581" cy="803581"/>
      </dsp:txXfrm>
    </dsp:sp>
    <dsp:sp modelId="{20E666D0-0D53-4485-A6B7-FF9A34E98907}">
      <dsp:nvSpPr>
        <dsp:cNvPr id="0" name=""/>
        <dsp:cNvSpPr/>
      </dsp:nvSpPr>
      <dsp:spPr>
        <a:xfrm>
          <a:off x="3490011" y="25254"/>
          <a:ext cx="3535576" cy="2828461"/>
        </a:xfrm>
        <a:prstGeom prst="funnel">
          <a:avLst/>
        </a:prstGeom>
        <a:solidFill>
          <a:srgbClr val="89898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2565" y="23369"/>
          <a:ext cx="2541775" cy="762532"/>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0857" tIns="200857" rIns="200857" bIns="200857" numCol="1" spcCol="1270" anchor="ctr" anchorCtr="0">
          <a:noAutofit/>
        </a:bodyPr>
        <a:lstStyle/>
        <a:p>
          <a:pPr marL="0" lvl="0" indent="0" algn="ctr" defTabSz="914400" rtl="0" eaLnBrk="1" latinLnBrk="0" hangingPunct="1">
            <a:lnSpc>
              <a:spcPct val="90000"/>
            </a:lnSpc>
            <a:spcBef>
              <a:spcPct val="0"/>
            </a:spcBef>
            <a:spcAft>
              <a:spcPct val="35000"/>
            </a:spcAft>
            <a:buFont typeface="Arial" panose="020B0604020202020204" pitchFamily="34" charset="0"/>
            <a:buNone/>
          </a:pPr>
          <a:r>
            <a:rPr lang="en-US" sz="1600" b="1" kern="1200" spc="150" baseline="0" dirty="0">
              <a:solidFill>
                <a:schemeClr val="tx1"/>
              </a:solidFill>
              <a:latin typeface="+mj-lt"/>
              <a:ea typeface="+mj-ea"/>
              <a:cs typeface="+mj-cs"/>
            </a:rPr>
            <a:t>phishing</a:t>
          </a:r>
        </a:p>
      </dsp:txBody>
      <dsp:txXfrm>
        <a:off x="12565" y="23369"/>
        <a:ext cx="2541775" cy="762532"/>
      </dsp:txXfrm>
    </dsp:sp>
    <dsp:sp modelId="{22359DD7-1BFB-4900-BAE6-6084F2F57988}">
      <dsp:nvSpPr>
        <dsp:cNvPr id="0" name=""/>
        <dsp:cNvSpPr/>
      </dsp:nvSpPr>
      <dsp:spPr>
        <a:xfrm>
          <a:off x="12565" y="785902"/>
          <a:ext cx="2541775" cy="34824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51071" tIns="251071" rIns="251071" bIns="251071" numCol="1" spcCol="1270" anchor="t" anchorCtr="0">
          <a:noAutofit/>
        </a:bodyPr>
        <a:lstStyle/>
        <a:p>
          <a:pPr marL="0" lvl="0" indent="0" algn="l" defTabSz="622300">
            <a:lnSpc>
              <a:spcPct val="100000"/>
            </a:lnSpc>
            <a:spcBef>
              <a:spcPct val="0"/>
            </a:spcBef>
            <a:spcAft>
              <a:spcPct val="35000"/>
            </a:spcAft>
            <a:buNone/>
          </a:pPr>
          <a:r>
            <a:rPr lang="en-US" sz="1400" b="0" kern="1200" dirty="0">
              <a:solidFill>
                <a:schemeClr val="tx1"/>
              </a:solidFill>
              <a:latin typeface="Gill Sans MT" panose="020B0502020104020203" pitchFamily="34" charset="0"/>
            </a:rPr>
            <a:t>Social engineering attack involving trickery</a:t>
          </a:r>
          <a:endParaRPr lang="en-US" sz="1400" b="0" kern="1200" spc="50" baseline="0" dirty="0">
            <a:latin typeface="+mn-lt"/>
          </a:endParaRPr>
        </a:p>
        <a:p>
          <a:pPr marL="0" lvl="0" indent="0" algn="l" defTabSz="622300">
            <a:lnSpc>
              <a:spcPct val="100000"/>
            </a:lnSpc>
            <a:spcBef>
              <a:spcPct val="0"/>
            </a:spcBef>
            <a:spcAft>
              <a:spcPct val="35000"/>
            </a:spcAft>
            <a:buNone/>
          </a:pPr>
          <a:br>
            <a:rPr lang="en-US" sz="1400" b="0" kern="1200" dirty="0">
              <a:solidFill>
                <a:schemeClr val="tx1"/>
              </a:solidFill>
              <a:latin typeface="Gill Sans MT" panose="020B0502020104020203" pitchFamily="34" charset="0"/>
            </a:rPr>
          </a:br>
          <a:r>
            <a:rPr lang="en-US" sz="1400" b="0" kern="1200" dirty="0">
              <a:solidFill>
                <a:schemeClr val="tx1"/>
              </a:solidFill>
              <a:latin typeface="Gill Sans MT" panose="020B0502020104020203" pitchFamily="34" charset="0"/>
            </a:rPr>
            <a:t>Designed to gain access to systems or steal data</a:t>
          </a:r>
        </a:p>
        <a:p>
          <a:pPr marL="0" lvl="0" indent="0" algn="l" defTabSz="622300">
            <a:lnSpc>
              <a:spcPct val="100000"/>
            </a:lnSpc>
            <a:spcBef>
              <a:spcPct val="0"/>
            </a:spcBef>
            <a:spcAft>
              <a:spcPct val="35000"/>
            </a:spcAft>
            <a:buNone/>
          </a:pPr>
          <a:br>
            <a:rPr lang="en-US" sz="1400" b="0" kern="1200" dirty="0">
              <a:solidFill>
                <a:schemeClr val="tx1"/>
              </a:solidFill>
              <a:latin typeface="Gill Sans MT" panose="020B0502020104020203" pitchFamily="34" charset="0"/>
            </a:rPr>
          </a:br>
          <a:r>
            <a:rPr lang="en-US" sz="1400" b="0" kern="1200" dirty="0">
              <a:solidFill>
                <a:schemeClr val="tx1"/>
              </a:solidFill>
              <a:latin typeface="Gill Sans MT" panose="020B0502020104020203" pitchFamily="34" charset="0"/>
            </a:rPr>
            <a:t>Targeted phishing is “spear phishing”</a:t>
          </a:r>
        </a:p>
        <a:p>
          <a:pPr marL="0" lvl="0" indent="0" algn="l" defTabSz="622300">
            <a:lnSpc>
              <a:spcPct val="100000"/>
            </a:lnSpc>
            <a:spcBef>
              <a:spcPct val="0"/>
            </a:spcBef>
            <a:spcAft>
              <a:spcPct val="35000"/>
            </a:spcAft>
            <a:buNone/>
          </a:pPr>
          <a:br>
            <a:rPr lang="en-US" sz="1400" b="0" kern="1200" dirty="0">
              <a:solidFill>
                <a:schemeClr val="tx1"/>
              </a:solidFill>
              <a:latin typeface="Gill Sans MT" panose="020B0502020104020203" pitchFamily="34" charset="0"/>
            </a:rPr>
          </a:br>
          <a:r>
            <a:rPr lang="en-US" sz="1400" b="0" kern="1200" dirty="0">
              <a:solidFill>
                <a:schemeClr val="tx1"/>
              </a:solidFill>
              <a:latin typeface="Gill Sans MT" panose="020B0502020104020203" pitchFamily="34" charset="0"/>
            </a:rPr>
            <a:t>Variants include “vishing” – attacks by telephone and “smishing” those using SMS or text</a:t>
          </a:r>
        </a:p>
      </dsp:txBody>
      <dsp:txXfrm>
        <a:off x="12565" y="785902"/>
        <a:ext cx="2541775" cy="3482465"/>
      </dsp:txXfrm>
    </dsp:sp>
    <dsp:sp modelId="{C4F84DEA-2002-4D32-8E80-70EEE05E345A}">
      <dsp:nvSpPr>
        <dsp:cNvPr id="0" name=""/>
        <dsp:cNvSpPr/>
      </dsp:nvSpPr>
      <dsp:spPr>
        <a:xfrm>
          <a:off x="2662130" y="23369"/>
          <a:ext cx="2541775" cy="762532"/>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0857" tIns="200857" rIns="200857" bIns="200857" numCol="1" spcCol="1270" anchor="ctr" anchorCtr="0">
          <a:noAutofit/>
        </a:bodyPr>
        <a:lstStyle/>
        <a:p>
          <a:pPr marL="0" lvl="0" indent="0" algn="ctr" defTabSz="711200">
            <a:lnSpc>
              <a:spcPct val="90000"/>
            </a:lnSpc>
            <a:spcBef>
              <a:spcPct val="0"/>
            </a:spcBef>
            <a:spcAft>
              <a:spcPct val="35000"/>
            </a:spcAft>
            <a:buNone/>
          </a:pPr>
          <a:r>
            <a:rPr lang="en-US" sz="1600" b="1" kern="1200" spc="150" baseline="0" dirty="0">
              <a:solidFill>
                <a:prstClr val="black"/>
              </a:solidFill>
              <a:latin typeface="Tenorite"/>
              <a:ea typeface="+mn-ea"/>
              <a:cs typeface="+mn-cs"/>
            </a:rPr>
            <a:t>ransomware</a:t>
          </a:r>
        </a:p>
      </dsp:txBody>
      <dsp:txXfrm>
        <a:off x="2662130" y="23369"/>
        <a:ext cx="2541775" cy="762532"/>
      </dsp:txXfrm>
    </dsp:sp>
    <dsp:sp modelId="{4FEB85EB-D046-4CDB-8A62-BBCE260C4490}">
      <dsp:nvSpPr>
        <dsp:cNvPr id="0" name=""/>
        <dsp:cNvSpPr/>
      </dsp:nvSpPr>
      <dsp:spPr>
        <a:xfrm>
          <a:off x="2662130" y="785902"/>
          <a:ext cx="2541775" cy="34824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51071" tIns="251071" rIns="251071" bIns="251071" numCol="1" spcCol="1270" anchor="t" anchorCtr="0">
          <a:noAutofit/>
        </a:bodyPr>
        <a:lstStyle/>
        <a:p>
          <a:pPr marL="0" lvl="0" indent="0" algn="l" defTabSz="622300">
            <a:lnSpc>
              <a:spcPct val="100000"/>
            </a:lnSpc>
            <a:spcBef>
              <a:spcPct val="0"/>
            </a:spcBef>
            <a:spcAft>
              <a:spcPct val="35000"/>
            </a:spcAft>
            <a:buNone/>
          </a:pPr>
          <a:r>
            <a:rPr lang="en-US" sz="1400" kern="1200" dirty="0">
              <a:solidFill>
                <a:schemeClr val="tx1"/>
              </a:solidFill>
              <a:latin typeface="Gill Sans MT" panose="020B0502020104020203" pitchFamily="34" charset="0"/>
            </a:rPr>
            <a:t>Type of software with malicious intent and a threat to harm your data</a:t>
          </a:r>
          <a:br>
            <a:rPr lang="en-US" sz="1400" kern="1200" dirty="0">
              <a:solidFill>
                <a:schemeClr val="tx1"/>
              </a:solidFill>
              <a:latin typeface="Gill Sans MT" panose="020B0502020104020203" pitchFamily="34" charset="0"/>
            </a:rPr>
          </a:br>
          <a:endParaRPr lang="en-US" sz="1400" kern="1200" spc="50" baseline="0" dirty="0">
            <a:latin typeface="+mn-lt"/>
          </a:endParaRPr>
        </a:p>
        <a:p>
          <a:pPr marL="0" lvl="0" indent="0" algn="l" defTabSz="622300">
            <a:lnSpc>
              <a:spcPct val="100000"/>
            </a:lnSpc>
            <a:spcBef>
              <a:spcPct val="0"/>
            </a:spcBef>
            <a:spcAft>
              <a:spcPct val="35000"/>
            </a:spcAft>
            <a:buNone/>
          </a:pPr>
          <a:r>
            <a:rPr lang="en-US" sz="1400" kern="1200" dirty="0">
              <a:solidFill>
                <a:schemeClr val="tx1"/>
              </a:solidFill>
              <a:latin typeface="Gill Sans MT" panose="020B0502020104020203" pitchFamily="34" charset="0"/>
            </a:rPr>
            <a:t>The author or distributor requires a ransom to undo the damage</a:t>
          </a:r>
        </a:p>
        <a:p>
          <a:pPr marL="0" lvl="0" indent="0" algn="l" defTabSz="622300">
            <a:lnSpc>
              <a:spcPct val="100000"/>
            </a:lnSpc>
            <a:spcBef>
              <a:spcPct val="0"/>
            </a:spcBef>
            <a:spcAft>
              <a:spcPct val="35000"/>
            </a:spcAft>
            <a:buNone/>
          </a:pPr>
          <a:br>
            <a:rPr lang="en-US" sz="1400" kern="1200" dirty="0">
              <a:solidFill>
                <a:schemeClr val="tx1"/>
              </a:solidFill>
              <a:latin typeface="Gill Sans MT" panose="020B0502020104020203" pitchFamily="34" charset="0"/>
            </a:rPr>
          </a:br>
          <a:r>
            <a:rPr lang="en-US" sz="1400" kern="1200" dirty="0">
              <a:solidFill>
                <a:schemeClr val="tx1"/>
              </a:solidFill>
              <a:latin typeface="Gill Sans MT" panose="020B0502020104020203" pitchFamily="34" charset="0"/>
            </a:rPr>
            <a:t>No guarantee the ransom payment will work</a:t>
          </a:r>
        </a:p>
        <a:p>
          <a:pPr marL="0" lvl="0" indent="0" algn="l" defTabSz="622300">
            <a:lnSpc>
              <a:spcPct val="100000"/>
            </a:lnSpc>
            <a:spcBef>
              <a:spcPct val="0"/>
            </a:spcBef>
            <a:spcAft>
              <a:spcPct val="35000"/>
            </a:spcAft>
            <a:buNone/>
          </a:pPr>
          <a:br>
            <a:rPr lang="en-US" sz="1400" kern="1200" dirty="0">
              <a:solidFill>
                <a:schemeClr val="tx1"/>
              </a:solidFill>
              <a:latin typeface="Gill Sans MT" panose="020B0502020104020203" pitchFamily="34" charset="0"/>
            </a:rPr>
          </a:br>
          <a:r>
            <a:rPr lang="en-US" sz="1400" kern="1200" dirty="0">
              <a:solidFill>
                <a:schemeClr val="tx1"/>
              </a:solidFill>
              <a:latin typeface="Gill Sans MT" panose="020B0502020104020203" pitchFamily="34" charset="0"/>
            </a:rPr>
            <a:t>Ransom often needs to be paid in cryptocurrency</a:t>
          </a:r>
        </a:p>
      </dsp:txBody>
      <dsp:txXfrm>
        <a:off x="2662130" y="785902"/>
        <a:ext cx="2541775" cy="3482465"/>
      </dsp:txXfrm>
    </dsp:sp>
    <dsp:sp modelId="{49B7F8FA-D256-41EF-9327-52A3551D9A60}">
      <dsp:nvSpPr>
        <dsp:cNvPr id="0" name=""/>
        <dsp:cNvSpPr/>
      </dsp:nvSpPr>
      <dsp:spPr>
        <a:xfrm>
          <a:off x="5311694" y="23369"/>
          <a:ext cx="2541775" cy="762532"/>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0857" tIns="200857" rIns="200857" bIns="200857" numCol="1" spcCol="1270" anchor="ctr" anchorCtr="0">
          <a:noAutofit/>
        </a:bodyPr>
        <a:lstStyle/>
        <a:p>
          <a:pPr marL="0" lvl="0" indent="0" algn="ctr" defTabSz="889000">
            <a:lnSpc>
              <a:spcPct val="90000"/>
            </a:lnSpc>
            <a:spcBef>
              <a:spcPct val="0"/>
            </a:spcBef>
            <a:spcAft>
              <a:spcPct val="35000"/>
            </a:spcAft>
            <a:buNone/>
          </a:pPr>
          <a:r>
            <a:rPr lang="en-US" sz="1600" b="1" kern="1200" spc="150" baseline="0" dirty="0">
              <a:solidFill>
                <a:prstClr val="black"/>
              </a:solidFill>
              <a:latin typeface="Tenorite"/>
              <a:ea typeface="+mn-ea"/>
              <a:cs typeface="+mn-cs"/>
            </a:rPr>
            <a:t>hacking	</a:t>
          </a:r>
        </a:p>
      </dsp:txBody>
      <dsp:txXfrm>
        <a:off x="5311694" y="23369"/>
        <a:ext cx="2541775" cy="762532"/>
      </dsp:txXfrm>
    </dsp:sp>
    <dsp:sp modelId="{6B5FE59C-B471-448A-AA7A-B526DCC4D4CA}">
      <dsp:nvSpPr>
        <dsp:cNvPr id="0" name=""/>
        <dsp:cNvSpPr/>
      </dsp:nvSpPr>
      <dsp:spPr>
        <a:xfrm>
          <a:off x="5311694" y="785902"/>
          <a:ext cx="2541775" cy="34824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51071" tIns="251071" rIns="251071" bIns="251071" numCol="1" spcCol="1270" anchor="t" anchorCtr="0">
          <a:noAutofit/>
        </a:bodyPr>
        <a:lstStyle/>
        <a:p>
          <a:pPr marL="0" lvl="0" indent="0" algn="l" defTabSz="666750">
            <a:lnSpc>
              <a:spcPct val="100000"/>
            </a:lnSpc>
            <a:spcBef>
              <a:spcPct val="0"/>
            </a:spcBef>
            <a:spcAft>
              <a:spcPct val="35000"/>
            </a:spcAft>
            <a:buNone/>
          </a:pPr>
          <a:r>
            <a:rPr lang="en-US" sz="1400" kern="1200" dirty="0">
              <a:solidFill>
                <a:schemeClr val="tx1"/>
              </a:solidFill>
              <a:latin typeface="Gill Sans MT" panose="020B0502020104020203" pitchFamily="34" charset="0"/>
            </a:rPr>
            <a:t>Unauthorized access to systems and information</a:t>
          </a:r>
          <a:br>
            <a:rPr lang="en-US" sz="1400" kern="1200" dirty="0">
              <a:solidFill>
                <a:schemeClr val="tx1"/>
              </a:solidFill>
              <a:latin typeface="Gill Sans MT" panose="020B0502020104020203" pitchFamily="34" charset="0"/>
            </a:rPr>
          </a:br>
          <a:endParaRPr lang="en-US" sz="1400" kern="1200" spc="50" baseline="0" dirty="0">
            <a:solidFill>
              <a:prstClr val="black">
                <a:hueOff val="0"/>
                <a:satOff val="0"/>
                <a:lumOff val="0"/>
                <a:alphaOff val="0"/>
              </a:prstClr>
            </a:solidFill>
            <a:latin typeface="Tenorite"/>
            <a:ea typeface="+mn-ea"/>
            <a:cs typeface="+mn-cs"/>
          </a:endParaRPr>
        </a:p>
        <a:p>
          <a:pPr marL="0" lvl="0" indent="0" algn="l" defTabSz="666750">
            <a:lnSpc>
              <a:spcPct val="100000"/>
            </a:lnSpc>
            <a:spcBef>
              <a:spcPct val="0"/>
            </a:spcBef>
            <a:spcAft>
              <a:spcPct val="35000"/>
            </a:spcAft>
            <a:buNone/>
          </a:pPr>
          <a:r>
            <a:rPr lang="en-US" sz="1400" kern="1200" dirty="0">
              <a:solidFill>
                <a:schemeClr val="tx1"/>
              </a:solidFill>
              <a:latin typeface="Gill Sans MT" panose="020B0502020104020203" pitchFamily="34" charset="0"/>
            </a:rPr>
            <a:t>Website attack such as DDOS </a:t>
          </a:r>
          <a:br>
            <a:rPr lang="en-US" sz="1400" kern="1200" dirty="0">
              <a:solidFill>
                <a:schemeClr val="tx1"/>
              </a:solidFill>
              <a:latin typeface="Gill Sans MT" panose="020B0502020104020203" pitchFamily="34" charset="0"/>
            </a:rPr>
          </a:br>
          <a:r>
            <a:rPr lang="en-US" sz="1400" kern="1200" dirty="0">
              <a:solidFill>
                <a:schemeClr val="tx1"/>
              </a:solidFill>
              <a:latin typeface="Gill Sans MT" panose="020B0502020104020203" pitchFamily="34" charset="0"/>
            </a:rPr>
            <a:t>(distributed denial of service)</a:t>
          </a:r>
        </a:p>
        <a:p>
          <a:pPr marL="0" lvl="0" indent="0" algn="l" defTabSz="666750">
            <a:lnSpc>
              <a:spcPct val="100000"/>
            </a:lnSpc>
            <a:spcBef>
              <a:spcPct val="0"/>
            </a:spcBef>
            <a:spcAft>
              <a:spcPct val="35000"/>
            </a:spcAft>
            <a:buNone/>
          </a:pPr>
          <a:br>
            <a:rPr lang="en-US" sz="1400" kern="1200" dirty="0">
              <a:solidFill>
                <a:schemeClr val="tx1"/>
              </a:solidFill>
              <a:latin typeface="Gill Sans MT" panose="020B0502020104020203" pitchFamily="34" charset="0"/>
            </a:rPr>
          </a:br>
          <a:r>
            <a:rPr lang="en-US" sz="1400" kern="1200" dirty="0">
              <a:solidFill>
                <a:schemeClr val="tx1"/>
              </a:solidFill>
              <a:latin typeface="Gill Sans MT" panose="020B0502020104020203" pitchFamily="34" charset="0"/>
            </a:rPr>
            <a:t>Access denied to authorized users</a:t>
          </a:r>
        </a:p>
        <a:p>
          <a:pPr marL="0" lvl="0" indent="0" algn="l" defTabSz="666750">
            <a:lnSpc>
              <a:spcPct val="100000"/>
            </a:lnSpc>
            <a:spcBef>
              <a:spcPct val="0"/>
            </a:spcBef>
            <a:spcAft>
              <a:spcPct val="35000"/>
            </a:spcAft>
            <a:buNone/>
          </a:pPr>
          <a:endParaRPr lang="en-US" sz="1400" kern="1200" dirty="0">
            <a:solidFill>
              <a:schemeClr val="tx1"/>
            </a:solidFill>
            <a:latin typeface="Gill Sans MT" panose="020B0502020104020203" pitchFamily="34" charset="0"/>
          </a:endParaRPr>
        </a:p>
        <a:p>
          <a:pPr marL="0" lvl="0" indent="0" algn="l" defTabSz="666750">
            <a:lnSpc>
              <a:spcPct val="100000"/>
            </a:lnSpc>
            <a:spcBef>
              <a:spcPct val="0"/>
            </a:spcBef>
            <a:spcAft>
              <a:spcPct val="35000"/>
            </a:spcAft>
            <a:buNone/>
          </a:pPr>
          <a:r>
            <a:rPr lang="en-US" sz="1400" kern="1200" dirty="0">
              <a:solidFill>
                <a:schemeClr val="tx1"/>
              </a:solidFill>
              <a:latin typeface="Gill Sans MT" panose="020B0502020104020203" pitchFamily="34" charset="0"/>
            </a:rPr>
            <a:t>Stolen funds or intellectual property</a:t>
          </a:r>
        </a:p>
      </dsp:txBody>
      <dsp:txXfrm>
        <a:off x="5311694" y="785902"/>
        <a:ext cx="2541775" cy="3482465"/>
      </dsp:txXfrm>
    </dsp:sp>
    <dsp:sp modelId="{4132ECB1-6BEF-4935-AFA3-B2EAA48FDE7E}">
      <dsp:nvSpPr>
        <dsp:cNvPr id="0" name=""/>
        <dsp:cNvSpPr/>
      </dsp:nvSpPr>
      <dsp:spPr>
        <a:xfrm>
          <a:off x="7961258" y="23369"/>
          <a:ext cx="2541775" cy="762532"/>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0857" tIns="200857" rIns="200857" bIns="200857" numCol="1" spcCol="1270" anchor="ctr" anchorCtr="0">
          <a:noAutofit/>
        </a:bodyPr>
        <a:lstStyle/>
        <a:p>
          <a:pPr marL="0" lvl="0" indent="0" algn="ctr" defTabSz="711200">
            <a:lnSpc>
              <a:spcPct val="90000"/>
            </a:lnSpc>
            <a:spcBef>
              <a:spcPct val="0"/>
            </a:spcBef>
            <a:spcAft>
              <a:spcPct val="35000"/>
            </a:spcAft>
            <a:buNone/>
          </a:pPr>
          <a:r>
            <a:rPr lang="en-US" sz="1600" b="1" kern="1200" spc="150" baseline="0" dirty="0">
              <a:solidFill>
                <a:prstClr val="black"/>
              </a:solidFill>
              <a:latin typeface="Tenorite"/>
              <a:ea typeface="+mn-ea"/>
              <a:cs typeface="+mn-cs"/>
            </a:rPr>
            <a:t>environmental threats</a:t>
          </a:r>
        </a:p>
      </dsp:txBody>
      <dsp:txXfrm>
        <a:off x="7961258" y="23369"/>
        <a:ext cx="2541775" cy="762532"/>
      </dsp:txXfrm>
    </dsp:sp>
    <dsp:sp modelId="{C42A8BDE-B838-475D-AFDE-17B60D744AB6}">
      <dsp:nvSpPr>
        <dsp:cNvPr id="0" name=""/>
        <dsp:cNvSpPr/>
      </dsp:nvSpPr>
      <dsp:spPr>
        <a:xfrm>
          <a:off x="7961258" y="785902"/>
          <a:ext cx="2541775" cy="34824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51071" tIns="251071" rIns="251071" bIns="251071" numCol="1" spcCol="1270" anchor="t" anchorCtr="0">
          <a:noAutofit/>
        </a:bodyPr>
        <a:lstStyle/>
        <a:p>
          <a:pPr marL="0" lvl="0" indent="0" algn="l" defTabSz="666750" rtl="0">
            <a:lnSpc>
              <a:spcPct val="100000"/>
            </a:lnSpc>
            <a:spcBef>
              <a:spcPct val="0"/>
            </a:spcBef>
            <a:spcAft>
              <a:spcPct val="35000"/>
            </a:spcAft>
            <a:buNone/>
          </a:pPr>
          <a:r>
            <a:rPr lang="en-US" sz="1400" kern="1200" dirty="0">
              <a:solidFill>
                <a:schemeClr val="tx1"/>
              </a:solidFill>
              <a:latin typeface="Gill Sans MT" panose="020B0502020104020203" pitchFamily="34" charset="0"/>
            </a:rPr>
            <a:t>Natural threats such as fire, earthquake, flood can cause harm to computers or disrupt business access</a:t>
          </a:r>
          <a:br>
            <a:rPr lang="en-US" sz="1400" kern="1200" dirty="0">
              <a:solidFill>
                <a:schemeClr val="tx1"/>
              </a:solidFill>
              <a:latin typeface="Gill Sans MT" panose="020B0502020104020203" pitchFamily="34" charset="0"/>
            </a:rPr>
          </a:br>
          <a:endParaRPr lang="en-US" sz="1400" kern="1200" spc="50" baseline="0" dirty="0">
            <a:solidFill>
              <a:prstClr val="black">
                <a:hueOff val="0"/>
                <a:satOff val="0"/>
                <a:lumOff val="0"/>
                <a:alphaOff val="0"/>
              </a:prstClr>
            </a:solidFill>
            <a:latin typeface="Tenorite"/>
            <a:ea typeface="+mn-ea"/>
            <a:cs typeface="+mn-cs"/>
          </a:endParaRPr>
        </a:p>
        <a:p>
          <a:pPr marL="0" lvl="0" indent="0" algn="l" defTabSz="666750" rtl="0">
            <a:lnSpc>
              <a:spcPct val="100000"/>
            </a:lnSpc>
            <a:spcBef>
              <a:spcPct val="0"/>
            </a:spcBef>
            <a:spcAft>
              <a:spcPct val="35000"/>
            </a:spcAft>
            <a:buNone/>
          </a:pPr>
          <a:r>
            <a:rPr lang="en-US" sz="1400" kern="1200" dirty="0">
              <a:solidFill>
                <a:schemeClr val="tx1"/>
              </a:solidFill>
              <a:latin typeface="Gill Sans MT" panose="020B0502020104020203" pitchFamily="34" charset="0"/>
            </a:rPr>
            <a:t>Recovery efforts attract scams such as financial fraud</a:t>
          </a:r>
        </a:p>
        <a:p>
          <a:pPr marL="0" lvl="0" indent="0" algn="l" defTabSz="666750" rtl="0">
            <a:lnSpc>
              <a:spcPct val="100000"/>
            </a:lnSpc>
            <a:spcBef>
              <a:spcPct val="0"/>
            </a:spcBef>
            <a:spcAft>
              <a:spcPct val="35000"/>
            </a:spcAft>
            <a:buNone/>
          </a:pPr>
          <a:br>
            <a:rPr lang="en-US" sz="1400" kern="1200" dirty="0">
              <a:solidFill>
                <a:schemeClr val="tx1"/>
              </a:solidFill>
              <a:latin typeface="Gill Sans MT" panose="020B0502020104020203" pitchFamily="34" charset="0"/>
            </a:rPr>
          </a:br>
          <a:r>
            <a:rPr lang="en-US" sz="1400" kern="1200" dirty="0">
              <a:solidFill>
                <a:schemeClr val="tx1"/>
              </a:solidFill>
              <a:latin typeface="Gill Sans MT" panose="020B0502020104020203" pitchFamily="34" charset="0"/>
            </a:rPr>
            <a:t>Downtime can lose customers, clients who can’t wait</a:t>
          </a:r>
        </a:p>
      </dsp:txBody>
      <dsp:txXfrm>
        <a:off x="7961258" y="785902"/>
        <a:ext cx="2541775" cy="34824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2565" y="57929"/>
          <a:ext cx="2541775" cy="762532"/>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0857" tIns="200857" rIns="200857" bIns="200857" numCol="1" spcCol="1270" anchor="ctr" anchorCtr="0">
          <a:noAutofit/>
        </a:bodyPr>
        <a:lstStyle/>
        <a:p>
          <a:pPr marL="0" lvl="0" indent="0" algn="ctr" defTabSz="914400" rtl="0" eaLnBrk="1" latinLnBrk="0" hangingPunct="1">
            <a:lnSpc>
              <a:spcPct val="90000"/>
            </a:lnSpc>
            <a:spcBef>
              <a:spcPct val="0"/>
            </a:spcBef>
            <a:spcAft>
              <a:spcPct val="35000"/>
            </a:spcAft>
            <a:buFont typeface="Arial" panose="020B0604020202020204" pitchFamily="34" charset="0"/>
            <a:buNone/>
          </a:pPr>
          <a:r>
            <a:rPr lang="en-US" sz="1600" b="1" kern="1200" spc="150" baseline="0" dirty="0">
              <a:solidFill>
                <a:schemeClr val="tx1"/>
              </a:solidFill>
              <a:latin typeface="+mj-lt"/>
              <a:ea typeface="+mj-ea"/>
              <a:cs typeface="+mj-cs"/>
            </a:rPr>
            <a:t>ESTABLISH FRAMEWORK </a:t>
          </a:r>
        </a:p>
      </dsp:txBody>
      <dsp:txXfrm>
        <a:off x="12565" y="57929"/>
        <a:ext cx="2541775" cy="762532"/>
      </dsp:txXfrm>
    </dsp:sp>
    <dsp:sp modelId="{22359DD7-1BFB-4900-BAE6-6084F2F57988}">
      <dsp:nvSpPr>
        <dsp:cNvPr id="0" name=""/>
        <dsp:cNvSpPr/>
      </dsp:nvSpPr>
      <dsp:spPr>
        <a:xfrm>
          <a:off x="12565" y="820462"/>
          <a:ext cx="2541775" cy="2866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51071" tIns="251071" rIns="251071" bIns="251071" numCol="1" spcCol="1270" anchor="t" anchorCtr="0">
          <a:noAutofit/>
        </a:bodyPr>
        <a:lstStyle/>
        <a:p>
          <a:pPr marL="0" lvl="0" indent="0" algn="l" defTabSz="622300">
            <a:lnSpc>
              <a:spcPct val="100000"/>
            </a:lnSpc>
            <a:spcBef>
              <a:spcPct val="0"/>
            </a:spcBef>
            <a:spcAft>
              <a:spcPct val="35000"/>
            </a:spcAft>
            <a:buNone/>
          </a:pPr>
          <a:r>
            <a:rPr lang="en-US" sz="1400" kern="1200" spc="50" baseline="0" dirty="0">
              <a:latin typeface="+mn-lt"/>
            </a:rPr>
            <a:t>With establishing key principles, policies, tools it will result in better protection of digital assets and creation of stronger safer communities</a:t>
          </a:r>
        </a:p>
      </dsp:txBody>
      <dsp:txXfrm>
        <a:off x="12565" y="820462"/>
        <a:ext cx="2541775" cy="2866520"/>
      </dsp:txXfrm>
    </dsp:sp>
    <dsp:sp modelId="{C4F84DEA-2002-4D32-8E80-70EEE05E345A}">
      <dsp:nvSpPr>
        <dsp:cNvPr id="0" name=""/>
        <dsp:cNvSpPr/>
      </dsp:nvSpPr>
      <dsp:spPr>
        <a:xfrm>
          <a:off x="2662130" y="57929"/>
          <a:ext cx="2541775" cy="762532"/>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0857" tIns="200857" rIns="200857" bIns="200857" numCol="1" spcCol="1270" anchor="ctr" anchorCtr="0">
          <a:noAutofit/>
        </a:bodyPr>
        <a:lstStyle/>
        <a:p>
          <a:pPr marL="0" lvl="0" indent="0" algn="ctr" defTabSz="711200">
            <a:lnSpc>
              <a:spcPct val="90000"/>
            </a:lnSpc>
            <a:spcBef>
              <a:spcPct val="0"/>
            </a:spcBef>
            <a:spcAft>
              <a:spcPct val="35000"/>
            </a:spcAft>
            <a:buNone/>
          </a:pPr>
          <a:r>
            <a:rPr lang="en-US" sz="1600" b="1" kern="1200" spc="150" baseline="0" dirty="0">
              <a:solidFill>
                <a:prstClr val="black"/>
              </a:solidFill>
              <a:latin typeface="Tenorite"/>
              <a:ea typeface="+mn-ea"/>
              <a:cs typeface="+mn-cs"/>
            </a:rPr>
            <a:t>ESTABLISH METRICS</a:t>
          </a:r>
        </a:p>
      </dsp:txBody>
      <dsp:txXfrm>
        <a:off x="2662130" y="57929"/>
        <a:ext cx="2541775" cy="762532"/>
      </dsp:txXfrm>
    </dsp:sp>
    <dsp:sp modelId="{4FEB85EB-D046-4CDB-8A62-BBCE260C4490}">
      <dsp:nvSpPr>
        <dsp:cNvPr id="0" name=""/>
        <dsp:cNvSpPr/>
      </dsp:nvSpPr>
      <dsp:spPr>
        <a:xfrm>
          <a:off x="2662130" y="820462"/>
          <a:ext cx="2541775" cy="2866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51071" tIns="251071" rIns="251071" bIns="251071" numCol="1" spcCol="1270" anchor="t" anchorCtr="0">
          <a:noAutofit/>
        </a:bodyPr>
        <a:lstStyle/>
        <a:p>
          <a:pPr marL="0" lvl="0" indent="0" algn="l" defTabSz="622300">
            <a:lnSpc>
              <a:spcPct val="100000"/>
            </a:lnSpc>
            <a:spcBef>
              <a:spcPct val="0"/>
            </a:spcBef>
            <a:spcAft>
              <a:spcPct val="35000"/>
            </a:spcAft>
            <a:buNone/>
          </a:pPr>
          <a:r>
            <a:rPr lang="en-US" sz="1400" kern="1200" spc="50" baseline="0" dirty="0">
              <a:latin typeface="+mn-lt"/>
            </a:rPr>
            <a:t>With establishing key metrics (uptime, time to remediate, number of incidents) it will establish baseline measures, identify areas for improvement and promote ongoing learning</a:t>
          </a:r>
        </a:p>
      </dsp:txBody>
      <dsp:txXfrm>
        <a:off x="2662130" y="820462"/>
        <a:ext cx="2541775" cy="2866520"/>
      </dsp:txXfrm>
    </dsp:sp>
    <dsp:sp modelId="{49B7F8FA-D256-41EF-9327-52A3551D9A60}">
      <dsp:nvSpPr>
        <dsp:cNvPr id="0" name=""/>
        <dsp:cNvSpPr/>
      </dsp:nvSpPr>
      <dsp:spPr>
        <a:xfrm>
          <a:off x="5311694" y="57929"/>
          <a:ext cx="2541775" cy="762532"/>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0857" tIns="200857" rIns="200857" bIns="200857" numCol="1" spcCol="1270" anchor="ctr" anchorCtr="0">
          <a:noAutofit/>
        </a:bodyPr>
        <a:lstStyle/>
        <a:p>
          <a:pPr marL="0" lvl="0" indent="0" algn="ctr" defTabSz="889000">
            <a:lnSpc>
              <a:spcPct val="90000"/>
            </a:lnSpc>
            <a:spcBef>
              <a:spcPct val="0"/>
            </a:spcBef>
            <a:spcAft>
              <a:spcPct val="35000"/>
            </a:spcAft>
            <a:buNone/>
          </a:pPr>
          <a:r>
            <a:rPr lang="en-US" sz="1600" b="1" kern="1200" spc="150" baseline="0" dirty="0">
              <a:solidFill>
                <a:prstClr val="black"/>
              </a:solidFill>
              <a:latin typeface="Tenorite"/>
              <a:ea typeface="+mn-ea"/>
              <a:cs typeface="+mn-cs"/>
            </a:rPr>
            <a:t>INCREASED PARTICIPATION</a:t>
          </a:r>
        </a:p>
      </dsp:txBody>
      <dsp:txXfrm>
        <a:off x="5311694" y="57929"/>
        <a:ext cx="2541775" cy="762532"/>
      </dsp:txXfrm>
    </dsp:sp>
    <dsp:sp modelId="{6B5FE59C-B471-448A-AA7A-B526DCC4D4CA}">
      <dsp:nvSpPr>
        <dsp:cNvPr id="0" name=""/>
        <dsp:cNvSpPr/>
      </dsp:nvSpPr>
      <dsp:spPr>
        <a:xfrm>
          <a:off x="5311694" y="820462"/>
          <a:ext cx="2541775" cy="2866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51071" tIns="251071" rIns="251071" bIns="251071" numCol="1" spcCol="1270" anchor="t" anchorCtr="0">
          <a:noAutofit/>
        </a:bodyPr>
        <a:lstStyle/>
        <a:p>
          <a:pPr marL="0" lvl="0" indent="0" algn="l" defTabSz="666750">
            <a:lnSpc>
              <a:spcPct val="100000"/>
            </a:lnSpc>
            <a:spcBef>
              <a:spcPct val="0"/>
            </a:spcBef>
            <a:spcAft>
              <a:spcPct val="35000"/>
            </a:spcAft>
            <a:buNone/>
          </a:pPr>
          <a:r>
            <a:rPr lang="en-US" sz="1400" kern="1200" spc="50" baseline="0" dirty="0">
              <a:solidFill>
                <a:prstClr val="black">
                  <a:hueOff val="0"/>
                  <a:satOff val="0"/>
                  <a:lumOff val="0"/>
                  <a:alphaOff val="0"/>
                </a:prstClr>
              </a:solidFill>
              <a:latin typeface="Tenorite"/>
              <a:ea typeface="+mn-ea"/>
              <a:cs typeface="+mn-cs"/>
            </a:rPr>
            <a:t>As more regional partner participate the consortium becomes a powerful network leveraging a wide range of expertise, resources, and perspectives</a:t>
          </a:r>
        </a:p>
      </dsp:txBody>
      <dsp:txXfrm>
        <a:off x="5311694" y="820462"/>
        <a:ext cx="2541775" cy="2866520"/>
      </dsp:txXfrm>
    </dsp:sp>
    <dsp:sp modelId="{4132ECB1-6BEF-4935-AFA3-B2EAA48FDE7E}">
      <dsp:nvSpPr>
        <dsp:cNvPr id="0" name=""/>
        <dsp:cNvSpPr/>
      </dsp:nvSpPr>
      <dsp:spPr>
        <a:xfrm>
          <a:off x="7961258" y="57929"/>
          <a:ext cx="2541775" cy="762532"/>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0857" tIns="200857" rIns="200857" bIns="200857" numCol="1" spcCol="1270" anchor="ctr" anchorCtr="0">
          <a:noAutofit/>
        </a:bodyPr>
        <a:lstStyle/>
        <a:p>
          <a:pPr marL="0" lvl="0" indent="0" algn="ctr" defTabSz="711200">
            <a:lnSpc>
              <a:spcPct val="90000"/>
            </a:lnSpc>
            <a:spcBef>
              <a:spcPct val="0"/>
            </a:spcBef>
            <a:spcAft>
              <a:spcPct val="35000"/>
            </a:spcAft>
            <a:buNone/>
          </a:pPr>
          <a:r>
            <a:rPr lang="en-US" sz="1600" b="1" kern="1200" spc="150" baseline="0" dirty="0">
              <a:solidFill>
                <a:prstClr val="black"/>
              </a:solidFill>
              <a:latin typeface="Tenorite"/>
              <a:ea typeface="+mn-ea"/>
              <a:cs typeface="+mn-cs"/>
            </a:rPr>
            <a:t>ECONOMIES OF SCALE</a:t>
          </a:r>
        </a:p>
      </dsp:txBody>
      <dsp:txXfrm>
        <a:off x="7961258" y="57929"/>
        <a:ext cx="2541775" cy="762532"/>
      </dsp:txXfrm>
    </dsp:sp>
    <dsp:sp modelId="{C42A8BDE-B838-475D-AFDE-17B60D744AB6}">
      <dsp:nvSpPr>
        <dsp:cNvPr id="0" name=""/>
        <dsp:cNvSpPr/>
      </dsp:nvSpPr>
      <dsp:spPr>
        <a:xfrm>
          <a:off x="7961258" y="820462"/>
          <a:ext cx="2541775" cy="2866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51071" tIns="251071" rIns="251071" bIns="251071" numCol="1" spcCol="1270" anchor="t" anchorCtr="0">
          <a:noAutofit/>
        </a:bodyPr>
        <a:lstStyle/>
        <a:p>
          <a:pPr marL="0" lvl="0" indent="0" algn="l" defTabSz="666750" rtl="0">
            <a:lnSpc>
              <a:spcPct val="100000"/>
            </a:lnSpc>
            <a:spcBef>
              <a:spcPct val="0"/>
            </a:spcBef>
            <a:spcAft>
              <a:spcPct val="35000"/>
            </a:spcAft>
            <a:buNone/>
          </a:pPr>
          <a:r>
            <a:rPr lang="en-US" sz="1400" kern="1200" spc="50" baseline="0" dirty="0">
              <a:solidFill>
                <a:prstClr val="black">
                  <a:hueOff val="0"/>
                  <a:satOff val="0"/>
                  <a:lumOff val="0"/>
                  <a:alphaOff val="0"/>
                </a:prstClr>
              </a:solidFill>
              <a:latin typeface="Tenorite"/>
              <a:ea typeface="+mn-ea"/>
              <a:cs typeface="+mn-cs"/>
            </a:rPr>
            <a:t>Through leveraging economies of scale through shared resources, tools and technologies the consortium reduces overall costs and more efficiently allocates resources towards cybersecurity for each partner</a:t>
          </a:r>
        </a:p>
      </dsp:txBody>
      <dsp:txXfrm>
        <a:off x="7961258" y="820462"/>
        <a:ext cx="2541775" cy="2866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4954" y="138792"/>
          <a:ext cx="1657790" cy="4973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1002" tIns="131002" rIns="131002" bIns="131002" numCol="1" spcCol="1270" anchor="ctr" anchorCtr="0">
          <a:noAutofit/>
        </a:bodyPr>
        <a:lstStyle/>
        <a:p>
          <a:pPr marL="0" lvl="0" indent="0" algn="ctr" defTabSz="914400" rtl="0" eaLnBrk="1" latinLnBrk="0" hangingPunct="1">
            <a:lnSpc>
              <a:spcPct val="90000"/>
            </a:lnSpc>
            <a:spcBef>
              <a:spcPct val="0"/>
            </a:spcBef>
            <a:spcAft>
              <a:spcPct val="35000"/>
            </a:spcAft>
            <a:buFont typeface="Arial" panose="020B0604020202020204" pitchFamily="34" charset="0"/>
            <a:buNone/>
          </a:pPr>
          <a:r>
            <a:rPr lang="en-US" sz="1600" b="1" kern="1200" spc="150" baseline="0" dirty="0">
              <a:solidFill>
                <a:schemeClr val="tx1"/>
              </a:solidFill>
              <a:latin typeface="+mj-lt"/>
              <a:ea typeface="+mj-ea"/>
              <a:cs typeface="+mj-cs"/>
            </a:rPr>
            <a:t>Yourself	</a:t>
          </a:r>
        </a:p>
      </dsp:txBody>
      <dsp:txXfrm>
        <a:off x="14954" y="138792"/>
        <a:ext cx="1657790" cy="497337"/>
      </dsp:txXfrm>
    </dsp:sp>
    <dsp:sp modelId="{22359DD7-1BFB-4900-BAE6-6084F2F57988}">
      <dsp:nvSpPr>
        <dsp:cNvPr id="0" name=""/>
        <dsp:cNvSpPr/>
      </dsp:nvSpPr>
      <dsp:spPr>
        <a:xfrm>
          <a:off x="14954" y="636130"/>
          <a:ext cx="1657790" cy="44069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63753" tIns="163753" rIns="163753" bIns="163753" numCol="1" spcCol="1270" anchor="t" anchorCtr="0">
          <a:noAutofit/>
        </a:bodyPr>
        <a:lstStyle/>
        <a:p>
          <a:pPr marL="0" lvl="0" indent="0" algn="l" defTabSz="555625">
            <a:lnSpc>
              <a:spcPct val="100000"/>
            </a:lnSpc>
            <a:spcBef>
              <a:spcPct val="0"/>
            </a:spcBef>
            <a:spcAft>
              <a:spcPct val="35000"/>
            </a:spcAft>
            <a:buFont typeface="Wingdings" panose="05000000000000000000" pitchFamily="2" charset="2"/>
            <a:buNone/>
          </a:pPr>
          <a:r>
            <a:rPr lang="en-US" sz="1250" kern="1200" spc="50" baseline="0" dirty="0">
              <a:latin typeface="+mn-lt"/>
            </a:rPr>
            <a:t>Lead Investment in basic cybersecurity</a:t>
          </a:r>
          <a:br>
            <a:rPr lang="en-US" sz="1250" kern="1200" spc="50" baseline="0" dirty="0">
              <a:latin typeface="+mn-lt"/>
            </a:rPr>
          </a:br>
          <a:endParaRPr lang="en-US" sz="1250" kern="1200" spc="50" baseline="0" dirty="0">
            <a:latin typeface="+mn-lt"/>
          </a:endParaRPr>
        </a:p>
        <a:p>
          <a:pPr marL="0" lvl="0" indent="0" algn="l" defTabSz="555625">
            <a:lnSpc>
              <a:spcPct val="100000"/>
            </a:lnSpc>
            <a:spcBef>
              <a:spcPct val="0"/>
            </a:spcBef>
            <a:spcAft>
              <a:spcPct val="35000"/>
            </a:spcAft>
            <a:buFont typeface="Wingdings" panose="05000000000000000000" pitchFamily="2" charset="2"/>
            <a:buNone/>
          </a:pPr>
          <a:r>
            <a:rPr lang="en-US" sz="1250" kern="1200" spc="50" baseline="0" dirty="0">
              <a:latin typeface="+mn-lt"/>
            </a:rPr>
            <a:t>Determine how much of your organization's ops are dependent on </a:t>
          </a:r>
          <a:br>
            <a:rPr lang="en-US" sz="1250" kern="1200" spc="50" baseline="0" dirty="0">
              <a:latin typeface="+mn-lt"/>
            </a:rPr>
          </a:br>
          <a:r>
            <a:rPr lang="en-US" sz="1250" kern="1200" spc="50" baseline="0" dirty="0">
              <a:latin typeface="+mn-lt"/>
            </a:rPr>
            <a:t>technology</a:t>
          </a:r>
          <a:br>
            <a:rPr lang="en-US" sz="1250" kern="1200" spc="50" baseline="0" dirty="0">
              <a:latin typeface="+mn-lt"/>
            </a:rPr>
          </a:br>
          <a:endParaRPr lang="en-US" sz="1250" kern="1200" spc="50" baseline="0" dirty="0">
            <a:latin typeface="+mn-lt"/>
          </a:endParaRPr>
        </a:p>
        <a:p>
          <a:pPr marL="0" lvl="0" indent="0" algn="l" defTabSz="555625">
            <a:lnSpc>
              <a:spcPct val="100000"/>
            </a:lnSpc>
            <a:spcBef>
              <a:spcPct val="0"/>
            </a:spcBef>
            <a:spcAft>
              <a:spcPct val="35000"/>
            </a:spcAft>
            <a:buFont typeface="Wingdings" panose="05000000000000000000" pitchFamily="2" charset="2"/>
            <a:buNone/>
          </a:pPr>
          <a:r>
            <a:rPr lang="en-US" sz="1250" kern="1200" spc="50" baseline="0" dirty="0">
              <a:latin typeface="+mn-lt"/>
            </a:rPr>
            <a:t>Build trusted network of relationships</a:t>
          </a:r>
        </a:p>
        <a:p>
          <a:pPr marL="0" lvl="0" indent="0" algn="l" defTabSz="555625">
            <a:lnSpc>
              <a:spcPct val="100000"/>
            </a:lnSpc>
            <a:spcBef>
              <a:spcPct val="0"/>
            </a:spcBef>
            <a:spcAft>
              <a:spcPct val="35000"/>
            </a:spcAft>
            <a:buFont typeface="Wingdings" panose="05000000000000000000" pitchFamily="2" charset="2"/>
            <a:buNone/>
          </a:pPr>
          <a:br>
            <a:rPr lang="en-US" sz="1250" kern="1200" spc="50" baseline="0" dirty="0">
              <a:latin typeface="+mn-lt"/>
            </a:rPr>
          </a:br>
          <a:r>
            <a:rPr lang="en-US" sz="1250" kern="1200" spc="50" baseline="0" dirty="0">
              <a:latin typeface="+mn-lt"/>
            </a:rPr>
            <a:t>Approach cyber as a business risk</a:t>
          </a:r>
        </a:p>
        <a:p>
          <a:pPr marL="0" lvl="0" indent="0" algn="l" defTabSz="622300">
            <a:lnSpc>
              <a:spcPct val="100000"/>
            </a:lnSpc>
            <a:spcBef>
              <a:spcPct val="0"/>
            </a:spcBef>
            <a:spcAft>
              <a:spcPct val="35000"/>
            </a:spcAft>
            <a:buNone/>
          </a:pPr>
          <a:endParaRPr lang="en-US" sz="1400" kern="1200" spc="50" baseline="0" dirty="0">
            <a:latin typeface="+mn-lt"/>
          </a:endParaRPr>
        </a:p>
      </dsp:txBody>
      <dsp:txXfrm>
        <a:off x="14954" y="636130"/>
        <a:ext cx="1657790" cy="4406968"/>
      </dsp:txXfrm>
    </dsp:sp>
    <dsp:sp modelId="{C4F84DEA-2002-4D32-8E80-70EEE05E345A}">
      <dsp:nvSpPr>
        <dsp:cNvPr id="0" name=""/>
        <dsp:cNvSpPr/>
      </dsp:nvSpPr>
      <dsp:spPr>
        <a:xfrm>
          <a:off x="1780534" y="138792"/>
          <a:ext cx="1657790" cy="4973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1002" tIns="131002" rIns="131002" bIns="131002" numCol="1" spcCol="1270" anchor="ctr" anchorCtr="0">
          <a:noAutofit/>
        </a:bodyPr>
        <a:lstStyle/>
        <a:p>
          <a:pPr marL="0" lvl="0" indent="0" algn="ctr" defTabSz="711200">
            <a:lnSpc>
              <a:spcPct val="90000"/>
            </a:lnSpc>
            <a:spcBef>
              <a:spcPct val="0"/>
            </a:spcBef>
            <a:spcAft>
              <a:spcPct val="35000"/>
            </a:spcAft>
            <a:buNone/>
          </a:pPr>
          <a:r>
            <a:rPr lang="en-US" sz="1600" b="1" kern="1200" spc="150" baseline="0" dirty="0">
              <a:solidFill>
                <a:prstClr val="black"/>
              </a:solidFill>
              <a:latin typeface="Tenorite"/>
              <a:ea typeface="+mn-ea"/>
              <a:cs typeface="+mn-cs"/>
            </a:rPr>
            <a:t>Your Staff</a:t>
          </a:r>
        </a:p>
      </dsp:txBody>
      <dsp:txXfrm>
        <a:off x="1780534" y="138792"/>
        <a:ext cx="1657790" cy="497337"/>
      </dsp:txXfrm>
    </dsp:sp>
    <dsp:sp modelId="{4FEB85EB-D046-4CDB-8A62-BBCE260C4490}">
      <dsp:nvSpPr>
        <dsp:cNvPr id="0" name=""/>
        <dsp:cNvSpPr/>
      </dsp:nvSpPr>
      <dsp:spPr>
        <a:xfrm>
          <a:off x="1780534" y="636130"/>
          <a:ext cx="1657790" cy="44069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63753" tIns="163753" rIns="163753" bIns="163753" numCol="1" spcCol="1270" anchor="t" anchorCtr="0">
          <a:noAutofit/>
        </a:bodyPr>
        <a:lstStyle/>
        <a:p>
          <a:pPr marL="0" lvl="0" indent="0" algn="l" defTabSz="555625">
            <a:lnSpc>
              <a:spcPct val="100000"/>
            </a:lnSpc>
            <a:spcBef>
              <a:spcPct val="0"/>
            </a:spcBef>
            <a:spcAft>
              <a:spcPct val="35000"/>
            </a:spcAft>
            <a:buNone/>
          </a:pPr>
          <a:r>
            <a:rPr lang="en-US" sz="1250" kern="1200" spc="50" baseline="0" dirty="0">
              <a:latin typeface="+mn-lt"/>
            </a:rPr>
            <a:t>Develop a culture of awareness to encourage employees to  make good choices online</a:t>
          </a:r>
          <a:br>
            <a:rPr lang="en-US" sz="1250" kern="1200" spc="50" baseline="0" dirty="0">
              <a:latin typeface="+mn-lt"/>
            </a:rPr>
          </a:br>
          <a:br>
            <a:rPr lang="en-US" sz="1250" kern="1200" spc="50" baseline="0" dirty="0">
              <a:latin typeface="+mn-lt"/>
            </a:rPr>
          </a:br>
          <a:r>
            <a:rPr lang="en-US" sz="1250" kern="1200" spc="50" baseline="0" dirty="0">
              <a:latin typeface="+mn-lt"/>
            </a:rPr>
            <a:t>Learn about risks: phishing, business email compromise, </a:t>
          </a:r>
          <a:r>
            <a:rPr lang="en-US" sz="1250" kern="1200" spc="50" baseline="0" dirty="0" err="1">
              <a:latin typeface="+mn-lt"/>
            </a:rPr>
            <a:t>etc</a:t>
          </a:r>
          <a:endParaRPr lang="en-US" sz="1250" kern="1200" spc="50" baseline="0" dirty="0">
            <a:latin typeface="+mn-lt"/>
          </a:endParaRPr>
        </a:p>
        <a:p>
          <a:pPr marL="0" lvl="0" indent="0" algn="l" defTabSz="555625">
            <a:lnSpc>
              <a:spcPct val="100000"/>
            </a:lnSpc>
            <a:spcBef>
              <a:spcPct val="0"/>
            </a:spcBef>
            <a:spcAft>
              <a:spcPct val="35000"/>
            </a:spcAft>
            <a:buNone/>
          </a:pPr>
          <a:endParaRPr lang="en-US" sz="1250" kern="1200" spc="50" baseline="0" dirty="0">
            <a:latin typeface="+mn-lt"/>
          </a:endParaRPr>
        </a:p>
        <a:p>
          <a:pPr marL="0" lvl="0" indent="0" algn="l" defTabSz="555625">
            <a:lnSpc>
              <a:spcPct val="100000"/>
            </a:lnSpc>
            <a:spcBef>
              <a:spcPct val="0"/>
            </a:spcBef>
            <a:spcAft>
              <a:spcPct val="35000"/>
            </a:spcAft>
            <a:buNone/>
          </a:pPr>
          <a:r>
            <a:rPr lang="en-US" sz="1250" kern="1200" spc="50" baseline="0" dirty="0">
              <a:latin typeface="+mn-lt"/>
            </a:rPr>
            <a:t>Maintain awareness on current events</a:t>
          </a:r>
        </a:p>
      </dsp:txBody>
      <dsp:txXfrm>
        <a:off x="1780534" y="636130"/>
        <a:ext cx="1657790" cy="4406968"/>
      </dsp:txXfrm>
    </dsp:sp>
    <dsp:sp modelId="{49B7F8FA-D256-41EF-9327-52A3551D9A60}">
      <dsp:nvSpPr>
        <dsp:cNvPr id="0" name=""/>
        <dsp:cNvSpPr/>
      </dsp:nvSpPr>
      <dsp:spPr>
        <a:xfrm>
          <a:off x="3546114" y="138792"/>
          <a:ext cx="1657790" cy="4973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1002" tIns="131002" rIns="131002" bIns="131002" numCol="1" spcCol="1270" anchor="ctr" anchorCtr="0">
          <a:noAutofit/>
        </a:bodyPr>
        <a:lstStyle/>
        <a:p>
          <a:pPr marL="0" lvl="0" indent="0" algn="ctr" defTabSz="889000">
            <a:lnSpc>
              <a:spcPct val="90000"/>
            </a:lnSpc>
            <a:spcBef>
              <a:spcPct val="0"/>
            </a:spcBef>
            <a:spcAft>
              <a:spcPct val="35000"/>
            </a:spcAft>
            <a:buNone/>
          </a:pPr>
          <a:r>
            <a:rPr lang="en-US" sz="1600" b="1" kern="1200" spc="150" baseline="0" dirty="0">
              <a:solidFill>
                <a:prstClr val="black"/>
              </a:solidFill>
              <a:latin typeface="Tenorite"/>
              <a:ea typeface="+mn-ea"/>
              <a:cs typeface="+mn-cs"/>
            </a:rPr>
            <a:t>Your Systems</a:t>
          </a:r>
        </a:p>
      </dsp:txBody>
      <dsp:txXfrm>
        <a:off x="3546114" y="138792"/>
        <a:ext cx="1657790" cy="497337"/>
      </dsp:txXfrm>
    </dsp:sp>
    <dsp:sp modelId="{6B5FE59C-B471-448A-AA7A-B526DCC4D4CA}">
      <dsp:nvSpPr>
        <dsp:cNvPr id="0" name=""/>
        <dsp:cNvSpPr/>
      </dsp:nvSpPr>
      <dsp:spPr>
        <a:xfrm>
          <a:off x="3546114" y="636130"/>
          <a:ext cx="1657790" cy="44069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63753" tIns="163753" rIns="163753" bIns="163753" numCol="1" spcCol="1270" anchor="t" anchorCtr="0">
          <a:noAutofit/>
        </a:bodyPr>
        <a:lstStyle/>
        <a:p>
          <a:pPr marL="0" lvl="0" indent="0" algn="l" defTabSz="666750">
            <a:lnSpc>
              <a:spcPct val="100000"/>
            </a:lnSpc>
            <a:spcBef>
              <a:spcPct val="0"/>
            </a:spcBef>
            <a:spcAft>
              <a:spcPct val="35000"/>
            </a:spcAft>
            <a:buNone/>
          </a:pPr>
          <a:r>
            <a:rPr lang="en-US" sz="1250" b="0" i="0" kern="1200" dirty="0"/>
            <a:t>Learn what is on your network. </a:t>
          </a:r>
          <a:br>
            <a:rPr lang="en-US" sz="1250" b="0" i="0" kern="1200" dirty="0"/>
          </a:br>
          <a:endParaRPr lang="en-US" sz="1250" b="0" i="0" kern="1200" dirty="0"/>
        </a:p>
        <a:p>
          <a:pPr marL="0" lvl="0" indent="0" algn="l" defTabSz="666750">
            <a:lnSpc>
              <a:spcPct val="100000"/>
            </a:lnSpc>
            <a:spcBef>
              <a:spcPct val="0"/>
            </a:spcBef>
            <a:spcAft>
              <a:spcPct val="35000"/>
            </a:spcAft>
            <a:buNone/>
          </a:pPr>
          <a:r>
            <a:rPr lang="en-US" sz="1250" b="0" i="0" kern="1200" dirty="0"/>
            <a:t>Maintain inventories of hardware and software assets to know what is in play and at-risk from attack</a:t>
          </a:r>
          <a:endParaRPr lang="en-US" sz="1250" kern="1200" spc="50" baseline="0" dirty="0">
            <a:solidFill>
              <a:prstClr val="black">
                <a:hueOff val="0"/>
                <a:satOff val="0"/>
                <a:lumOff val="0"/>
                <a:alphaOff val="0"/>
              </a:prstClr>
            </a:solidFill>
            <a:latin typeface="Tenorite"/>
            <a:ea typeface="+mn-ea"/>
            <a:cs typeface="+mn-cs"/>
          </a:endParaRPr>
        </a:p>
      </dsp:txBody>
      <dsp:txXfrm>
        <a:off x="3546114" y="636130"/>
        <a:ext cx="1657790" cy="4406968"/>
      </dsp:txXfrm>
    </dsp:sp>
    <dsp:sp modelId="{4132ECB1-6BEF-4935-AFA3-B2EAA48FDE7E}">
      <dsp:nvSpPr>
        <dsp:cNvPr id="0" name=""/>
        <dsp:cNvSpPr/>
      </dsp:nvSpPr>
      <dsp:spPr>
        <a:xfrm>
          <a:off x="5311694" y="138792"/>
          <a:ext cx="1657790" cy="4973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1002" tIns="131002" rIns="131002" bIns="131002" numCol="1" spcCol="1270" anchor="ctr" anchorCtr="0">
          <a:noAutofit/>
        </a:bodyPr>
        <a:lstStyle/>
        <a:p>
          <a:pPr marL="0" lvl="0" indent="0" algn="ctr" defTabSz="711200">
            <a:lnSpc>
              <a:spcPct val="90000"/>
            </a:lnSpc>
            <a:spcBef>
              <a:spcPct val="0"/>
            </a:spcBef>
            <a:spcAft>
              <a:spcPct val="35000"/>
            </a:spcAft>
            <a:buNone/>
          </a:pPr>
          <a:r>
            <a:rPr lang="en-US" sz="1600" b="1" kern="1200" spc="150" baseline="0" dirty="0">
              <a:solidFill>
                <a:prstClr val="black"/>
              </a:solidFill>
              <a:latin typeface="Tenorite"/>
              <a:ea typeface="+mn-ea"/>
              <a:cs typeface="+mn-cs"/>
            </a:rPr>
            <a:t>Your Surroundings</a:t>
          </a:r>
        </a:p>
      </dsp:txBody>
      <dsp:txXfrm>
        <a:off x="5311694" y="138792"/>
        <a:ext cx="1657790" cy="497337"/>
      </dsp:txXfrm>
    </dsp:sp>
    <dsp:sp modelId="{C42A8BDE-B838-475D-AFDE-17B60D744AB6}">
      <dsp:nvSpPr>
        <dsp:cNvPr id="0" name=""/>
        <dsp:cNvSpPr/>
      </dsp:nvSpPr>
      <dsp:spPr>
        <a:xfrm>
          <a:off x="5311694" y="636130"/>
          <a:ext cx="1657790" cy="44069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63753" tIns="163753" rIns="163753" bIns="163753" numCol="1" spcCol="1270" anchor="t" anchorCtr="0">
          <a:noAutofit/>
        </a:bodyPr>
        <a:lstStyle/>
        <a:p>
          <a:pPr marL="0" lvl="0" indent="0" algn="l" defTabSz="666750" rtl="0">
            <a:lnSpc>
              <a:spcPct val="100000"/>
            </a:lnSpc>
            <a:spcBef>
              <a:spcPct val="0"/>
            </a:spcBef>
            <a:spcAft>
              <a:spcPct val="35000"/>
            </a:spcAft>
            <a:buNone/>
          </a:pPr>
          <a:r>
            <a:rPr lang="en-US" sz="1250" kern="1200" spc="50" baseline="0" dirty="0">
              <a:solidFill>
                <a:prstClr val="black">
                  <a:hueOff val="0"/>
                  <a:satOff val="0"/>
                  <a:lumOff val="0"/>
                  <a:alphaOff val="0"/>
                </a:prstClr>
              </a:solidFill>
              <a:latin typeface="Tenorite"/>
              <a:ea typeface="+mn-ea"/>
              <a:cs typeface="+mn-cs"/>
            </a:rPr>
            <a:t>Work in conjunction with your technology department to implement basic cyber measures (</a:t>
          </a:r>
          <a:r>
            <a:rPr lang="en-US" sz="1250" kern="1200" spc="50" baseline="0" dirty="0" err="1">
              <a:solidFill>
                <a:prstClr val="black">
                  <a:hueOff val="0"/>
                  <a:satOff val="0"/>
                  <a:lumOff val="0"/>
                  <a:alphaOff val="0"/>
                </a:prstClr>
              </a:solidFill>
              <a:latin typeface="Tenorite"/>
              <a:ea typeface="+mn-ea"/>
              <a:cs typeface="+mn-cs"/>
            </a:rPr>
            <a:t>ie</a:t>
          </a:r>
          <a:r>
            <a:rPr lang="en-US" sz="1250" kern="1200" spc="50" baseline="0" dirty="0">
              <a:solidFill>
                <a:prstClr val="black">
                  <a:hueOff val="0"/>
                  <a:satOff val="0"/>
                  <a:lumOff val="0"/>
                  <a:alphaOff val="0"/>
                </a:prstClr>
              </a:solidFill>
              <a:latin typeface="Tenorite"/>
              <a:ea typeface="+mn-ea"/>
              <a:cs typeface="+mn-cs"/>
            </a:rPr>
            <a:t>/MFA, policies and procedures, </a:t>
          </a:r>
          <a:r>
            <a:rPr lang="en-US" sz="1250" kern="1200" spc="50" baseline="0" dirty="0" err="1">
              <a:solidFill>
                <a:prstClr val="black">
                  <a:hueOff val="0"/>
                  <a:satOff val="0"/>
                  <a:lumOff val="0"/>
                  <a:alphaOff val="0"/>
                </a:prstClr>
              </a:solidFill>
              <a:latin typeface="Tenorite"/>
              <a:ea typeface="+mn-ea"/>
              <a:cs typeface="+mn-cs"/>
            </a:rPr>
            <a:t>etc</a:t>
          </a:r>
          <a:r>
            <a:rPr lang="en-US" sz="1250" kern="1200" spc="50" baseline="0" dirty="0">
              <a:solidFill>
                <a:prstClr val="black">
                  <a:hueOff val="0"/>
                  <a:satOff val="0"/>
                  <a:lumOff val="0"/>
                  <a:alphaOff val="0"/>
                </a:prstClr>
              </a:solidFill>
              <a:latin typeface="Tenorite"/>
              <a:ea typeface="+mn-ea"/>
              <a:cs typeface="+mn-cs"/>
            </a:rPr>
            <a:t>)</a:t>
          </a:r>
        </a:p>
      </dsp:txBody>
      <dsp:txXfrm>
        <a:off x="5311694" y="636130"/>
        <a:ext cx="1657790" cy="4406968"/>
      </dsp:txXfrm>
    </dsp:sp>
    <dsp:sp modelId="{4BC9C472-E468-42BD-A39D-61B560740E83}">
      <dsp:nvSpPr>
        <dsp:cNvPr id="0" name=""/>
        <dsp:cNvSpPr/>
      </dsp:nvSpPr>
      <dsp:spPr>
        <a:xfrm>
          <a:off x="7077274" y="138792"/>
          <a:ext cx="1657790" cy="4973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1002" tIns="131002" rIns="131002" bIns="131002" numCol="1" spcCol="1270" anchor="ctr" anchorCtr="0">
          <a:noAutofit/>
        </a:bodyPr>
        <a:lstStyle/>
        <a:p>
          <a:pPr marL="0" lvl="0" indent="0" algn="ctr" defTabSz="666750" rtl="0">
            <a:lnSpc>
              <a:spcPct val="100000"/>
            </a:lnSpc>
            <a:spcBef>
              <a:spcPct val="0"/>
            </a:spcBef>
            <a:spcAft>
              <a:spcPct val="35000"/>
            </a:spcAft>
            <a:buNone/>
          </a:pPr>
          <a:r>
            <a:rPr lang="en-US" sz="1600" b="1" kern="1200" spc="50" baseline="0" dirty="0">
              <a:solidFill>
                <a:prstClr val="black">
                  <a:hueOff val="0"/>
                  <a:satOff val="0"/>
                  <a:lumOff val="0"/>
                  <a:alphaOff val="0"/>
                </a:prstClr>
              </a:solidFill>
              <a:latin typeface="Tenorite"/>
              <a:ea typeface="+mn-ea"/>
              <a:cs typeface="+mn-cs"/>
            </a:rPr>
            <a:t>Your Data</a:t>
          </a:r>
        </a:p>
      </dsp:txBody>
      <dsp:txXfrm>
        <a:off x="7077274" y="138792"/>
        <a:ext cx="1657790" cy="497337"/>
      </dsp:txXfrm>
    </dsp:sp>
    <dsp:sp modelId="{EFD965DD-04E0-4C14-85DC-3E452EFB5ED8}">
      <dsp:nvSpPr>
        <dsp:cNvPr id="0" name=""/>
        <dsp:cNvSpPr/>
      </dsp:nvSpPr>
      <dsp:spPr>
        <a:xfrm>
          <a:off x="7077274" y="636130"/>
          <a:ext cx="1657790" cy="44069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63753" tIns="163753" rIns="163753" bIns="163753" numCol="1" spcCol="1270" anchor="t" anchorCtr="0">
          <a:noAutofit/>
        </a:bodyPr>
        <a:lstStyle/>
        <a:p>
          <a:pPr marL="0" lvl="0" indent="0" algn="l" defTabSz="555625">
            <a:lnSpc>
              <a:spcPct val="90000"/>
            </a:lnSpc>
            <a:spcBef>
              <a:spcPct val="0"/>
            </a:spcBef>
            <a:spcAft>
              <a:spcPct val="35000"/>
            </a:spcAft>
            <a:buNone/>
          </a:pPr>
          <a:r>
            <a:rPr lang="en-US" sz="1250" kern="1200" dirty="0"/>
            <a:t>Learn how your data is protected</a:t>
          </a:r>
        </a:p>
      </dsp:txBody>
      <dsp:txXfrm>
        <a:off x="7077274" y="636130"/>
        <a:ext cx="1657790" cy="4406968"/>
      </dsp:txXfrm>
    </dsp:sp>
    <dsp:sp modelId="{BB3F689A-CFFF-4BDC-AC95-CCC41563DE1C}">
      <dsp:nvSpPr>
        <dsp:cNvPr id="0" name=""/>
        <dsp:cNvSpPr/>
      </dsp:nvSpPr>
      <dsp:spPr>
        <a:xfrm>
          <a:off x="8842854" y="138792"/>
          <a:ext cx="1657790" cy="4973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1002" tIns="131002" rIns="131002" bIns="131002" numCol="1" spcCol="1270" anchor="ctr" anchorCtr="0">
          <a:noAutofit/>
        </a:bodyPr>
        <a:lstStyle/>
        <a:p>
          <a:pPr marL="0" lvl="0" indent="0" algn="ctr" defTabSz="666750" rtl="0">
            <a:lnSpc>
              <a:spcPct val="100000"/>
            </a:lnSpc>
            <a:spcBef>
              <a:spcPct val="0"/>
            </a:spcBef>
            <a:spcAft>
              <a:spcPct val="35000"/>
            </a:spcAft>
            <a:buNone/>
          </a:pPr>
          <a:r>
            <a:rPr lang="en-US" sz="1600" b="1" kern="1200" spc="50" baseline="0" dirty="0">
              <a:solidFill>
                <a:prstClr val="black">
                  <a:hueOff val="0"/>
                  <a:satOff val="0"/>
                  <a:lumOff val="0"/>
                  <a:alphaOff val="0"/>
                </a:prstClr>
              </a:solidFill>
              <a:latin typeface="Tenorite"/>
              <a:ea typeface="+mn-ea"/>
              <a:cs typeface="+mn-cs"/>
            </a:rPr>
            <a:t>Your Crisis Response</a:t>
          </a:r>
        </a:p>
      </dsp:txBody>
      <dsp:txXfrm>
        <a:off x="8842854" y="138792"/>
        <a:ext cx="1657790" cy="497337"/>
      </dsp:txXfrm>
    </dsp:sp>
    <dsp:sp modelId="{745339FD-DB38-4100-A34A-4A493A644D1A}">
      <dsp:nvSpPr>
        <dsp:cNvPr id="0" name=""/>
        <dsp:cNvSpPr/>
      </dsp:nvSpPr>
      <dsp:spPr>
        <a:xfrm>
          <a:off x="8842854" y="636130"/>
          <a:ext cx="1657790" cy="44069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63753" tIns="163753" rIns="163753" bIns="163753" numCol="1" spcCol="1270" anchor="t" anchorCtr="0">
          <a:noAutofit/>
        </a:bodyPr>
        <a:lstStyle/>
        <a:p>
          <a:pPr marL="0" lvl="0" indent="0" algn="l" defTabSz="533400">
            <a:lnSpc>
              <a:spcPct val="90000"/>
            </a:lnSpc>
            <a:spcBef>
              <a:spcPct val="0"/>
            </a:spcBef>
            <a:spcAft>
              <a:spcPct val="35000"/>
            </a:spcAft>
            <a:buNone/>
          </a:pPr>
          <a:r>
            <a:rPr lang="en-US" sz="1200" kern="1200" dirty="0"/>
            <a:t>Lead development on:</a:t>
          </a:r>
          <a:br>
            <a:rPr lang="en-US" sz="1200" kern="1200" dirty="0"/>
          </a:br>
          <a:br>
            <a:rPr lang="en-US" sz="1200" kern="1200" dirty="0"/>
          </a:br>
          <a:r>
            <a:rPr lang="en-US" sz="1200" kern="1200" dirty="0"/>
            <a:t>- Incident response/DR planning</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 Prioritization of resources and identification of critical systems that must be recovered first</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 Internal reporting structure to detect, communicate, and contain attacks</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Learn who to call for help (relationships matter!)</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endParaRPr lang="en-US" sz="1100" kern="1200" dirty="0"/>
        </a:p>
      </dsp:txBody>
      <dsp:txXfrm>
        <a:off x="8842854" y="636130"/>
        <a:ext cx="1657790" cy="440696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11/14/2023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11/14/2023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886647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94801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1549730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2086103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36815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1137414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2381434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3955007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4152544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2305513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19</a:t>
            </a:fld>
            <a:endParaRPr lang="en-US" dirty="0"/>
          </a:p>
        </p:txBody>
      </p:sp>
    </p:spTree>
    <p:extLst>
      <p:ext uri="{BB962C8B-B14F-4D97-AF65-F5344CB8AC3E}">
        <p14:creationId xmlns:p14="http://schemas.microsoft.com/office/powerpoint/2010/main" val="157232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459827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20</a:t>
            </a:fld>
            <a:endParaRPr lang="en-US" dirty="0"/>
          </a:p>
        </p:txBody>
      </p:sp>
    </p:spTree>
    <p:extLst>
      <p:ext uri="{BB962C8B-B14F-4D97-AF65-F5344CB8AC3E}">
        <p14:creationId xmlns:p14="http://schemas.microsoft.com/office/powerpoint/2010/main" val="382917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21</a:t>
            </a:fld>
            <a:endParaRPr lang="en-US" dirty="0"/>
          </a:p>
        </p:txBody>
      </p:sp>
    </p:spTree>
    <p:extLst>
      <p:ext uri="{BB962C8B-B14F-4D97-AF65-F5344CB8AC3E}">
        <p14:creationId xmlns:p14="http://schemas.microsoft.com/office/powerpoint/2010/main" val="1936059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22</a:t>
            </a:fld>
            <a:endParaRPr lang="en-US" dirty="0"/>
          </a:p>
        </p:txBody>
      </p:sp>
    </p:spTree>
    <p:extLst>
      <p:ext uri="{BB962C8B-B14F-4D97-AF65-F5344CB8AC3E}">
        <p14:creationId xmlns:p14="http://schemas.microsoft.com/office/powerpoint/2010/main" val="2583985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23</a:t>
            </a:fld>
            <a:endParaRPr lang="en-US" dirty="0"/>
          </a:p>
        </p:txBody>
      </p:sp>
    </p:spTree>
    <p:extLst>
      <p:ext uri="{BB962C8B-B14F-4D97-AF65-F5344CB8AC3E}">
        <p14:creationId xmlns:p14="http://schemas.microsoft.com/office/powerpoint/2010/main" val="2257861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25</a:t>
            </a:fld>
            <a:endParaRPr lang="en-US" dirty="0"/>
          </a:p>
        </p:txBody>
      </p:sp>
    </p:spTree>
    <p:extLst>
      <p:ext uri="{BB962C8B-B14F-4D97-AF65-F5344CB8AC3E}">
        <p14:creationId xmlns:p14="http://schemas.microsoft.com/office/powerpoint/2010/main" val="1842499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26</a:t>
            </a:fld>
            <a:endParaRPr lang="en-US" dirty="0"/>
          </a:p>
        </p:txBody>
      </p:sp>
    </p:spTree>
    <p:extLst>
      <p:ext uri="{BB962C8B-B14F-4D97-AF65-F5344CB8AC3E}">
        <p14:creationId xmlns:p14="http://schemas.microsoft.com/office/powerpoint/2010/main" val="1347156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27</a:t>
            </a:fld>
            <a:endParaRPr lang="en-US" dirty="0"/>
          </a:p>
        </p:txBody>
      </p:sp>
    </p:spTree>
    <p:extLst>
      <p:ext uri="{BB962C8B-B14F-4D97-AF65-F5344CB8AC3E}">
        <p14:creationId xmlns:p14="http://schemas.microsoft.com/office/powerpoint/2010/main" val="183825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28</a:t>
            </a:fld>
            <a:endParaRPr lang="en-US" dirty="0"/>
          </a:p>
        </p:txBody>
      </p:sp>
    </p:spTree>
    <p:extLst>
      <p:ext uri="{BB962C8B-B14F-4D97-AF65-F5344CB8AC3E}">
        <p14:creationId xmlns:p14="http://schemas.microsoft.com/office/powerpoint/2010/main" val="2703063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29</a:t>
            </a:fld>
            <a:endParaRPr lang="en-US" dirty="0"/>
          </a:p>
        </p:txBody>
      </p:sp>
    </p:spTree>
    <p:extLst>
      <p:ext uri="{BB962C8B-B14F-4D97-AF65-F5344CB8AC3E}">
        <p14:creationId xmlns:p14="http://schemas.microsoft.com/office/powerpoint/2010/main" val="400811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190239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411556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3467021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2036283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1002630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2632312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1096179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92C68-202E-9975-2915-64F66083634A}"/>
              </a:ext>
            </a:extLst>
          </p:cNvPr>
          <p:cNvSpPr>
            <a:spLocks noGrp="1"/>
          </p:cNvSpPr>
          <p:nvPr>
            <p:ph type="dt" sz="half" idx="10"/>
          </p:nvPr>
        </p:nvSpPr>
        <p:spPr/>
        <p:txBody>
          <a:bodyPr/>
          <a:lstStyle/>
          <a:p>
            <a:fld id="{006D47E8-6C49-4FB6-B623-CA8A16AB9F9F}" type="datetimeFigureOut">
              <a:rPr lang="en-US" smtClean="0"/>
              <a:t>11/14/2023</a:t>
            </a:fld>
            <a:endParaRPr lang="en-US"/>
          </a:p>
        </p:txBody>
      </p:sp>
      <p:sp>
        <p:nvSpPr>
          <p:cNvPr id="3" name="Footer Placeholder 2">
            <a:extLst>
              <a:ext uri="{FF2B5EF4-FFF2-40B4-BE49-F238E27FC236}">
                <a16:creationId xmlns:a16="http://schemas.microsoft.com/office/drawing/2014/main" id="{C140F45B-5978-DAF4-01D2-6BEEFD2E61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693088-9494-CCE7-D2B2-379A811815D9}"/>
              </a:ext>
            </a:extLst>
          </p:cNvPr>
          <p:cNvSpPr>
            <a:spLocks noGrp="1"/>
          </p:cNvSpPr>
          <p:nvPr>
            <p:ph type="sldNum" sz="quarter" idx="12"/>
          </p:nvPr>
        </p:nvSpPr>
        <p:spPr/>
        <p:txBody>
          <a:bodyPr/>
          <a:lstStyle/>
          <a:p>
            <a:fld id="{6DBAE5A9-1947-4BB1-BE79-B4CC6DB52320}" type="slidenum">
              <a:rPr lang="en-US" smtClean="0"/>
              <a:t>‹#›</a:t>
            </a:fld>
            <a:endParaRPr lang="en-US"/>
          </a:p>
        </p:txBody>
      </p:sp>
    </p:spTree>
    <p:extLst>
      <p:ext uri="{BB962C8B-B14F-4D97-AF65-F5344CB8AC3E}">
        <p14:creationId xmlns:p14="http://schemas.microsoft.com/office/powerpoint/2010/main" val="264041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 id="2147483669" r:id="rId16"/>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4434840"/>
            <a:ext cx="4941771" cy="1122202"/>
          </a:xfrm>
        </p:spPr>
        <p:txBody>
          <a:bodyPr/>
          <a:lstStyle/>
          <a:p>
            <a:r>
              <a:rPr lang="en-US" dirty="0"/>
              <a:t>Enhancing Cybersecurity for local government</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90"/>
            <a:ext cx="4941770" cy="396660"/>
          </a:xfrm>
        </p:spPr>
        <p:txBody>
          <a:bodyPr>
            <a:normAutofit fontScale="85000" lnSpcReduction="10000"/>
          </a:bodyPr>
          <a:lstStyle/>
          <a:p>
            <a:r>
              <a:rPr lang="en-US" dirty="0"/>
              <a:t>Shuchi Wadhwa | Chief Information Officer | Racine County</a:t>
            </a:r>
          </a:p>
        </p:txBody>
      </p:sp>
      <p:sp>
        <p:nvSpPr>
          <p:cNvPr id="4" name="TextBox 3">
            <a:extLst>
              <a:ext uri="{FF2B5EF4-FFF2-40B4-BE49-F238E27FC236}">
                <a16:creationId xmlns:a16="http://schemas.microsoft.com/office/drawing/2014/main" id="{5FA5E788-D4D0-3C7E-26FD-DD6ADA8991EA}"/>
              </a:ext>
            </a:extLst>
          </p:cNvPr>
          <p:cNvSpPr txBox="1"/>
          <p:nvPr/>
        </p:nvSpPr>
        <p:spPr>
          <a:xfrm>
            <a:off x="11473962" y="6435970"/>
            <a:ext cx="681404" cy="307777"/>
          </a:xfrm>
          <a:prstGeom prst="rect">
            <a:avLst/>
          </a:prstGeom>
          <a:noFill/>
        </p:spPr>
        <p:txBody>
          <a:bodyPr wrap="square" rtlCol="0">
            <a:spAutoFit/>
          </a:bodyPr>
          <a:lstStyle/>
          <a:p>
            <a:r>
              <a:rPr lang="en-US" sz="1400" dirty="0"/>
              <a:t>2023</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p:txBody>
          <a:bodyPr/>
          <a:lstStyle/>
          <a:p>
            <a:fld id="{A49DFD55-3C28-40EF-9E31-A92D2E4017FF}" type="slidenum">
              <a:rPr lang="en-US" smtClean="0"/>
              <a:pPr/>
              <a:t>10</a:t>
            </a:fld>
            <a:endParaRPr lang="en-US" dirty="0"/>
          </a:p>
        </p:txBody>
      </p:sp>
      <p:sp>
        <p:nvSpPr>
          <p:cNvPr id="24" name="Title 23">
            <a:extLst>
              <a:ext uri="{FF2B5EF4-FFF2-40B4-BE49-F238E27FC236}">
                <a16:creationId xmlns:a16="http://schemas.microsoft.com/office/drawing/2014/main" id="{6473A999-E3E7-3B9C-B1F0-5DBB39918321}"/>
              </a:ext>
            </a:extLst>
          </p:cNvPr>
          <p:cNvSpPr>
            <a:spLocks noGrp="1"/>
          </p:cNvSpPr>
          <p:nvPr>
            <p:ph type="title"/>
          </p:nvPr>
        </p:nvSpPr>
        <p:spPr>
          <a:xfrm>
            <a:off x="84411" y="178047"/>
            <a:ext cx="10254049" cy="1325563"/>
          </a:xfrm>
        </p:spPr>
        <p:txBody>
          <a:bodyPr/>
          <a:lstStyle/>
          <a:p>
            <a:r>
              <a:rPr lang="en-US" sz="2600" dirty="0">
                <a:latin typeface="Gill Sans MT" panose="020B0502020104020203" pitchFamily="34" charset="0"/>
              </a:rPr>
              <a:t>Main cyber threats affecting local government</a:t>
            </a:r>
            <a:br>
              <a:rPr lang="en-US" sz="2800" dirty="0">
                <a:solidFill>
                  <a:srgbClr val="2B81B5"/>
                </a:solidFill>
                <a:latin typeface="Gill Sans MT" panose="020B0502020104020203" pitchFamily="34" charset="0"/>
              </a:rPr>
            </a:br>
            <a:endParaRPr lang="en-US" dirty="0"/>
          </a:p>
        </p:txBody>
      </p:sp>
      <p:graphicFrame>
        <p:nvGraphicFramePr>
          <p:cNvPr id="26" name="Content Placeholder 3" descr="Timeline Placeholder ">
            <a:extLst>
              <a:ext uri="{FF2B5EF4-FFF2-40B4-BE49-F238E27FC236}">
                <a16:creationId xmlns:a16="http://schemas.microsoft.com/office/drawing/2014/main" id="{C85DD835-04C9-B597-786C-CF85E18F10C5}"/>
              </a:ext>
            </a:extLst>
          </p:cNvPr>
          <p:cNvGraphicFramePr>
            <a:graphicFrameLocks/>
          </p:cNvGraphicFramePr>
          <p:nvPr>
            <p:extLst>
              <p:ext uri="{D42A27DB-BD31-4B8C-83A1-F6EECF244321}">
                <p14:modId xmlns:p14="http://schemas.microsoft.com/office/powerpoint/2010/main" val="4285171529"/>
              </p:ext>
            </p:extLst>
          </p:nvPr>
        </p:nvGraphicFramePr>
        <p:xfrm>
          <a:off x="566351" y="1363104"/>
          <a:ext cx="10515600" cy="4291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265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0014-73D5-419B-8867-972BB18D52D4}"/>
              </a:ext>
            </a:extLst>
          </p:cNvPr>
          <p:cNvSpPr>
            <a:spLocks noGrp="1"/>
          </p:cNvSpPr>
          <p:nvPr>
            <p:ph type="title"/>
          </p:nvPr>
        </p:nvSpPr>
        <p:spPr>
          <a:xfrm>
            <a:off x="3358832" y="557106"/>
            <a:ext cx="8421688" cy="1325563"/>
          </a:xfrm>
        </p:spPr>
        <p:txBody>
          <a:bodyPr/>
          <a:lstStyle/>
          <a:p>
            <a:r>
              <a:rPr lang="en-US" dirty="0"/>
              <a:t>Small organization, big impact</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11</a:t>
            </a:fld>
            <a:endParaRPr lang="en-US" dirty="0"/>
          </a:p>
        </p:txBody>
      </p:sp>
      <p:sp>
        <p:nvSpPr>
          <p:cNvPr id="6" name="Rectangle 5">
            <a:extLst>
              <a:ext uri="{FF2B5EF4-FFF2-40B4-BE49-F238E27FC236}">
                <a16:creationId xmlns:a16="http://schemas.microsoft.com/office/drawing/2014/main" id="{E23EB4F7-1239-07EC-69E4-AE309A41443F}"/>
              </a:ext>
            </a:extLst>
          </p:cNvPr>
          <p:cNvSpPr/>
          <p:nvPr/>
        </p:nvSpPr>
        <p:spPr>
          <a:xfrm>
            <a:off x="2556920" y="2204481"/>
            <a:ext cx="8252442" cy="743852"/>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Gill Sans MT" panose="020B0502020104020203" pitchFamily="34" charset="0"/>
              </a:rPr>
              <a:t>why put your already limited resources into preparing for and protecting against cybersecurity attacks?</a:t>
            </a:r>
          </a:p>
          <a:p>
            <a:pPr algn="ctr"/>
            <a:endParaRPr lang="en-US" sz="2000" b="1" dirty="0">
              <a:latin typeface="+mj-lt"/>
            </a:endParaRPr>
          </a:p>
        </p:txBody>
      </p:sp>
      <p:sp>
        <p:nvSpPr>
          <p:cNvPr id="10" name="Rectangle 9">
            <a:extLst>
              <a:ext uri="{FF2B5EF4-FFF2-40B4-BE49-F238E27FC236}">
                <a16:creationId xmlns:a16="http://schemas.microsoft.com/office/drawing/2014/main" id="{939B9E57-BFC2-9E55-AA24-36B07D2CE312}"/>
              </a:ext>
            </a:extLst>
          </p:cNvPr>
          <p:cNvSpPr/>
          <p:nvPr/>
        </p:nvSpPr>
        <p:spPr>
          <a:xfrm>
            <a:off x="2556920" y="3273408"/>
            <a:ext cx="2348564" cy="721895"/>
          </a:xfrm>
          <a:prstGeom prst="rect">
            <a:avLst/>
          </a:prstGeom>
          <a:solidFill>
            <a:schemeClr val="tx1"/>
          </a:solidFill>
          <a:ln>
            <a:noFill/>
          </a:ln>
          <a:effectLst>
            <a:outerShdw blurRad="50800" dist="12700" dir="5400000" algn="ctr" rotWithShape="0">
              <a:srgbClr val="000000">
                <a:alpha val="43137"/>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Gill Sans MT" panose="020B0502020104020203" pitchFamily="34" charset="0"/>
              </a:rPr>
              <a:t>vulnerability</a:t>
            </a:r>
          </a:p>
        </p:txBody>
      </p:sp>
      <p:sp>
        <p:nvSpPr>
          <p:cNvPr id="11" name="TextBox 10">
            <a:extLst>
              <a:ext uri="{FF2B5EF4-FFF2-40B4-BE49-F238E27FC236}">
                <a16:creationId xmlns:a16="http://schemas.microsoft.com/office/drawing/2014/main" id="{8B423744-34DA-37E7-04CC-4784B1369490}"/>
              </a:ext>
            </a:extLst>
          </p:cNvPr>
          <p:cNvSpPr txBox="1"/>
          <p:nvPr/>
        </p:nvSpPr>
        <p:spPr>
          <a:xfrm>
            <a:off x="2770909" y="4171428"/>
            <a:ext cx="1763221" cy="1200329"/>
          </a:xfrm>
          <a:prstGeom prst="rect">
            <a:avLst/>
          </a:prstGeom>
          <a:noFill/>
        </p:spPr>
        <p:txBody>
          <a:bodyPr wrap="square" rtlCol="0">
            <a:spAutoFit/>
          </a:bodyPr>
          <a:lstStyle/>
          <a:p>
            <a:pPr algn="ctr"/>
            <a:r>
              <a:rPr lang="en-US" dirty="0">
                <a:latin typeface="Gill Sans MT" panose="020B0502020104020203" pitchFamily="34" charset="0"/>
              </a:rPr>
              <a:t>Attackers can see small organization as easy targets</a:t>
            </a:r>
          </a:p>
        </p:txBody>
      </p:sp>
      <p:sp>
        <p:nvSpPr>
          <p:cNvPr id="12" name="Rectangle 11">
            <a:extLst>
              <a:ext uri="{FF2B5EF4-FFF2-40B4-BE49-F238E27FC236}">
                <a16:creationId xmlns:a16="http://schemas.microsoft.com/office/drawing/2014/main" id="{E22C1C34-61AB-A5AE-ABC6-BFCFC5AF0CC7}"/>
              </a:ext>
            </a:extLst>
          </p:cNvPr>
          <p:cNvSpPr/>
          <p:nvPr/>
        </p:nvSpPr>
        <p:spPr>
          <a:xfrm>
            <a:off x="5508584" y="3273408"/>
            <a:ext cx="2349113" cy="721895"/>
          </a:xfrm>
          <a:prstGeom prst="rect">
            <a:avLst/>
          </a:prstGeom>
          <a:solidFill>
            <a:schemeClr val="tx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Gill Sans MT" panose="020B0502020104020203" pitchFamily="34" charset="0"/>
              </a:rPr>
              <a:t>business costs</a:t>
            </a:r>
          </a:p>
        </p:txBody>
      </p:sp>
      <p:sp>
        <p:nvSpPr>
          <p:cNvPr id="13" name="Rectangle 12">
            <a:extLst>
              <a:ext uri="{FF2B5EF4-FFF2-40B4-BE49-F238E27FC236}">
                <a16:creationId xmlns:a16="http://schemas.microsoft.com/office/drawing/2014/main" id="{19EB6093-9DB0-0E8E-47AF-229708D79FB3}"/>
              </a:ext>
            </a:extLst>
          </p:cNvPr>
          <p:cNvSpPr/>
          <p:nvPr/>
        </p:nvSpPr>
        <p:spPr>
          <a:xfrm>
            <a:off x="8460798" y="3273408"/>
            <a:ext cx="2348564" cy="721895"/>
          </a:xfrm>
          <a:prstGeom prst="rect">
            <a:avLst/>
          </a:prstGeom>
          <a:solidFill>
            <a:schemeClr val="tx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Gill Sans MT" panose="020B0502020104020203" pitchFamily="34" charset="0"/>
              </a:rPr>
              <a:t>reputation</a:t>
            </a:r>
          </a:p>
        </p:txBody>
      </p:sp>
      <p:sp>
        <p:nvSpPr>
          <p:cNvPr id="14" name="TextBox 13">
            <a:extLst>
              <a:ext uri="{FF2B5EF4-FFF2-40B4-BE49-F238E27FC236}">
                <a16:creationId xmlns:a16="http://schemas.microsoft.com/office/drawing/2014/main" id="{16B1AE9F-F47E-B6AD-6A11-81CC567B1682}"/>
              </a:ext>
            </a:extLst>
          </p:cNvPr>
          <p:cNvSpPr txBox="1"/>
          <p:nvPr/>
        </p:nvSpPr>
        <p:spPr>
          <a:xfrm>
            <a:off x="5674899" y="4171428"/>
            <a:ext cx="2136809" cy="1200329"/>
          </a:xfrm>
          <a:prstGeom prst="rect">
            <a:avLst/>
          </a:prstGeom>
          <a:noFill/>
        </p:spPr>
        <p:txBody>
          <a:bodyPr wrap="square" rtlCol="0">
            <a:spAutoFit/>
          </a:bodyPr>
          <a:lstStyle/>
          <a:p>
            <a:pPr algn="ctr"/>
            <a:r>
              <a:rPr lang="en-US" dirty="0">
                <a:latin typeface="Gill Sans MT" panose="020B0502020104020203" pitchFamily="34" charset="0"/>
              </a:rPr>
              <a:t>Attacks can be extremely costly and threaten the viability of your organization</a:t>
            </a:r>
          </a:p>
        </p:txBody>
      </p:sp>
      <p:sp>
        <p:nvSpPr>
          <p:cNvPr id="15" name="TextBox 14">
            <a:extLst>
              <a:ext uri="{FF2B5EF4-FFF2-40B4-BE49-F238E27FC236}">
                <a16:creationId xmlns:a16="http://schemas.microsoft.com/office/drawing/2014/main" id="{9FFE3157-5CEA-3767-810D-4FCE516F31E6}"/>
              </a:ext>
            </a:extLst>
          </p:cNvPr>
          <p:cNvSpPr txBox="1"/>
          <p:nvPr/>
        </p:nvSpPr>
        <p:spPr>
          <a:xfrm>
            <a:off x="8629588" y="4171428"/>
            <a:ext cx="2136809" cy="1477328"/>
          </a:xfrm>
          <a:prstGeom prst="rect">
            <a:avLst/>
          </a:prstGeom>
          <a:noFill/>
        </p:spPr>
        <p:txBody>
          <a:bodyPr wrap="square" rtlCol="0">
            <a:spAutoFit/>
          </a:bodyPr>
          <a:lstStyle/>
          <a:p>
            <a:pPr algn="ctr"/>
            <a:r>
              <a:rPr lang="en-US" dirty="0">
                <a:latin typeface="Gill Sans MT" panose="020B0502020104020203" pitchFamily="34" charset="0"/>
              </a:rPr>
              <a:t>Residents and employees expect and trust you to keep their information secure</a:t>
            </a:r>
          </a:p>
        </p:txBody>
      </p:sp>
    </p:spTree>
    <p:extLst>
      <p:ext uri="{BB962C8B-B14F-4D97-AF65-F5344CB8AC3E}">
        <p14:creationId xmlns:p14="http://schemas.microsoft.com/office/powerpoint/2010/main" val="3597889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624320" y="2230120"/>
            <a:ext cx="5074920" cy="1715531"/>
          </a:xfrm>
        </p:spPr>
        <p:txBody>
          <a:bodyPr/>
          <a:lstStyle/>
          <a:p>
            <a:r>
              <a:rPr lang="en-US" dirty="0"/>
              <a:t>We upped our security…up yours!</a:t>
            </a:r>
          </a:p>
        </p:txBody>
      </p:sp>
    </p:spTree>
    <p:extLst>
      <p:ext uri="{BB962C8B-B14F-4D97-AF65-F5344CB8AC3E}">
        <p14:creationId xmlns:p14="http://schemas.microsoft.com/office/powerpoint/2010/main" val="178747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66D5-BACD-2475-A200-6B673CF206ED}"/>
              </a:ext>
            </a:extLst>
          </p:cNvPr>
          <p:cNvSpPr>
            <a:spLocks noGrp="1"/>
          </p:cNvSpPr>
          <p:nvPr>
            <p:ph type="title"/>
          </p:nvPr>
        </p:nvSpPr>
        <p:spPr>
          <a:xfrm>
            <a:off x="838200" y="-188328"/>
            <a:ext cx="10515600" cy="1325563"/>
          </a:xfrm>
        </p:spPr>
        <p:txBody>
          <a:bodyPr/>
          <a:lstStyle/>
          <a:p>
            <a:r>
              <a:rPr lang="en-US" dirty="0"/>
              <a:t>Cyber measures taken and cost per person</a:t>
            </a:r>
          </a:p>
        </p:txBody>
      </p:sp>
      <p:graphicFrame>
        <p:nvGraphicFramePr>
          <p:cNvPr id="6" name="Table 6">
            <a:extLst>
              <a:ext uri="{FF2B5EF4-FFF2-40B4-BE49-F238E27FC236}">
                <a16:creationId xmlns:a16="http://schemas.microsoft.com/office/drawing/2014/main" id="{838DAADA-AEBA-C1C6-A311-9D8B2BEB23E8}"/>
              </a:ext>
            </a:extLst>
          </p:cNvPr>
          <p:cNvGraphicFramePr>
            <a:graphicFrameLocks noGrp="1"/>
          </p:cNvGraphicFramePr>
          <p:nvPr>
            <p:extLst>
              <p:ext uri="{D42A27DB-BD31-4B8C-83A1-F6EECF244321}">
                <p14:modId xmlns:p14="http://schemas.microsoft.com/office/powerpoint/2010/main" val="2589396376"/>
              </p:ext>
            </p:extLst>
          </p:nvPr>
        </p:nvGraphicFramePr>
        <p:xfrm>
          <a:off x="1767304" y="956761"/>
          <a:ext cx="8127999" cy="5760720"/>
        </p:xfrm>
        <a:graphic>
          <a:graphicData uri="http://schemas.openxmlformats.org/drawingml/2006/table">
            <a:tbl>
              <a:tblPr firstRow="1" bandRow="1">
                <a:tableStyleId>{5C22544A-7EE6-4342-B048-85BDC9FD1C3A}</a:tableStyleId>
              </a:tblPr>
              <a:tblGrid>
                <a:gridCol w="2804696">
                  <a:extLst>
                    <a:ext uri="{9D8B030D-6E8A-4147-A177-3AD203B41FA5}">
                      <a16:colId xmlns:a16="http://schemas.microsoft.com/office/drawing/2014/main" val="3546888833"/>
                    </a:ext>
                  </a:extLst>
                </a:gridCol>
                <a:gridCol w="2613970">
                  <a:extLst>
                    <a:ext uri="{9D8B030D-6E8A-4147-A177-3AD203B41FA5}">
                      <a16:colId xmlns:a16="http://schemas.microsoft.com/office/drawing/2014/main" val="3370992155"/>
                    </a:ext>
                  </a:extLst>
                </a:gridCol>
                <a:gridCol w="2709333">
                  <a:extLst>
                    <a:ext uri="{9D8B030D-6E8A-4147-A177-3AD203B41FA5}">
                      <a16:colId xmlns:a16="http://schemas.microsoft.com/office/drawing/2014/main" val="2557741821"/>
                    </a:ext>
                  </a:extLst>
                </a:gridCol>
              </a:tblGrid>
              <a:tr h="488222">
                <a:tc>
                  <a:txBody>
                    <a:bodyPr/>
                    <a:lstStyle/>
                    <a:p>
                      <a:pPr algn="ctr"/>
                      <a:r>
                        <a:rPr lang="en-US" dirty="0">
                          <a:solidFill>
                            <a:schemeClr val="tx1"/>
                          </a:solidFill>
                        </a:rPr>
                        <a:t>description</a:t>
                      </a:r>
                    </a:p>
                  </a:txBody>
                  <a:tcPr/>
                </a:tc>
                <a:tc>
                  <a:txBody>
                    <a:bodyPr/>
                    <a:lstStyle/>
                    <a:p>
                      <a:pPr algn="ctr"/>
                      <a:r>
                        <a:rPr lang="en-US" dirty="0">
                          <a:solidFill>
                            <a:schemeClr val="tx1"/>
                          </a:solidFill>
                        </a:rPr>
                        <a:t>annual cost per user – </a:t>
                      </a:r>
                      <a:r>
                        <a:rPr lang="en-US" dirty="0" err="1">
                          <a:solidFill>
                            <a:schemeClr val="tx1"/>
                          </a:solidFill>
                        </a:rPr>
                        <a:t>msrp</a:t>
                      </a:r>
                      <a:endParaRPr lang="en-US" dirty="0">
                        <a:solidFill>
                          <a:schemeClr val="tx1"/>
                        </a:solidFill>
                      </a:endParaRPr>
                    </a:p>
                  </a:txBody>
                  <a:tcPr/>
                </a:tc>
                <a:tc>
                  <a:txBody>
                    <a:bodyPr/>
                    <a:lstStyle/>
                    <a:p>
                      <a:pPr algn="ctr"/>
                      <a:r>
                        <a:rPr lang="en-US" dirty="0">
                          <a:solidFill>
                            <a:schemeClr val="tx1"/>
                          </a:solidFill>
                        </a:rPr>
                        <a:t>annual cost per user – </a:t>
                      </a:r>
                      <a:br>
                        <a:rPr lang="en-US" dirty="0">
                          <a:solidFill>
                            <a:schemeClr val="tx1"/>
                          </a:solidFill>
                        </a:rPr>
                      </a:br>
                      <a:r>
                        <a:rPr lang="en-US" dirty="0">
                          <a:solidFill>
                            <a:schemeClr val="tx1"/>
                          </a:solidFill>
                        </a:rPr>
                        <a:t>negotiated</a:t>
                      </a:r>
                    </a:p>
                  </a:txBody>
                  <a:tcPr/>
                </a:tc>
                <a:extLst>
                  <a:ext uri="{0D108BD9-81ED-4DB2-BD59-A6C34878D82A}">
                    <a16:rowId xmlns:a16="http://schemas.microsoft.com/office/drawing/2014/main" val="2590130519"/>
                  </a:ext>
                </a:extLst>
              </a:tr>
              <a:tr h="488222">
                <a:tc>
                  <a:txBody>
                    <a:bodyPr/>
                    <a:lstStyle/>
                    <a:p>
                      <a:r>
                        <a:rPr lang="en-US" dirty="0" err="1"/>
                        <a:t>microsoft</a:t>
                      </a:r>
                      <a:r>
                        <a:rPr lang="en-US" dirty="0"/>
                        <a:t> applications &amp; security tools</a:t>
                      </a:r>
                    </a:p>
                  </a:txBody>
                  <a:tcPr/>
                </a:tc>
                <a:tc>
                  <a:txBody>
                    <a:bodyPr/>
                    <a:lstStyle/>
                    <a:p>
                      <a:pPr algn="ctr"/>
                      <a:r>
                        <a:rPr lang="en-US" dirty="0"/>
                        <a:t>$538.46</a:t>
                      </a:r>
                    </a:p>
                  </a:txBody>
                  <a:tcPr/>
                </a:tc>
                <a:tc>
                  <a:txBody>
                    <a:bodyPr/>
                    <a:lstStyle/>
                    <a:p>
                      <a:pPr algn="ctr"/>
                      <a:r>
                        <a:rPr lang="en-US" dirty="0"/>
                        <a:t>$538.46</a:t>
                      </a:r>
                    </a:p>
                  </a:txBody>
                  <a:tcPr/>
                </a:tc>
                <a:extLst>
                  <a:ext uri="{0D108BD9-81ED-4DB2-BD59-A6C34878D82A}">
                    <a16:rowId xmlns:a16="http://schemas.microsoft.com/office/drawing/2014/main" val="2442262870"/>
                  </a:ext>
                </a:extLst>
              </a:tr>
              <a:tr h="488222">
                <a:tc>
                  <a:txBody>
                    <a:bodyPr/>
                    <a:lstStyle/>
                    <a:p>
                      <a:r>
                        <a:rPr lang="en-US" dirty="0"/>
                        <a:t>email filter &amp; security training</a:t>
                      </a:r>
                    </a:p>
                  </a:txBody>
                  <a:tcPr/>
                </a:tc>
                <a:tc>
                  <a:txBody>
                    <a:bodyPr/>
                    <a:lstStyle/>
                    <a:p>
                      <a:pPr algn="ctr"/>
                      <a:r>
                        <a:rPr lang="en-US" dirty="0"/>
                        <a:t>$140.77</a:t>
                      </a:r>
                    </a:p>
                  </a:txBody>
                  <a:tcPr/>
                </a:tc>
                <a:tc>
                  <a:txBody>
                    <a:bodyPr/>
                    <a:lstStyle/>
                    <a:p>
                      <a:pPr algn="ctr"/>
                      <a:r>
                        <a:rPr lang="en-US" dirty="0"/>
                        <a:t>38.46</a:t>
                      </a:r>
                    </a:p>
                  </a:txBody>
                  <a:tcPr/>
                </a:tc>
                <a:extLst>
                  <a:ext uri="{0D108BD9-81ED-4DB2-BD59-A6C34878D82A}">
                    <a16:rowId xmlns:a16="http://schemas.microsoft.com/office/drawing/2014/main" val="2105796154"/>
                  </a:ext>
                </a:extLst>
              </a:tr>
              <a:tr h="282859">
                <a:tc>
                  <a:txBody>
                    <a:bodyPr/>
                    <a:lstStyle/>
                    <a:p>
                      <a:r>
                        <a:rPr lang="en-US" dirty="0"/>
                        <a:t>file/network scanning</a:t>
                      </a:r>
                    </a:p>
                  </a:txBody>
                  <a:tcPr/>
                </a:tc>
                <a:tc>
                  <a:txBody>
                    <a:bodyPr/>
                    <a:lstStyle/>
                    <a:p>
                      <a:pPr algn="ctr"/>
                      <a:r>
                        <a:rPr lang="en-US" dirty="0"/>
                        <a:t>$190.00</a:t>
                      </a:r>
                    </a:p>
                  </a:txBody>
                  <a:tcPr/>
                </a:tc>
                <a:tc>
                  <a:txBody>
                    <a:bodyPr/>
                    <a:lstStyle/>
                    <a:p>
                      <a:pPr algn="ctr"/>
                      <a:r>
                        <a:rPr lang="en-US" dirty="0"/>
                        <a:t>$61.54</a:t>
                      </a:r>
                    </a:p>
                  </a:txBody>
                  <a:tcPr/>
                </a:tc>
                <a:extLst>
                  <a:ext uri="{0D108BD9-81ED-4DB2-BD59-A6C34878D82A}">
                    <a16:rowId xmlns:a16="http://schemas.microsoft.com/office/drawing/2014/main" val="3889569973"/>
                  </a:ext>
                </a:extLst>
              </a:tr>
              <a:tr h="282859">
                <a:tc>
                  <a:txBody>
                    <a:bodyPr/>
                    <a:lstStyle/>
                    <a:p>
                      <a:r>
                        <a:rPr lang="en-US" dirty="0"/>
                        <a:t>firewall</a:t>
                      </a:r>
                    </a:p>
                  </a:txBody>
                  <a:tcPr/>
                </a:tc>
                <a:tc>
                  <a:txBody>
                    <a:bodyPr/>
                    <a:lstStyle/>
                    <a:p>
                      <a:pPr algn="ctr"/>
                      <a:r>
                        <a:rPr lang="en-US" dirty="0"/>
                        <a:t>$86.67</a:t>
                      </a:r>
                    </a:p>
                  </a:txBody>
                  <a:tcPr/>
                </a:tc>
                <a:tc>
                  <a:txBody>
                    <a:bodyPr/>
                    <a:lstStyle/>
                    <a:p>
                      <a:pPr algn="ctr"/>
                      <a:r>
                        <a:rPr lang="en-US" dirty="0"/>
                        <a:t>$45.38</a:t>
                      </a:r>
                    </a:p>
                  </a:txBody>
                  <a:tcPr/>
                </a:tc>
                <a:extLst>
                  <a:ext uri="{0D108BD9-81ED-4DB2-BD59-A6C34878D82A}">
                    <a16:rowId xmlns:a16="http://schemas.microsoft.com/office/drawing/2014/main" val="2498495265"/>
                  </a:ext>
                </a:extLst>
              </a:tr>
              <a:tr h="282859">
                <a:tc>
                  <a:txBody>
                    <a:bodyPr/>
                    <a:lstStyle/>
                    <a:p>
                      <a:r>
                        <a:rPr lang="en-US" dirty="0"/>
                        <a:t>anti-virus/policies</a:t>
                      </a:r>
                    </a:p>
                  </a:txBody>
                  <a:tcPr/>
                </a:tc>
                <a:tc>
                  <a:txBody>
                    <a:bodyPr/>
                    <a:lstStyle/>
                    <a:p>
                      <a:pPr algn="ctr"/>
                      <a:r>
                        <a:rPr lang="en-US" dirty="0"/>
                        <a:t>$47.44</a:t>
                      </a:r>
                    </a:p>
                  </a:txBody>
                  <a:tcPr/>
                </a:tc>
                <a:tc>
                  <a:txBody>
                    <a:bodyPr/>
                    <a:lstStyle/>
                    <a:p>
                      <a:pPr algn="ctr"/>
                      <a:r>
                        <a:rPr lang="en-US" dirty="0"/>
                        <a:t>$33.08</a:t>
                      </a:r>
                    </a:p>
                  </a:txBody>
                  <a:tcPr/>
                </a:tc>
                <a:extLst>
                  <a:ext uri="{0D108BD9-81ED-4DB2-BD59-A6C34878D82A}">
                    <a16:rowId xmlns:a16="http://schemas.microsoft.com/office/drawing/2014/main" val="50493537"/>
                  </a:ext>
                </a:extLst>
              </a:tr>
              <a:tr h="282859">
                <a:tc>
                  <a:txBody>
                    <a:bodyPr/>
                    <a:lstStyle/>
                    <a:p>
                      <a:r>
                        <a:rPr lang="en-US" dirty="0"/>
                        <a:t>multifactor authentication</a:t>
                      </a:r>
                    </a:p>
                  </a:txBody>
                  <a:tcPr/>
                </a:tc>
                <a:tc>
                  <a:txBody>
                    <a:bodyPr/>
                    <a:lstStyle/>
                    <a:p>
                      <a:pPr algn="ctr"/>
                      <a:r>
                        <a:rPr lang="en-US" dirty="0"/>
                        <a:t>$55.00</a:t>
                      </a:r>
                    </a:p>
                  </a:txBody>
                  <a:tcPr/>
                </a:tc>
                <a:tc>
                  <a:txBody>
                    <a:bodyPr/>
                    <a:lstStyle/>
                    <a:p>
                      <a:pPr algn="ctr"/>
                      <a:r>
                        <a:rPr lang="en-US" dirty="0"/>
                        <a:t>$55.00</a:t>
                      </a:r>
                    </a:p>
                  </a:txBody>
                  <a:tcPr/>
                </a:tc>
                <a:extLst>
                  <a:ext uri="{0D108BD9-81ED-4DB2-BD59-A6C34878D82A}">
                    <a16:rowId xmlns:a16="http://schemas.microsoft.com/office/drawing/2014/main" val="2777017858"/>
                  </a:ext>
                </a:extLst>
              </a:tr>
              <a:tr h="488222">
                <a:tc>
                  <a:txBody>
                    <a:bodyPr/>
                    <a:lstStyle/>
                    <a:p>
                      <a:r>
                        <a:rPr lang="en-US" dirty="0"/>
                        <a:t>active directory auditing/management</a:t>
                      </a:r>
                    </a:p>
                  </a:txBody>
                  <a:tcPr/>
                </a:tc>
                <a:tc>
                  <a:txBody>
                    <a:bodyPr/>
                    <a:lstStyle/>
                    <a:p>
                      <a:pPr algn="ctr"/>
                      <a:r>
                        <a:rPr lang="en-US" dirty="0"/>
                        <a:t>$2.49</a:t>
                      </a:r>
                    </a:p>
                  </a:txBody>
                  <a:tcPr/>
                </a:tc>
                <a:tc>
                  <a:txBody>
                    <a:bodyPr/>
                    <a:lstStyle/>
                    <a:p>
                      <a:pPr algn="ctr"/>
                      <a:r>
                        <a:rPr lang="en-US" dirty="0"/>
                        <a:t>$2.07</a:t>
                      </a:r>
                    </a:p>
                  </a:txBody>
                  <a:tcPr/>
                </a:tc>
                <a:extLst>
                  <a:ext uri="{0D108BD9-81ED-4DB2-BD59-A6C34878D82A}">
                    <a16:rowId xmlns:a16="http://schemas.microsoft.com/office/drawing/2014/main" val="2942204304"/>
                  </a:ext>
                </a:extLst>
              </a:tr>
              <a:tr h="488222">
                <a:tc>
                  <a:txBody>
                    <a:bodyPr/>
                    <a:lstStyle/>
                    <a:p>
                      <a:r>
                        <a:rPr lang="en-US" dirty="0"/>
                        <a:t>network vulnerability scanning</a:t>
                      </a:r>
                    </a:p>
                  </a:txBody>
                  <a:tcPr/>
                </a:tc>
                <a:tc>
                  <a:txBody>
                    <a:bodyPr/>
                    <a:lstStyle/>
                    <a:p>
                      <a:pPr algn="ctr"/>
                      <a:r>
                        <a:rPr lang="en-US" dirty="0"/>
                        <a:t>$62.05</a:t>
                      </a:r>
                    </a:p>
                  </a:txBody>
                  <a:tcPr/>
                </a:tc>
                <a:tc>
                  <a:txBody>
                    <a:bodyPr/>
                    <a:lstStyle/>
                    <a:p>
                      <a:pPr algn="ctr"/>
                      <a:r>
                        <a:rPr lang="en-US" dirty="0"/>
                        <a:t>$18.46</a:t>
                      </a:r>
                    </a:p>
                  </a:txBody>
                  <a:tcPr/>
                </a:tc>
                <a:extLst>
                  <a:ext uri="{0D108BD9-81ED-4DB2-BD59-A6C34878D82A}">
                    <a16:rowId xmlns:a16="http://schemas.microsoft.com/office/drawing/2014/main" val="227270681"/>
                  </a:ext>
                </a:extLst>
              </a:tr>
              <a:tr h="282859">
                <a:tc>
                  <a:txBody>
                    <a:bodyPr/>
                    <a:lstStyle/>
                    <a:p>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868277481"/>
                  </a:ext>
                </a:extLst>
              </a:tr>
              <a:tr h="282859">
                <a:tc>
                  <a:txBody>
                    <a:bodyPr/>
                    <a:lstStyle/>
                    <a:p>
                      <a:r>
                        <a:rPr lang="en-US" dirty="0"/>
                        <a:t>annual cost per user</a:t>
                      </a:r>
                    </a:p>
                  </a:txBody>
                  <a:tcPr/>
                </a:tc>
                <a:tc>
                  <a:txBody>
                    <a:bodyPr/>
                    <a:lstStyle/>
                    <a:p>
                      <a:pPr algn="ctr"/>
                      <a:r>
                        <a:rPr lang="en-US" dirty="0"/>
                        <a:t>$1,122.88</a:t>
                      </a:r>
                    </a:p>
                  </a:txBody>
                  <a:tcPr/>
                </a:tc>
                <a:tc>
                  <a:txBody>
                    <a:bodyPr/>
                    <a:lstStyle/>
                    <a:p>
                      <a:pPr algn="ctr"/>
                      <a:r>
                        <a:rPr lang="en-US" dirty="0"/>
                        <a:t>$792.45</a:t>
                      </a:r>
                    </a:p>
                  </a:txBody>
                  <a:tcPr/>
                </a:tc>
                <a:extLst>
                  <a:ext uri="{0D108BD9-81ED-4DB2-BD59-A6C34878D82A}">
                    <a16:rowId xmlns:a16="http://schemas.microsoft.com/office/drawing/2014/main" val="3726376484"/>
                  </a:ext>
                </a:extLst>
              </a:tr>
              <a:tr h="282859">
                <a:tc>
                  <a:txBody>
                    <a:bodyPr/>
                    <a:lstStyle/>
                    <a:p>
                      <a:r>
                        <a:rPr lang="en-US" dirty="0"/>
                        <a:t>monthly cost per user</a:t>
                      </a:r>
                    </a:p>
                  </a:txBody>
                  <a:tcPr/>
                </a:tc>
                <a:tc>
                  <a:txBody>
                    <a:bodyPr/>
                    <a:lstStyle/>
                    <a:p>
                      <a:pPr algn="ctr"/>
                      <a:r>
                        <a:rPr lang="en-US" dirty="0"/>
                        <a:t>$93.57</a:t>
                      </a:r>
                    </a:p>
                  </a:txBody>
                  <a:tcPr/>
                </a:tc>
                <a:tc>
                  <a:txBody>
                    <a:bodyPr/>
                    <a:lstStyle/>
                    <a:p>
                      <a:pPr algn="ctr"/>
                      <a:r>
                        <a:rPr lang="en-US" dirty="0"/>
                        <a:t>$66.04</a:t>
                      </a:r>
                    </a:p>
                  </a:txBody>
                  <a:tcPr/>
                </a:tc>
                <a:extLst>
                  <a:ext uri="{0D108BD9-81ED-4DB2-BD59-A6C34878D82A}">
                    <a16:rowId xmlns:a16="http://schemas.microsoft.com/office/drawing/2014/main" val="2405134373"/>
                  </a:ext>
                </a:extLst>
              </a:tr>
            </a:tbl>
          </a:graphicData>
        </a:graphic>
      </p:graphicFrame>
      <p:sp>
        <p:nvSpPr>
          <p:cNvPr id="7" name="Oval 6">
            <a:extLst>
              <a:ext uri="{FF2B5EF4-FFF2-40B4-BE49-F238E27FC236}">
                <a16:creationId xmlns:a16="http://schemas.microsoft.com/office/drawing/2014/main" id="{9F71124F-E1B4-94CD-CC50-C97BD4D4C033}"/>
              </a:ext>
            </a:extLst>
          </p:cNvPr>
          <p:cNvSpPr/>
          <p:nvPr/>
        </p:nvSpPr>
        <p:spPr>
          <a:xfrm>
            <a:off x="7950198" y="5785259"/>
            <a:ext cx="1239253" cy="10727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Brace 7">
            <a:extLst>
              <a:ext uri="{FF2B5EF4-FFF2-40B4-BE49-F238E27FC236}">
                <a16:creationId xmlns:a16="http://schemas.microsoft.com/office/drawing/2014/main" id="{B5C91EFE-CD55-4A07-B5B5-B237F3AB321C}"/>
              </a:ext>
            </a:extLst>
          </p:cNvPr>
          <p:cNvSpPr/>
          <p:nvPr/>
        </p:nvSpPr>
        <p:spPr>
          <a:xfrm>
            <a:off x="9373935" y="5873340"/>
            <a:ext cx="168442" cy="844141"/>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1DF42429-A5BA-1380-8A9D-E7257D5557CD}"/>
              </a:ext>
            </a:extLst>
          </p:cNvPr>
          <p:cNvSpPr txBox="1"/>
          <p:nvPr/>
        </p:nvSpPr>
        <p:spPr>
          <a:xfrm>
            <a:off x="10006259" y="5668720"/>
            <a:ext cx="1636295" cy="1077218"/>
          </a:xfrm>
          <a:prstGeom prst="rect">
            <a:avLst/>
          </a:prstGeom>
          <a:noFill/>
        </p:spPr>
        <p:txBody>
          <a:bodyPr wrap="square" rtlCol="0">
            <a:spAutoFit/>
          </a:bodyPr>
          <a:lstStyle/>
          <a:p>
            <a:pPr algn="ctr"/>
            <a:r>
              <a:rPr lang="en-US" dirty="0"/>
              <a:t>average discount = </a:t>
            </a:r>
            <a:r>
              <a:rPr lang="en-US" sz="2800" b="1" dirty="0"/>
              <a:t>29.4%</a:t>
            </a:r>
          </a:p>
        </p:txBody>
      </p:sp>
    </p:spTree>
    <p:extLst>
      <p:ext uri="{BB962C8B-B14F-4D97-AF65-F5344CB8AC3E}">
        <p14:creationId xmlns:p14="http://schemas.microsoft.com/office/powerpoint/2010/main" val="387379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737CD59-DB45-90A9-DE25-CEB7C8BCB415}"/>
              </a:ext>
            </a:extLst>
          </p:cNvPr>
          <p:cNvGrpSpPr/>
          <p:nvPr/>
        </p:nvGrpSpPr>
        <p:grpSpPr>
          <a:xfrm>
            <a:off x="655620" y="1539096"/>
            <a:ext cx="2037348" cy="2255008"/>
            <a:chOff x="2690098" y="1705019"/>
            <a:chExt cx="1747506" cy="2008628"/>
          </a:xfrm>
        </p:grpSpPr>
        <p:sp>
          <p:nvSpPr>
            <p:cNvPr id="14" name="Hexagon 13">
              <a:extLst>
                <a:ext uri="{FF2B5EF4-FFF2-40B4-BE49-F238E27FC236}">
                  <a16:creationId xmlns:a16="http://schemas.microsoft.com/office/drawing/2014/main" id="{B666AD9F-B3F7-6591-E492-5F3DE2F8F2C0}"/>
                </a:ext>
              </a:extLst>
            </p:cNvPr>
            <p:cNvSpPr/>
            <p:nvPr/>
          </p:nvSpPr>
          <p:spPr>
            <a:xfrm rot="5400000">
              <a:off x="2559537" y="1835580"/>
              <a:ext cx="2008628" cy="1747506"/>
            </a:xfrm>
            <a:prstGeom prst="hexagon">
              <a:avLst>
                <a:gd name="adj" fmla="val 25000"/>
                <a:gd name="vf" fmla="val 115470"/>
              </a:avLst>
            </a:pr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15" name="Hexagon 4">
              <a:extLst>
                <a:ext uri="{FF2B5EF4-FFF2-40B4-BE49-F238E27FC236}">
                  <a16:creationId xmlns:a16="http://schemas.microsoft.com/office/drawing/2014/main" id="{FC3EF023-C82B-ED41-A75E-C8C484D1A51D}"/>
                </a:ext>
              </a:extLst>
            </p:cNvPr>
            <p:cNvSpPr txBox="1"/>
            <p:nvPr/>
          </p:nvSpPr>
          <p:spPr>
            <a:xfrm>
              <a:off x="2962418" y="2018030"/>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dirty="0">
                  <a:solidFill>
                    <a:schemeClr val="tx1"/>
                  </a:solidFill>
                </a:rPr>
                <a:t>a</a:t>
              </a:r>
              <a:r>
                <a:rPr lang="en-US" sz="1500" b="1" kern="1200" dirty="0">
                  <a:solidFill>
                    <a:schemeClr val="tx1"/>
                  </a:solidFill>
                </a:rPr>
                <a:t>verage cost of data breach: </a:t>
              </a:r>
              <a:br>
                <a:rPr lang="en-US" sz="1500" b="1" kern="1200" dirty="0">
                  <a:solidFill>
                    <a:schemeClr val="tx1"/>
                  </a:solidFill>
                </a:rPr>
              </a:br>
              <a:br>
                <a:rPr lang="en-US" sz="1500" b="1" kern="1200" dirty="0">
                  <a:solidFill>
                    <a:schemeClr val="tx1"/>
                  </a:solidFill>
                </a:rPr>
              </a:br>
              <a:r>
                <a:rPr lang="en-US" sz="1500" b="1" kern="1200" dirty="0">
                  <a:solidFill>
                    <a:schemeClr val="tx1"/>
                  </a:solidFill>
                </a:rPr>
                <a:t>$4.35 Million</a:t>
              </a:r>
              <a:endParaRPr lang="en-US" sz="1500" b="0" kern="1200" dirty="0">
                <a:solidFill>
                  <a:schemeClr val="tx1"/>
                </a:solidFill>
              </a:endParaRPr>
            </a:p>
          </p:txBody>
        </p:sp>
      </p:grpSp>
      <p:sp>
        <p:nvSpPr>
          <p:cNvPr id="16" name="Oval 15">
            <a:extLst>
              <a:ext uri="{FF2B5EF4-FFF2-40B4-BE49-F238E27FC236}">
                <a16:creationId xmlns:a16="http://schemas.microsoft.com/office/drawing/2014/main" id="{DE3E7D66-BA89-3061-F042-99E0BDCB7325}"/>
              </a:ext>
            </a:extLst>
          </p:cNvPr>
          <p:cNvSpPr/>
          <p:nvPr/>
        </p:nvSpPr>
        <p:spPr>
          <a:xfrm>
            <a:off x="3396815" y="1701291"/>
            <a:ext cx="1864894" cy="1648327"/>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annual cost per user:</a:t>
            </a:r>
            <a:br>
              <a:rPr lang="en-US" sz="1500" b="1" dirty="0">
                <a:solidFill>
                  <a:schemeClr val="tx1"/>
                </a:solidFill>
              </a:rPr>
            </a:br>
            <a:br>
              <a:rPr lang="en-US" sz="1500" b="1" dirty="0">
                <a:solidFill>
                  <a:schemeClr val="tx1"/>
                </a:solidFill>
              </a:rPr>
            </a:br>
            <a:r>
              <a:rPr lang="en-US" sz="1500" b="1" dirty="0">
                <a:solidFill>
                  <a:schemeClr val="tx1"/>
                </a:solidFill>
              </a:rPr>
              <a:t>$792.45</a:t>
            </a:r>
          </a:p>
        </p:txBody>
      </p:sp>
      <p:sp>
        <p:nvSpPr>
          <p:cNvPr id="17" name="Rectangle 16">
            <a:extLst>
              <a:ext uri="{FF2B5EF4-FFF2-40B4-BE49-F238E27FC236}">
                <a16:creationId xmlns:a16="http://schemas.microsoft.com/office/drawing/2014/main" id="{96DD1FFE-CC00-7A0E-F4A3-DD2BB9EAFB28}"/>
              </a:ext>
            </a:extLst>
          </p:cNvPr>
          <p:cNvSpPr/>
          <p:nvPr/>
        </p:nvSpPr>
        <p:spPr>
          <a:xfrm>
            <a:off x="5965556" y="1886905"/>
            <a:ext cx="2081463" cy="120315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user count: </a:t>
            </a:r>
          </a:p>
          <a:p>
            <a:pPr algn="ctr"/>
            <a:endParaRPr lang="en-US" sz="1500" b="1" dirty="0">
              <a:solidFill>
                <a:schemeClr val="tx1"/>
              </a:solidFill>
            </a:endParaRPr>
          </a:p>
          <a:p>
            <a:pPr algn="ctr"/>
            <a:r>
              <a:rPr lang="en-US" sz="1500" b="1" dirty="0">
                <a:solidFill>
                  <a:schemeClr val="tx1"/>
                </a:solidFill>
              </a:rPr>
              <a:t>100</a:t>
            </a:r>
          </a:p>
        </p:txBody>
      </p:sp>
      <p:sp>
        <p:nvSpPr>
          <p:cNvPr id="20" name="Title 19">
            <a:extLst>
              <a:ext uri="{FF2B5EF4-FFF2-40B4-BE49-F238E27FC236}">
                <a16:creationId xmlns:a16="http://schemas.microsoft.com/office/drawing/2014/main" id="{C43AA15C-8E28-90CB-C083-3A0DE23289A2}"/>
              </a:ext>
            </a:extLst>
          </p:cNvPr>
          <p:cNvSpPr>
            <a:spLocks noGrp="1"/>
          </p:cNvSpPr>
          <p:nvPr>
            <p:ph type="title"/>
          </p:nvPr>
        </p:nvSpPr>
        <p:spPr>
          <a:xfrm>
            <a:off x="2357507" y="101390"/>
            <a:ext cx="5111750" cy="957389"/>
          </a:xfrm>
        </p:spPr>
        <p:txBody>
          <a:bodyPr/>
          <a:lstStyle/>
          <a:p>
            <a:pPr algn="ctr"/>
            <a:r>
              <a:rPr lang="en-US" dirty="0"/>
              <a:t>illustration</a:t>
            </a:r>
          </a:p>
        </p:txBody>
      </p:sp>
      <p:sp>
        <p:nvSpPr>
          <p:cNvPr id="21" name="Text Placeholder 20">
            <a:extLst>
              <a:ext uri="{FF2B5EF4-FFF2-40B4-BE49-F238E27FC236}">
                <a16:creationId xmlns:a16="http://schemas.microsoft.com/office/drawing/2014/main" id="{42A90D76-052D-431B-73E0-A376DA095F61}"/>
              </a:ext>
            </a:extLst>
          </p:cNvPr>
          <p:cNvSpPr>
            <a:spLocks noGrp="1"/>
          </p:cNvSpPr>
          <p:nvPr>
            <p:ph type="body" idx="1"/>
          </p:nvPr>
        </p:nvSpPr>
        <p:spPr>
          <a:xfrm>
            <a:off x="7469257" y="4972217"/>
            <a:ext cx="5111750" cy="1525588"/>
          </a:xfrm>
        </p:spPr>
        <p:txBody>
          <a:bodyPr>
            <a:noAutofit/>
          </a:bodyPr>
          <a:lstStyle/>
          <a:p>
            <a:pPr algn="ctr"/>
            <a:r>
              <a:rPr lang="en-US" sz="3200" dirty="0"/>
              <a:t>Can your organization </a:t>
            </a:r>
            <a:br>
              <a:rPr lang="en-US" sz="3200" dirty="0"/>
            </a:br>
            <a:r>
              <a:rPr lang="en-US" sz="3200" dirty="0"/>
              <a:t>go 55 years </a:t>
            </a:r>
            <a:br>
              <a:rPr lang="en-US" sz="3200" dirty="0"/>
            </a:br>
            <a:r>
              <a:rPr lang="en-US" sz="3200" dirty="0"/>
              <a:t>without an incident?</a:t>
            </a:r>
          </a:p>
        </p:txBody>
      </p:sp>
      <p:cxnSp>
        <p:nvCxnSpPr>
          <p:cNvPr id="23" name="Straight Arrow Connector 22">
            <a:extLst>
              <a:ext uri="{FF2B5EF4-FFF2-40B4-BE49-F238E27FC236}">
                <a16:creationId xmlns:a16="http://schemas.microsoft.com/office/drawing/2014/main" id="{83F777D5-AF89-EAB8-7FBA-1B13CD291DC7}"/>
              </a:ext>
            </a:extLst>
          </p:cNvPr>
          <p:cNvCxnSpPr>
            <a:cxnSpLocks/>
          </p:cNvCxnSpPr>
          <p:nvPr/>
        </p:nvCxnSpPr>
        <p:spPr>
          <a:xfrm>
            <a:off x="2239071" y="3633639"/>
            <a:ext cx="531342" cy="6723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7276F7C2-61C1-C021-3EFD-6D22BFF4A060}"/>
              </a:ext>
            </a:extLst>
          </p:cNvPr>
          <p:cNvCxnSpPr>
            <a:cxnSpLocks/>
          </p:cNvCxnSpPr>
          <p:nvPr/>
        </p:nvCxnSpPr>
        <p:spPr>
          <a:xfrm>
            <a:off x="4395645" y="3442699"/>
            <a:ext cx="0" cy="7658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113D6009-6FEC-4F07-25D4-45C9BD4BC78A}"/>
              </a:ext>
            </a:extLst>
          </p:cNvPr>
          <p:cNvCxnSpPr>
            <a:cxnSpLocks/>
          </p:cNvCxnSpPr>
          <p:nvPr/>
        </p:nvCxnSpPr>
        <p:spPr>
          <a:xfrm flipH="1">
            <a:off x="6096000" y="3429000"/>
            <a:ext cx="546554" cy="8760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6" name="Group 5">
            <a:extLst>
              <a:ext uri="{FF2B5EF4-FFF2-40B4-BE49-F238E27FC236}">
                <a16:creationId xmlns:a16="http://schemas.microsoft.com/office/drawing/2014/main" id="{428D11A9-E836-06FA-E0E1-8D2D9E14C079}"/>
              </a:ext>
            </a:extLst>
          </p:cNvPr>
          <p:cNvGrpSpPr/>
          <p:nvPr/>
        </p:nvGrpSpPr>
        <p:grpSpPr>
          <a:xfrm>
            <a:off x="3396815" y="4466439"/>
            <a:ext cx="2037348" cy="1816924"/>
            <a:chOff x="3503221" y="4680881"/>
            <a:chExt cx="2037348" cy="1816924"/>
          </a:xfrm>
        </p:grpSpPr>
        <p:sp>
          <p:nvSpPr>
            <p:cNvPr id="3" name="Frame 2">
              <a:extLst>
                <a:ext uri="{FF2B5EF4-FFF2-40B4-BE49-F238E27FC236}">
                  <a16:creationId xmlns:a16="http://schemas.microsoft.com/office/drawing/2014/main" id="{D232F013-8B32-6919-4F88-E8043083F3B8}"/>
                </a:ext>
              </a:extLst>
            </p:cNvPr>
            <p:cNvSpPr/>
            <p:nvPr/>
          </p:nvSpPr>
          <p:spPr>
            <a:xfrm>
              <a:off x="3503221" y="4680881"/>
              <a:ext cx="2037348" cy="181692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6D731CCE-2120-F4EB-EF17-C22D2E06BC30}"/>
                </a:ext>
              </a:extLst>
            </p:cNvPr>
            <p:cNvSpPr txBox="1"/>
            <p:nvPr/>
          </p:nvSpPr>
          <p:spPr>
            <a:xfrm>
              <a:off x="3760389" y="5066123"/>
              <a:ext cx="1523011" cy="1046440"/>
            </a:xfrm>
            <a:prstGeom prst="rect">
              <a:avLst/>
            </a:prstGeom>
            <a:noFill/>
          </p:spPr>
          <p:txBody>
            <a:bodyPr wrap="square">
              <a:spAutoFit/>
            </a:bodyPr>
            <a:lstStyle/>
            <a:p>
              <a:pPr algn="ctr"/>
              <a:r>
                <a:rPr lang="en-US" sz="1500" b="1" dirty="0">
                  <a:solidFill>
                    <a:schemeClr val="tx1"/>
                  </a:solidFill>
                </a:rPr>
                <a:t>break even (years):</a:t>
              </a:r>
            </a:p>
            <a:p>
              <a:pPr algn="ctr"/>
              <a:r>
                <a:rPr lang="en-US" sz="3200" b="1" dirty="0">
                  <a:solidFill>
                    <a:schemeClr val="tx1"/>
                  </a:solidFill>
                </a:rPr>
                <a:t>55</a:t>
              </a:r>
              <a:endParaRPr lang="en-US" dirty="0"/>
            </a:p>
          </p:txBody>
        </p:sp>
      </p:grpSp>
    </p:spTree>
    <p:extLst>
      <p:ext uri="{BB962C8B-B14F-4D97-AF65-F5344CB8AC3E}">
        <p14:creationId xmlns:p14="http://schemas.microsoft.com/office/powerpoint/2010/main" val="482425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624320" y="2230120"/>
            <a:ext cx="5074920" cy="1715531"/>
          </a:xfrm>
        </p:spPr>
        <p:txBody>
          <a:bodyPr/>
          <a:lstStyle/>
          <a:p>
            <a:r>
              <a:rPr lang="en-US" dirty="0"/>
              <a:t>Interagency security model | consortium</a:t>
            </a:r>
          </a:p>
        </p:txBody>
      </p:sp>
    </p:spTree>
    <p:extLst>
      <p:ext uri="{BB962C8B-B14F-4D97-AF65-F5344CB8AC3E}">
        <p14:creationId xmlns:p14="http://schemas.microsoft.com/office/powerpoint/2010/main" val="3775132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94517B63-C45F-9BA1-E90A-B3F55692122F}"/>
              </a:ext>
            </a:extLst>
          </p:cNvPr>
          <p:cNvSpPr>
            <a:spLocks noGrp="1"/>
          </p:cNvSpPr>
          <p:nvPr>
            <p:ph type="title"/>
          </p:nvPr>
        </p:nvSpPr>
        <p:spPr>
          <a:xfrm>
            <a:off x="4547937" y="-89066"/>
            <a:ext cx="6749716" cy="1535622"/>
          </a:xfrm>
        </p:spPr>
        <p:txBody>
          <a:bodyPr/>
          <a:lstStyle/>
          <a:p>
            <a:pPr algn="ctr"/>
            <a:r>
              <a:rPr lang="en-US" dirty="0"/>
              <a:t>Challenges affecting local governments</a:t>
            </a:r>
          </a:p>
        </p:txBody>
      </p:sp>
      <p:sp>
        <p:nvSpPr>
          <p:cNvPr id="9" name="Rectangle 8">
            <a:extLst>
              <a:ext uri="{FF2B5EF4-FFF2-40B4-BE49-F238E27FC236}">
                <a16:creationId xmlns:a16="http://schemas.microsoft.com/office/drawing/2014/main" id="{1A12F8CA-A444-FBEF-FBEE-391A2FBD29D8}"/>
              </a:ext>
            </a:extLst>
          </p:cNvPr>
          <p:cNvSpPr/>
          <p:nvPr/>
        </p:nvSpPr>
        <p:spPr>
          <a:xfrm>
            <a:off x="6621754" y="2459676"/>
            <a:ext cx="2348564" cy="721895"/>
          </a:xfrm>
          <a:prstGeom prst="rect">
            <a:avLst/>
          </a:prstGeom>
          <a:solidFill>
            <a:schemeClr val="tx1"/>
          </a:solidFill>
          <a:ln>
            <a:noFill/>
          </a:ln>
          <a:effectLst>
            <a:outerShdw blurRad="50800" dist="12700" dir="5400000" algn="ctr" rotWithShape="0">
              <a:srgbClr val="000000">
                <a:alpha val="43137"/>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Gill Sans MT" panose="020B0502020104020203" pitchFamily="34" charset="0"/>
              </a:rPr>
              <a:t>money</a:t>
            </a:r>
          </a:p>
        </p:txBody>
      </p:sp>
      <p:sp>
        <p:nvSpPr>
          <p:cNvPr id="10" name="Rectangle 9">
            <a:extLst>
              <a:ext uri="{FF2B5EF4-FFF2-40B4-BE49-F238E27FC236}">
                <a16:creationId xmlns:a16="http://schemas.microsoft.com/office/drawing/2014/main" id="{0109879E-1E0D-82D1-E544-97A94AA056AB}"/>
              </a:ext>
            </a:extLst>
          </p:cNvPr>
          <p:cNvSpPr/>
          <p:nvPr/>
        </p:nvSpPr>
        <p:spPr>
          <a:xfrm>
            <a:off x="6621754" y="3672189"/>
            <a:ext cx="2348564" cy="721895"/>
          </a:xfrm>
          <a:prstGeom prst="rect">
            <a:avLst/>
          </a:prstGeom>
          <a:solidFill>
            <a:schemeClr val="tx1"/>
          </a:solidFill>
          <a:ln>
            <a:noFill/>
          </a:ln>
          <a:effectLst>
            <a:outerShdw blurRad="50800" dist="12700" dir="5400000" algn="ctr" rotWithShape="0">
              <a:srgbClr val="000000">
                <a:alpha val="43137"/>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Gill Sans MT" panose="020B0502020104020203" pitchFamily="34" charset="0"/>
              </a:rPr>
              <a:t>resources</a:t>
            </a:r>
          </a:p>
        </p:txBody>
      </p:sp>
      <p:sp>
        <p:nvSpPr>
          <p:cNvPr id="11" name="Rectangle 10">
            <a:extLst>
              <a:ext uri="{FF2B5EF4-FFF2-40B4-BE49-F238E27FC236}">
                <a16:creationId xmlns:a16="http://schemas.microsoft.com/office/drawing/2014/main" id="{057367EE-56F9-B29E-E537-D3E95CE495CB}"/>
              </a:ext>
            </a:extLst>
          </p:cNvPr>
          <p:cNvSpPr/>
          <p:nvPr/>
        </p:nvSpPr>
        <p:spPr>
          <a:xfrm>
            <a:off x="6621754" y="4884702"/>
            <a:ext cx="2348564" cy="721895"/>
          </a:xfrm>
          <a:prstGeom prst="rect">
            <a:avLst/>
          </a:prstGeom>
          <a:solidFill>
            <a:schemeClr val="tx1"/>
          </a:solidFill>
          <a:ln>
            <a:noFill/>
          </a:ln>
          <a:effectLst>
            <a:outerShdw blurRad="50800" dist="12700" dir="5400000" algn="ctr" rotWithShape="0">
              <a:srgbClr val="000000">
                <a:alpha val="43137"/>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latin typeface="Gill Sans MT" panose="020B0502020104020203" pitchFamily="34" charset="0"/>
              </a:rPr>
              <a:t>competing priorities</a:t>
            </a:r>
          </a:p>
        </p:txBody>
      </p:sp>
    </p:spTree>
    <p:extLst>
      <p:ext uri="{BB962C8B-B14F-4D97-AF65-F5344CB8AC3E}">
        <p14:creationId xmlns:p14="http://schemas.microsoft.com/office/powerpoint/2010/main" val="3804576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DB88-62DD-4C41-977F-D59BEF14EE76}"/>
              </a:ext>
            </a:extLst>
          </p:cNvPr>
          <p:cNvSpPr>
            <a:spLocks noGrp="1"/>
          </p:cNvSpPr>
          <p:nvPr>
            <p:ph type="title"/>
          </p:nvPr>
        </p:nvSpPr>
        <p:spPr>
          <a:xfrm>
            <a:off x="838200" y="5509419"/>
            <a:ext cx="4082142" cy="585788"/>
          </a:xfrm>
        </p:spPr>
        <p:txBody>
          <a:bodyPr>
            <a:normAutofit fontScale="90000"/>
          </a:bodyPr>
          <a:lstStyle/>
          <a:p>
            <a:r>
              <a:rPr lang="en-US" dirty="0"/>
              <a:t>Problem statements</a:t>
            </a:r>
          </a:p>
        </p:txBody>
      </p:sp>
      <p:sp>
        <p:nvSpPr>
          <p:cNvPr id="3" name="Text Placeholder 2">
            <a:extLst>
              <a:ext uri="{FF2B5EF4-FFF2-40B4-BE49-F238E27FC236}">
                <a16:creationId xmlns:a16="http://schemas.microsoft.com/office/drawing/2014/main" id="{AEF37E83-2D8B-42EF-A2C4-5D2BBDB1F05B}"/>
              </a:ext>
            </a:extLst>
          </p:cNvPr>
          <p:cNvSpPr>
            <a:spLocks noGrp="1"/>
          </p:cNvSpPr>
          <p:nvPr>
            <p:ph type="body" sz="quarter" idx="13"/>
          </p:nvPr>
        </p:nvSpPr>
        <p:spPr>
          <a:xfrm>
            <a:off x="166074" y="1507772"/>
            <a:ext cx="2141764" cy="514350"/>
          </a:xfrm>
        </p:spPr>
        <p:txBody>
          <a:bodyPr>
            <a:normAutofit fontScale="92500" lnSpcReduction="20000"/>
          </a:bodyPr>
          <a:lstStyle/>
          <a:p>
            <a:r>
              <a:rPr lang="en-US" dirty="0"/>
              <a:t>economies of scale</a:t>
            </a:r>
          </a:p>
        </p:txBody>
      </p:sp>
      <p:sp>
        <p:nvSpPr>
          <p:cNvPr id="4" name="Text Placeholder 3">
            <a:extLst>
              <a:ext uri="{FF2B5EF4-FFF2-40B4-BE49-F238E27FC236}">
                <a16:creationId xmlns:a16="http://schemas.microsoft.com/office/drawing/2014/main" id="{B0D77839-2CFD-4BC8-85DA-9EE69CCE1B20}"/>
              </a:ext>
            </a:extLst>
          </p:cNvPr>
          <p:cNvSpPr>
            <a:spLocks noGrp="1"/>
          </p:cNvSpPr>
          <p:nvPr>
            <p:ph type="body" sz="quarter" idx="14"/>
          </p:nvPr>
        </p:nvSpPr>
        <p:spPr>
          <a:xfrm>
            <a:off x="732131" y="2584097"/>
            <a:ext cx="2141764" cy="514350"/>
          </a:xfrm>
        </p:spPr>
        <p:txBody>
          <a:bodyPr>
            <a:normAutofit fontScale="92500" lnSpcReduction="20000"/>
          </a:bodyPr>
          <a:lstStyle/>
          <a:p>
            <a:r>
              <a:rPr lang="en-US" dirty="0"/>
              <a:t>achieve efficiencies</a:t>
            </a:r>
          </a:p>
        </p:txBody>
      </p:sp>
      <p:sp>
        <p:nvSpPr>
          <p:cNvPr id="5" name="Text Placeholder 4">
            <a:extLst>
              <a:ext uri="{FF2B5EF4-FFF2-40B4-BE49-F238E27FC236}">
                <a16:creationId xmlns:a16="http://schemas.microsoft.com/office/drawing/2014/main" id="{57E386FF-C90F-4484-A843-D4BA75FFF002}"/>
              </a:ext>
            </a:extLst>
          </p:cNvPr>
          <p:cNvSpPr>
            <a:spLocks noGrp="1"/>
          </p:cNvSpPr>
          <p:nvPr>
            <p:ph type="body" sz="quarter" idx="15"/>
          </p:nvPr>
        </p:nvSpPr>
        <p:spPr>
          <a:xfrm>
            <a:off x="1338556" y="3660422"/>
            <a:ext cx="2141764" cy="514350"/>
          </a:xfrm>
        </p:spPr>
        <p:txBody>
          <a:bodyPr>
            <a:normAutofit fontScale="85000" lnSpcReduction="10000"/>
          </a:bodyPr>
          <a:lstStyle/>
          <a:p>
            <a:r>
              <a:rPr lang="en-US" dirty="0"/>
              <a:t>enhance cybersecurity for all</a:t>
            </a:r>
          </a:p>
        </p:txBody>
      </p:sp>
      <p:sp>
        <p:nvSpPr>
          <p:cNvPr id="12" name="Text Placeholder 11">
            <a:extLst>
              <a:ext uri="{FF2B5EF4-FFF2-40B4-BE49-F238E27FC236}">
                <a16:creationId xmlns:a16="http://schemas.microsoft.com/office/drawing/2014/main" id="{FABE7D8B-D1CD-44C0-AD2D-2ABA67684E97}"/>
              </a:ext>
            </a:extLst>
          </p:cNvPr>
          <p:cNvSpPr>
            <a:spLocks noGrp="1"/>
          </p:cNvSpPr>
          <p:nvPr>
            <p:ph type="body" sz="quarter" idx="17"/>
          </p:nvPr>
        </p:nvSpPr>
        <p:spPr>
          <a:xfrm>
            <a:off x="4401536" y="1613528"/>
            <a:ext cx="7505984" cy="1010842"/>
          </a:xfrm>
        </p:spPr>
        <p:txBody>
          <a:bodyPr>
            <a:normAutofit/>
          </a:bodyPr>
          <a:lstStyle/>
          <a:p>
            <a:r>
              <a:rPr lang="en-US" dirty="0"/>
              <a:t>What if we could leverage existing tool sets used in local government (and/or the State) and make them available to our partners so that they could enable capabilities they did not previously have due to costs, limited resources, and other general challenges? </a:t>
            </a:r>
          </a:p>
        </p:txBody>
      </p:sp>
      <p:sp>
        <p:nvSpPr>
          <p:cNvPr id="13" name="Text Placeholder 12">
            <a:extLst>
              <a:ext uri="{FF2B5EF4-FFF2-40B4-BE49-F238E27FC236}">
                <a16:creationId xmlns:a16="http://schemas.microsoft.com/office/drawing/2014/main" id="{8C2F0B15-120C-423F-8EE5-F303B19D5CC5}"/>
              </a:ext>
            </a:extLst>
          </p:cNvPr>
          <p:cNvSpPr>
            <a:spLocks noGrp="1"/>
          </p:cNvSpPr>
          <p:nvPr>
            <p:ph type="body" sz="quarter" idx="18"/>
          </p:nvPr>
        </p:nvSpPr>
        <p:spPr>
          <a:xfrm>
            <a:off x="4986028" y="2682564"/>
            <a:ext cx="6921491" cy="1010842"/>
          </a:xfrm>
        </p:spPr>
        <p:txBody>
          <a:bodyPr>
            <a:normAutofit/>
          </a:bodyPr>
          <a:lstStyle/>
          <a:p>
            <a:r>
              <a:rPr lang="en-US" dirty="0"/>
              <a:t>What if we could achieve economies of scale, reduce overall costs, maximize efficiencies, improve knowledge transfer, reduce duplication of work, and remove the haves and have-nots which has historically been one of the most significant challenges facing local governments.</a:t>
            </a:r>
          </a:p>
        </p:txBody>
      </p:sp>
      <p:sp>
        <p:nvSpPr>
          <p:cNvPr id="14" name="Text Placeholder 13">
            <a:extLst>
              <a:ext uri="{FF2B5EF4-FFF2-40B4-BE49-F238E27FC236}">
                <a16:creationId xmlns:a16="http://schemas.microsoft.com/office/drawing/2014/main" id="{300D2644-F516-41F1-A88D-93673EA209A4}"/>
              </a:ext>
            </a:extLst>
          </p:cNvPr>
          <p:cNvSpPr>
            <a:spLocks noGrp="1"/>
          </p:cNvSpPr>
          <p:nvPr>
            <p:ph type="body" sz="quarter" idx="19"/>
          </p:nvPr>
        </p:nvSpPr>
        <p:spPr>
          <a:xfrm>
            <a:off x="5576937" y="3755394"/>
            <a:ext cx="6330581" cy="1010842"/>
          </a:xfrm>
        </p:spPr>
        <p:txBody>
          <a:bodyPr>
            <a:normAutofit/>
          </a:bodyPr>
          <a:lstStyle/>
          <a:p>
            <a:r>
              <a:rPr lang="en-US" dirty="0"/>
              <a:t>How can we bring local governments and organizations above the cyber poverty line, so it protects everyone in the ecosystem?</a:t>
            </a:r>
          </a:p>
        </p:txBody>
      </p:sp>
      <p:sp>
        <p:nvSpPr>
          <p:cNvPr id="18" name="Slide Number Placeholder 17">
            <a:extLst>
              <a:ext uri="{FF2B5EF4-FFF2-40B4-BE49-F238E27FC236}">
                <a16:creationId xmlns:a16="http://schemas.microsoft.com/office/drawing/2014/main" id="{C8D6D0E8-3983-4B7D-ADB2-077E17AD3BD0}"/>
              </a:ext>
            </a:extLst>
          </p:cNvPr>
          <p:cNvSpPr>
            <a:spLocks noGrp="1"/>
          </p:cNvSpPr>
          <p:nvPr>
            <p:ph type="sldNum" sz="quarter" idx="12"/>
          </p:nvPr>
        </p:nvSpPr>
        <p:spPr>
          <a:xfrm>
            <a:off x="10810874" y="6356350"/>
            <a:ext cx="542925" cy="365125"/>
          </a:xfrm>
        </p:spPr>
        <p:txBody>
          <a:bodyPr/>
          <a:lstStyle/>
          <a:p>
            <a:fld id="{A49DFD55-3C28-40EF-9E31-A92D2E4017FF}" type="slidenum">
              <a:rPr lang="en-US" smtClean="0"/>
              <a:pPr/>
              <a:t>17</a:t>
            </a:fld>
            <a:endParaRPr lang="en-US" dirty="0"/>
          </a:p>
        </p:txBody>
      </p:sp>
      <p:cxnSp>
        <p:nvCxnSpPr>
          <p:cNvPr id="21" name="Straight Connector 20">
            <a:extLst>
              <a:ext uri="{FF2B5EF4-FFF2-40B4-BE49-F238E27FC236}">
                <a16:creationId xmlns:a16="http://schemas.microsoft.com/office/drawing/2014/main" id="{2BB1077C-688D-A6DA-3AD7-DE36B2A32339}"/>
              </a:ext>
            </a:extLst>
          </p:cNvPr>
          <p:cNvCxnSpPr>
            <a:cxnSpLocks/>
          </p:cNvCxnSpPr>
          <p:nvPr/>
        </p:nvCxnSpPr>
        <p:spPr>
          <a:xfrm>
            <a:off x="4401536" y="5120640"/>
            <a:ext cx="147887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2104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4420235" y="92519"/>
            <a:ext cx="5111750" cy="892172"/>
          </a:xfrm>
        </p:spPr>
        <p:txBody>
          <a:bodyPr/>
          <a:lstStyle/>
          <a:p>
            <a:r>
              <a:rPr lang="en-US" dirty="0"/>
              <a:t>Goal:</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18</a:t>
            </a:fld>
            <a:endParaRPr lang="en-US" dirty="0"/>
          </a:p>
        </p:txBody>
      </p:sp>
      <p:sp>
        <p:nvSpPr>
          <p:cNvPr id="8" name="Text Placeholder 7">
            <a:extLst>
              <a:ext uri="{FF2B5EF4-FFF2-40B4-BE49-F238E27FC236}">
                <a16:creationId xmlns:a16="http://schemas.microsoft.com/office/drawing/2014/main" id="{BC1D6018-2724-B798-3942-432FE29FFA68}"/>
              </a:ext>
            </a:extLst>
          </p:cNvPr>
          <p:cNvSpPr>
            <a:spLocks noGrp="1"/>
          </p:cNvSpPr>
          <p:nvPr>
            <p:ph type="body" idx="1"/>
          </p:nvPr>
        </p:nvSpPr>
        <p:spPr>
          <a:xfrm>
            <a:off x="4857112" y="985482"/>
            <a:ext cx="6755765" cy="825060"/>
          </a:xfrm>
        </p:spPr>
        <p:txBody>
          <a:bodyPr/>
          <a:lstStyle/>
          <a:p>
            <a:r>
              <a:rPr lang="en-US" dirty="0"/>
              <a:t>To seed the creation of this community, it is imperative that the effort has broad support from key industry partners who are interested in securing their products, services, and data. Service providers are an integral resource as well.</a:t>
            </a:r>
          </a:p>
        </p:txBody>
      </p:sp>
      <p:sp>
        <p:nvSpPr>
          <p:cNvPr id="9" name="Title 1">
            <a:extLst>
              <a:ext uri="{FF2B5EF4-FFF2-40B4-BE49-F238E27FC236}">
                <a16:creationId xmlns:a16="http://schemas.microsoft.com/office/drawing/2014/main" id="{730888D6-C605-FC58-B632-03A475D1D1FC}"/>
              </a:ext>
            </a:extLst>
          </p:cNvPr>
          <p:cNvSpPr txBox="1">
            <a:spLocks/>
          </p:cNvSpPr>
          <p:nvPr/>
        </p:nvSpPr>
        <p:spPr>
          <a:xfrm>
            <a:off x="4420235" y="1144882"/>
            <a:ext cx="5111750" cy="12049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dirty="0"/>
              <a:t>Mission:</a:t>
            </a:r>
          </a:p>
        </p:txBody>
      </p:sp>
      <p:sp>
        <p:nvSpPr>
          <p:cNvPr id="10" name="Text Placeholder 7">
            <a:extLst>
              <a:ext uri="{FF2B5EF4-FFF2-40B4-BE49-F238E27FC236}">
                <a16:creationId xmlns:a16="http://schemas.microsoft.com/office/drawing/2014/main" id="{9F22053D-4D8A-72EA-2955-1B241F04BD27}"/>
              </a:ext>
            </a:extLst>
          </p:cNvPr>
          <p:cNvSpPr txBox="1">
            <a:spLocks/>
          </p:cNvSpPr>
          <p:nvPr/>
        </p:nvSpPr>
        <p:spPr>
          <a:xfrm>
            <a:off x="4857112" y="2372224"/>
            <a:ext cx="6755765" cy="100685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Build an active, trusted network of local governments and academia to enhance cybersecurity resilience and response, better protect digital and physical assets, create safer and stronger communities, and advance the technology leadership of southeastern Wisconsin and Wisconsin in general.</a:t>
            </a:r>
          </a:p>
        </p:txBody>
      </p:sp>
      <p:sp>
        <p:nvSpPr>
          <p:cNvPr id="11" name="Title 1">
            <a:extLst>
              <a:ext uri="{FF2B5EF4-FFF2-40B4-BE49-F238E27FC236}">
                <a16:creationId xmlns:a16="http://schemas.microsoft.com/office/drawing/2014/main" id="{D4650357-70EF-D512-B3E5-8371F9EAA5ED}"/>
              </a:ext>
            </a:extLst>
          </p:cNvPr>
          <p:cNvSpPr txBox="1">
            <a:spLocks/>
          </p:cNvSpPr>
          <p:nvPr/>
        </p:nvSpPr>
        <p:spPr>
          <a:xfrm>
            <a:off x="4420235" y="2757048"/>
            <a:ext cx="5111750" cy="12049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dirty="0"/>
              <a:t>vision:</a:t>
            </a:r>
          </a:p>
        </p:txBody>
      </p:sp>
      <p:sp>
        <p:nvSpPr>
          <p:cNvPr id="12" name="Text Placeholder 7">
            <a:extLst>
              <a:ext uri="{FF2B5EF4-FFF2-40B4-BE49-F238E27FC236}">
                <a16:creationId xmlns:a16="http://schemas.microsoft.com/office/drawing/2014/main" id="{26581CAB-D734-782B-336C-B5D672B6E869}"/>
              </a:ext>
            </a:extLst>
          </p:cNvPr>
          <p:cNvSpPr txBox="1">
            <a:spLocks/>
          </p:cNvSpPr>
          <p:nvPr/>
        </p:nvSpPr>
        <p:spPr>
          <a:xfrm>
            <a:off x="4857111" y="3961960"/>
            <a:ext cx="7111369" cy="362655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Wingdings" panose="05000000000000000000" pitchFamily="2" charset="2"/>
              <a:buChar char="§"/>
            </a:pPr>
            <a:r>
              <a:rPr lang="en-US" dirty="0"/>
              <a:t>Reduction of overall costs through economies of scale</a:t>
            </a:r>
          </a:p>
          <a:p>
            <a:pPr marL="285750" indent="-285750">
              <a:buFont typeface="Wingdings" panose="05000000000000000000" pitchFamily="2" charset="2"/>
              <a:buChar char="§"/>
            </a:pPr>
            <a:r>
              <a:rPr lang="en-US" dirty="0"/>
              <a:t>Increase resilience and visibility</a:t>
            </a:r>
          </a:p>
          <a:p>
            <a:pPr marL="285750" indent="-285750">
              <a:buFont typeface="Wingdings" panose="05000000000000000000" pitchFamily="2" charset="2"/>
              <a:buChar char="§"/>
            </a:pPr>
            <a:r>
              <a:rPr lang="en-US" dirty="0"/>
              <a:t>Develop long-term strategy to prepare participating members for emerging and long-term cyber security challenges</a:t>
            </a:r>
          </a:p>
          <a:p>
            <a:pPr marL="285750" indent="-285750">
              <a:buFont typeface="Wingdings" panose="05000000000000000000" pitchFamily="2" charset="2"/>
              <a:buChar char="§"/>
            </a:pPr>
            <a:r>
              <a:rPr lang="en-US" dirty="0"/>
              <a:t>Maximized efficiencies and reduced duplication of work</a:t>
            </a:r>
          </a:p>
          <a:p>
            <a:pPr marL="285750" indent="-285750">
              <a:buFont typeface="Wingdings" panose="05000000000000000000" pitchFamily="2" charset="2"/>
              <a:buChar char="§"/>
            </a:pPr>
            <a:r>
              <a:rPr lang="en-US" dirty="0"/>
              <a:t>Increased knowledge sharing through engaging network of cybersecurity professionals</a:t>
            </a:r>
          </a:p>
          <a:p>
            <a:pPr marL="285750" indent="-285750">
              <a:buFont typeface="Wingdings" panose="05000000000000000000" pitchFamily="2" charset="2"/>
              <a:buChar char="§"/>
            </a:pPr>
            <a:r>
              <a:rPr lang="en-US" dirty="0"/>
              <a:t>Stimulate open innovation and impact throughout consortium</a:t>
            </a:r>
          </a:p>
        </p:txBody>
      </p:sp>
    </p:spTree>
    <p:extLst>
      <p:ext uri="{BB962C8B-B14F-4D97-AF65-F5344CB8AC3E}">
        <p14:creationId xmlns:p14="http://schemas.microsoft.com/office/powerpoint/2010/main" val="1742861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0014-73D5-419B-8867-972BB18D52D4}"/>
              </a:ext>
            </a:extLst>
          </p:cNvPr>
          <p:cNvSpPr>
            <a:spLocks noGrp="1"/>
          </p:cNvSpPr>
          <p:nvPr>
            <p:ph type="title"/>
          </p:nvPr>
        </p:nvSpPr>
        <p:spPr>
          <a:xfrm>
            <a:off x="2058352" y="245639"/>
            <a:ext cx="8421688" cy="1325563"/>
          </a:xfrm>
        </p:spPr>
        <p:txBody>
          <a:bodyPr/>
          <a:lstStyle/>
          <a:p>
            <a:pPr algn="ctr"/>
            <a:r>
              <a:rPr lang="en-US" dirty="0"/>
              <a:t>Avenues</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19</a:t>
            </a:fld>
            <a:endParaRPr lang="en-US" dirty="0"/>
          </a:p>
        </p:txBody>
      </p:sp>
      <p:sp>
        <p:nvSpPr>
          <p:cNvPr id="10" name="Rectangle 9">
            <a:extLst>
              <a:ext uri="{FF2B5EF4-FFF2-40B4-BE49-F238E27FC236}">
                <a16:creationId xmlns:a16="http://schemas.microsoft.com/office/drawing/2014/main" id="{939B9E57-BFC2-9E55-AA24-36B07D2CE312}"/>
              </a:ext>
            </a:extLst>
          </p:cNvPr>
          <p:cNvSpPr/>
          <p:nvPr/>
        </p:nvSpPr>
        <p:spPr>
          <a:xfrm>
            <a:off x="2644918" y="1759566"/>
            <a:ext cx="2348564" cy="721895"/>
          </a:xfrm>
          <a:prstGeom prst="rect">
            <a:avLst/>
          </a:prstGeom>
          <a:solidFill>
            <a:schemeClr val="tx1"/>
          </a:solidFill>
          <a:ln>
            <a:noFill/>
          </a:ln>
          <a:effectLst>
            <a:outerShdw blurRad="50800" dist="12700" dir="5400000" algn="ctr" rotWithShape="0">
              <a:srgbClr val="000000">
                <a:alpha val="43137"/>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Gill Sans MT" panose="020B0502020104020203" pitchFamily="34" charset="0"/>
              </a:rPr>
              <a:t>collaborative defense</a:t>
            </a:r>
          </a:p>
        </p:txBody>
      </p:sp>
      <p:sp>
        <p:nvSpPr>
          <p:cNvPr id="12" name="Rectangle 11">
            <a:extLst>
              <a:ext uri="{FF2B5EF4-FFF2-40B4-BE49-F238E27FC236}">
                <a16:creationId xmlns:a16="http://schemas.microsoft.com/office/drawing/2014/main" id="{E22C1C34-61AB-A5AE-ABC6-BFCFC5AF0CC7}"/>
              </a:ext>
            </a:extLst>
          </p:cNvPr>
          <p:cNvSpPr/>
          <p:nvPr/>
        </p:nvSpPr>
        <p:spPr>
          <a:xfrm>
            <a:off x="5462595" y="1759567"/>
            <a:ext cx="2349113" cy="721895"/>
          </a:xfrm>
          <a:prstGeom prst="rect">
            <a:avLst/>
          </a:prstGeom>
          <a:solidFill>
            <a:schemeClr val="tx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Gill Sans MT" panose="020B0502020104020203" pitchFamily="34" charset="0"/>
              </a:rPr>
              <a:t>workforce development</a:t>
            </a:r>
          </a:p>
        </p:txBody>
      </p:sp>
      <p:sp>
        <p:nvSpPr>
          <p:cNvPr id="13" name="Rectangle 12">
            <a:extLst>
              <a:ext uri="{FF2B5EF4-FFF2-40B4-BE49-F238E27FC236}">
                <a16:creationId xmlns:a16="http://schemas.microsoft.com/office/drawing/2014/main" id="{19EB6093-9DB0-0E8E-47AF-229708D79FB3}"/>
              </a:ext>
            </a:extLst>
          </p:cNvPr>
          <p:cNvSpPr/>
          <p:nvPr/>
        </p:nvSpPr>
        <p:spPr>
          <a:xfrm>
            <a:off x="8328179" y="1759568"/>
            <a:ext cx="2348564" cy="721895"/>
          </a:xfrm>
          <a:prstGeom prst="rect">
            <a:avLst/>
          </a:prstGeom>
          <a:solidFill>
            <a:schemeClr val="tx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Gill Sans MT" panose="020B0502020104020203" pitchFamily="34" charset="0"/>
              </a:rPr>
              <a:t>community outreach</a:t>
            </a:r>
          </a:p>
        </p:txBody>
      </p:sp>
      <p:sp>
        <p:nvSpPr>
          <p:cNvPr id="5" name="Rectangle 4">
            <a:extLst>
              <a:ext uri="{FF2B5EF4-FFF2-40B4-BE49-F238E27FC236}">
                <a16:creationId xmlns:a16="http://schemas.microsoft.com/office/drawing/2014/main" id="{F6A9B906-8762-31DC-6FF6-0A7EF4BDA829}"/>
              </a:ext>
            </a:extLst>
          </p:cNvPr>
          <p:cNvSpPr/>
          <p:nvPr/>
        </p:nvSpPr>
        <p:spPr>
          <a:xfrm>
            <a:off x="5147668" y="4178444"/>
            <a:ext cx="2938330" cy="1824822"/>
          </a:xfrm>
          <a:prstGeom prst="rect">
            <a:avLst/>
          </a:prstGeom>
          <a:solidFill>
            <a:schemeClr val="tx1"/>
          </a:solidFill>
          <a:ln>
            <a:noFill/>
          </a:ln>
          <a:effectLst>
            <a:reflection blurRad="6350" stA="52000" endA="300" endPos="35000" dir="5400000" sy="-100000" algn="bl" rotWithShape="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solidFill>
                  <a:schemeClr val="bg1"/>
                </a:solidFill>
                <a:latin typeface="Gill Sans MT" panose="020B0502020104020203" pitchFamily="34" charset="0"/>
              </a:rPr>
              <a:t>interagency security model | consortium</a:t>
            </a:r>
          </a:p>
        </p:txBody>
      </p:sp>
      <p:cxnSp>
        <p:nvCxnSpPr>
          <p:cNvPr id="17" name="Straight Arrow Connector 16">
            <a:extLst>
              <a:ext uri="{FF2B5EF4-FFF2-40B4-BE49-F238E27FC236}">
                <a16:creationId xmlns:a16="http://schemas.microsoft.com/office/drawing/2014/main" id="{EF8781C7-910B-0534-D65F-63A750C76ADC}"/>
              </a:ext>
            </a:extLst>
          </p:cNvPr>
          <p:cNvCxnSpPr/>
          <p:nvPr/>
        </p:nvCxnSpPr>
        <p:spPr>
          <a:xfrm>
            <a:off x="3819200" y="2726570"/>
            <a:ext cx="1352240" cy="11887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16BF8603-C964-0ABA-372B-CC1DFCAB208B}"/>
              </a:ext>
            </a:extLst>
          </p:cNvPr>
          <p:cNvCxnSpPr>
            <a:cxnSpLocks/>
          </p:cNvCxnSpPr>
          <p:nvPr/>
        </p:nvCxnSpPr>
        <p:spPr>
          <a:xfrm>
            <a:off x="6616833" y="2731651"/>
            <a:ext cx="0" cy="1183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B5C11388-A704-7F57-A269-AA897595E298}"/>
              </a:ext>
            </a:extLst>
          </p:cNvPr>
          <p:cNvCxnSpPr>
            <a:cxnSpLocks/>
          </p:cNvCxnSpPr>
          <p:nvPr/>
        </p:nvCxnSpPr>
        <p:spPr>
          <a:xfrm flipH="1">
            <a:off x="8062227" y="2746767"/>
            <a:ext cx="829779" cy="11483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6585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1020445"/>
            <a:ext cx="2895600" cy="1325563"/>
          </a:xfrm>
        </p:spPr>
        <p:txBody>
          <a:bodyPr/>
          <a:lstStyle/>
          <a:p>
            <a:r>
              <a:rPr lang="en-US" dirty="0" err="1"/>
              <a:t>aGENDA</a:t>
            </a:r>
            <a:endParaRPr lang="en-US" dirty="0"/>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333500" y="2924175"/>
            <a:ext cx="3626588" cy="2519363"/>
          </a:xfrm>
        </p:spPr>
        <p:txBody>
          <a:bodyPr>
            <a:normAutofit lnSpcReduction="10000"/>
          </a:bodyPr>
          <a:lstStyle/>
          <a:p>
            <a:r>
              <a:rPr lang="en-US" dirty="0"/>
              <a:t>introduction</a:t>
            </a:r>
          </a:p>
          <a:p>
            <a:r>
              <a:rPr lang="en-US" dirty="0"/>
              <a:t>the fundamentals</a:t>
            </a:r>
          </a:p>
          <a:p>
            <a:r>
              <a:rPr lang="en-US" dirty="0"/>
              <a:t>we upped our security...up yours!</a:t>
            </a:r>
          </a:p>
          <a:p>
            <a:r>
              <a:rPr lang="en-US" dirty="0"/>
              <a:t>interagency security model - consortium</a:t>
            </a:r>
          </a:p>
          <a:p>
            <a:r>
              <a:rPr lang="en-US" dirty="0"/>
              <a:t>summary</a:t>
            </a:r>
          </a:p>
          <a:p>
            <a:r>
              <a:rPr lang="en-US" dirty="0"/>
              <a:t>call to action</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5536305" y="6356350"/>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3804918" y="141439"/>
            <a:ext cx="5111750" cy="1204912"/>
          </a:xfrm>
        </p:spPr>
        <p:txBody>
          <a:bodyPr/>
          <a:lstStyle/>
          <a:p>
            <a:r>
              <a:rPr lang="en-US" dirty="0"/>
              <a:t>Collaborative defense</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20</a:t>
            </a:fld>
            <a:endParaRPr lang="en-US" dirty="0"/>
          </a:p>
        </p:txBody>
      </p:sp>
      <p:sp>
        <p:nvSpPr>
          <p:cNvPr id="7" name="TextBox 6">
            <a:extLst>
              <a:ext uri="{FF2B5EF4-FFF2-40B4-BE49-F238E27FC236}">
                <a16:creationId xmlns:a16="http://schemas.microsoft.com/office/drawing/2014/main" id="{0521D70E-4599-C947-4172-CFFEB2063949}"/>
              </a:ext>
            </a:extLst>
          </p:cNvPr>
          <p:cNvSpPr txBox="1"/>
          <p:nvPr/>
        </p:nvSpPr>
        <p:spPr>
          <a:xfrm>
            <a:off x="642620" y="1697619"/>
            <a:ext cx="6101080" cy="2153731"/>
          </a:xfrm>
          <a:prstGeom prst="rect">
            <a:avLst/>
          </a:prstGeom>
          <a:noFill/>
        </p:spPr>
        <p:txBody>
          <a:bodyPr wrap="square">
            <a:spAutoFit/>
          </a:bodyPr>
          <a:lstStyle/>
          <a:p>
            <a:pPr marR="0" lvl="0">
              <a:lnSpc>
                <a:spcPct val="107000"/>
              </a:lnSpc>
              <a:spcBef>
                <a:spcPts val="0"/>
              </a:spcBef>
              <a:spcAft>
                <a:spcPts val="800"/>
              </a:spcAf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Members share (in private community composed of vetted, trusted peers) practical cybersecurity defense information that can be put to immediate use. This includes best practices, proven methods and approaches, incident information, techniques/policies/procedures, indicators of compromise, etc. Due to diverse membership consisting of local government and academia, it will provide unique cross industry perspectives.</a:t>
            </a:r>
          </a:p>
        </p:txBody>
      </p:sp>
      <p:sp>
        <p:nvSpPr>
          <p:cNvPr id="9" name="TextBox 8">
            <a:extLst>
              <a:ext uri="{FF2B5EF4-FFF2-40B4-BE49-F238E27FC236}">
                <a16:creationId xmlns:a16="http://schemas.microsoft.com/office/drawing/2014/main" id="{CDAB83A0-D660-FA73-C14A-7956B8EA654F}"/>
              </a:ext>
            </a:extLst>
          </p:cNvPr>
          <p:cNvSpPr txBox="1"/>
          <p:nvPr/>
        </p:nvSpPr>
        <p:spPr>
          <a:xfrm>
            <a:off x="1738628" y="4068768"/>
            <a:ext cx="6101080" cy="2183226"/>
          </a:xfrm>
          <a:prstGeom prst="rect">
            <a:avLst/>
          </a:prstGeom>
          <a:noFill/>
        </p:spPr>
        <p:txBody>
          <a:bodyPr wrap="square">
            <a:spAutoFit/>
          </a:bodyPr>
          <a:lstStyle/>
          <a:p>
            <a:pPr marL="742950" lvl="1" indent="-285750">
              <a:lnSpc>
                <a:spcPct val="107000"/>
              </a:lnSpc>
              <a:buFont typeface="Courier New" panose="02070309020205020404" pitchFamily="49" charset="0"/>
              <a:buChar char="o"/>
            </a:pPr>
            <a:r>
              <a:rPr lang="en-US" sz="1600" dirty="0">
                <a:effectLst/>
                <a:latin typeface="Gill Sans MT" panose="020B0502020104020203" pitchFamily="34" charset="0"/>
                <a:ea typeface="Calibri" panose="020F0502020204030204" pitchFamily="34" charset="0"/>
                <a:cs typeface="Times New Roman" panose="02020603050405020304" pitchFamily="18" charset="0"/>
              </a:rPr>
              <a:t>Facilitate joint government contract pricing and/or grant applications among members on technology related to cyber defense</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Gill Sans MT" panose="020B0502020104020203" pitchFamily="34" charset="0"/>
                <a:ea typeface="Calibri" panose="020F0502020204030204" pitchFamily="34" charset="0"/>
                <a:cs typeface="Times New Roman" panose="02020603050405020304" pitchFamily="18" charset="0"/>
              </a:rPr>
              <a:t>Develop a secure web-based forum and resource library for members to collaborate on technologies, share best practices, and gather resources/information</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Gill Sans MT" panose="020B0502020104020203" pitchFamily="34" charset="0"/>
                <a:ea typeface="Calibri" panose="020F0502020204030204" pitchFamily="34" charset="0"/>
                <a:cs typeface="Times New Roman" panose="02020603050405020304" pitchFamily="18" charset="0"/>
              </a:rPr>
              <a:t>Host events focused on cybersecurity </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Gill Sans MT" panose="020B0502020104020203" pitchFamily="34" charset="0"/>
                <a:ea typeface="Calibri" panose="020F0502020204030204" pitchFamily="34" charset="0"/>
                <a:cs typeface="Times New Roman" panose="02020603050405020304" pitchFamily="18" charset="0"/>
              </a:rPr>
              <a:t>Develop and facilitate Executive Peer Forum for members</a:t>
            </a:r>
          </a:p>
        </p:txBody>
      </p:sp>
    </p:spTree>
    <p:extLst>
      <p:ext uri="{BB962C8B-B14F-4D97-AF65-F5344CB8AC3E}">
        <p14:creationId xmlns:p14="http://schemas.microsoft.com/office/powerpoint/2010/main" val="1953546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3804918" y="141439"/>
            <a:ext cx="5111750" cy="1204912"/>
          </a:xfrm>
        </p:spPr>
        <p:txBody>
          <a:bodyPr/>
          <a:lstStyle/>
          <a:p>
            <a:r>
              <a:rPr lang="en-US" dirty="0"/>
              <a:t>Workforce development</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21</a:t>
            </a:fld>
            <a:endParaRPr lang="en-US" dirty="0"/>
          </a:p>
        </p:txBody>
      </p:sp>
      <p:sp>
        <p:nvSpPr>
          <p:cNvPr id="7" name="TextBox 6">
            <a:extLst>
              <a:ext uri="{FF2B5EF4-FFF2-40B4-BE49-F238E27FC236}">
                <a16:creationId xmlns:a16="http://schemas.microsoft.com/office/drawing/2014/main" id="{0521D70E-4599-C947-4172-CFFEB2063949}"/>
              </a:ext>
            </a:extLst>
          </p:cNvPr>
          <p:cNvSpPr txBox="1"/>
          <p:nvPr/>
        </p:nvSpPr>
        <p:spPr>
          <a:xfrm>
            <a:off x="642620" y="1697619"/>
            <a:ext cx="6101080" cy="1851533"/>
          </a:xfrm>
          <a:prstGeom prst="rect">
            <a:avLst/>
          </a:prstGeom>
          <a:noFill/>
        </p:spPr>
        <p:txBody>
          <a:bodyPr wrap="square">
            <a:spAutoFit/>
          </a:bodyPr>
          <a:lstStyle/>
          <a:p>
            <a:pPr marR="0" lvl="0">
              <a:lnSpc>
                <a:spcPct val="107000"/>
              </a:lnSpc>
              <a:spcBef>
                <a:spcPts val="0"/>
              </a:spcBef>
              <a:spcAft>
                <a:spcPts val="800"/>
              </a:spcAf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Work across member organizations to build internal cybersecurity expertise and create local and regional employment opportunities. Due to academia being engaged with this effort, we will be able to create and support programs that expand the cybersecurity talent pool and help to create cyber-ready graduates to meet industry need.</a:t>
            </a:r>
          </a:p>
        </p:txBody>
      </p:sp>
      <p:sp>
        <p:nvSpPr>
          <p:cNvPr id="9" name="TextBox 8">
            <a:extLst>
              <a:ext uri="{FF2B5EF4-FFF2-40B4-BE49-F238E27FC236}">
                <a16:creationId xmlns:a16="http://schemas.microsoft.com/office/drawing/2014/main" id="{CDAB83A0-D660-FA73-C14A-7956B8EA654F}"/>
              </a:ext>
            </a:extLst>
          </p:cNvPr>
          <p:cNvSpPr txBox="1"/>
          <p:nvPr/>
        </p:nvSpPr>
        <p:spPr>
          <a:xfrm>
            <a:off x="1850388" y="3642048"/>
            <a:ext cx="6101080" cy="1392817"/>
          </a:xfrm>
          <a:prstGeom prst="rect">
            <a:avLst/>
          </a:prstGeom>
          <a:noFill/>
        </p:spPr>
        <p:txBody>
          <a:bodyPr wrap="square">
            <a:spAutoFit/>
          </a:bodyPr>
          <a:lstStyle/>
          <a:p>
            <a:pPr marL="742950" lvl="1" indent="-285750">
              <a:lnSpc>
                <a:spcPct val="107000"/>
              </a:lnSpc>
              <a:buFont typeface="Courier New" panose="02070309020205020404" pitchFamily="49" charset="0"/>
              <a:buChar char="o"/>
            </a:pPr>
            <a:r>
              <a:rPr lang="en-US" sz="1600" dirty="0">
                <a:effectLst/>
                <a:latin typeface="Gill Sans MT" panose="020B0502020104020203" pitchFamily="34" charset="0"/>
                <a:ea typeface="Calibri" panose="020F0502020204030204" pitchFamily="34" charset="0"/>
                <a:cs typeface="Times New Roman" panose="02020603050405020304" pitchFamily="18" charset="0"/>
              </a:rPr>
              <a:t>Establish and grow graduate level expertise in educational institutions within southeastern Wisconsin</a:t>
            </a:r>
          </a:p>
          <a:p>
            <a:pPr marL="742950" lvl="1" indent="-285750">
              <a:lnSpc>
                <a:spcPct val="107000"/>
              </a:lnSpc>
              <a:buFont typeface="Courier New" panose="02070309020205020404" pitchFamily="49" charset="0"/>
              <a:buChar char="o"/>
            </a:pPr>
            <a:r>
              <a:rPr lang="en-US" sz="1600" dirty="0">
                <a:effectLst/>
                <a:latin typeface="Gill Sans MT" panose="020B0502020104020203" pitchFamily="34" charset="0"/>
                <a:ea typeface="Calibri" panose="020F0502020204030204" pitchFamily="34" charset="0"/>
                <a:cs typeface="Times New Roman" panose="02020603050405020304" pitchFamily="18" charset="0"/>
              </a:rPr>
              <a:t>Facilitate a pipeline of adjunct instructors from industry to teach up-to-date technology/cybersecurity courses</a:t>
            </a:r>
          </a:p>
          <a:p>
            <a:pPr marL="742950" lvl="1" indent="-285750">
              <a:lnSpc>
                <a:spcPct val="107000"/>
              </a:lnSpc>
              <a:buFont typeface="Courier New" panose="02070309020205020404" pitchFamily="49" charset="0"/>
              <a:buChar char="o"/>
            </a:pPr>
            <a:r>
              <a:rPr lang="en-US" sz="1600" dirty="0">
                <a:effectLst/>
                <a:latin typeface="Gill Sans MT" panose="020B0502020104020203" pitchFamily="34" charset="0"/>
                <a:ea typeface="Calibri" panose="020F0502020204030204" pitchFamily="34" charset="0"/>
                <a:cs typeface="Times New Roman" panose="02020603050405020304" pitchFamily="18" charset="0"/>
              </a:rPr>
              <a:t>Recruit and/or establish private cyber training companies</a:t>
            </a:r>
          </a:p>
        </p:txBody>
      </p:sp>
    </p:spTree>
    <p:extLst>
      <p:ext uri="{BB962C8B-B14F-4D97-AF65-F5344CB8AC3E}">
        <p14:creationId xmlns:p14="http://schemas.microsoft.com/office/powerpoint/2010/main" val="1223400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3804918" y="141439"/>
            <a:ext cx="5111750" cy="1204912"/>
          </a:xfrm>
        </p:spPr>
        <p:txBody>
          <a:bodyPr/>
          <a:lstStyle/>
          <a:p>
            <a:r>
              <a:rPr lang="en-US" dirty="0"/>
              <a:t>Community outreach</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22</a:t>
            </a:fld>
            <a:endParaRPr lang="en-US" dirty="0"/>
          </a:p>
        </p:txBody>
      </p:sp>
      <p:sp>
        <p:nvSpPr>
          <p:cNvPr id="7" name="TextBox 6">
            <a:extLst>
              <a:ext uri="{FF2B5EF4-FFF2-40B4-BE49-F238E27FC236}">
                <a16:creationId xmlns:a16="http://schemas.microsoft.com/office/drawing/2014/main" id="{0521D70E-4599-C947-4172-CFFEB2063949}"/>
              </a:ext>
            </a:extLst>
          </p:cNvPr>
          <p:cNvSpPr txBox="1"/>
          <p:nvPr/>
        </p:nvSpPr>
        <p:spPr>
          <a:xfrm>
            <a:off x="642620" y="1697619"/>
            <a:ext cx="6101080" cy="1258806"/>
          </a:xfrm>
          <a:prstGeom prst="rect">
            <a:avLst/>
          </a:prstGeom>
          <a:noFill/>
        </p:spPr>
        <p:txBody>
          <a:bodyPr wrap="square">
            <a:spAutoFit/>
          </a:bodyPr>
          <a:lstStyle/>
          <a:p>
            <a:pPr marR="0" lvl="0">
              <a:lnSpc>
                <a:spcPct val="107000"/>
              </a:lnSpc>
              <a:spcBef>
                <a:spcPts val="0"/>
              </a:spcBef>
              <a:spcAft>
                <a:spcPts val="800"/>
              </a:spcAf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Collaborate with a variety of partners to improve community and regional cybersecurity preparedness and response ensuring that cybersecurity is a business development priority within southeastern Wisconsin’s economic growth strategy.</a:t>
            </a:r>
          </a:p>
        </p:txBody>
      </p:sp>
      <p:sp>
        <p:nvSpPr>
          <p:cNvPr id="9" name="TextBox 8">
            <a:extLst>
              <a:ext uri="{FF2B5EF4-FFF2-40B4-BE49-F238E27FC236}">
                <a16:creationId xmlns:a16="http://schemas.microsoft.com/office/drawing/2014/main" id="{CDAB83A0-D660-FA73-C14A-7956B8EA654F}"/>
              </a:ext>
            </a:extLst>
          </p:cNvPr>
          <p:cNvSpPr txBox="1"/>
          <p:nvPr/>
        </p:nvSpPr>
        <p:spPr>
          <a:xfrm>
            <a:off x="1758948" y="3123888"/>
            <a:ext cx="6101080" cy="1919756"/>
          </a:xfrm>
          <a:prstGeom prst="rect">
            <a:avLst/>
          </a:prstGeom>
          <a:noFill/>
        </p:spPr>
        <p:txBody>
          <a:bodyPr wrap="square">
            <a:spAutoFit/>
          </a:bodyPr>
          <a:lstStyle/>
          <a:p>
            <a:pPr marL="742950" lvl="1" indent="-285750">
              <a:lnSpc>
                <a:spcPct val="107000"/>
              </a:lnSpc>
              <a:buFont typeface="Courier New" panose="02070309020205020404" pitchFamily="49" charset="0"/>
              <a:buChar char="o"/>
            </a:pPr>
            <a:r>
              <a:rPr lang="en-US" sz="1600" dirty="0">
                <a:effectLst/>
                <a:latin typeface="Gill Sans MT" panose="020B0502020104020203" pitchFamily="34" charset="0"/>
                <a:ea typeface="Calibri" panose="020F0502020204030204" pitchFamily="34" charset="0"/>
                <a:cs typeface="Times New Roman" panose="02020603050405020304" pitchFamily="18" charset="0"/>
              </a:rPr>
              <a:t>Meet with state/federal representatives to educate them on our specific cyber challenges for our area</a:t>
            </a:r>
          </a:p>
          <a:p>
            <a:pPr marL="742950" lvl="1" indent="-285750">
              <a:lnSpc>
                <a:spcPct val="107000"/>
              </a:lnSpc>
              <a:buFont typeface="Courier New" panose="02070309020205020404" pitchFamily="49" charset="0"/>
              <a:buChar char="o"/>
            </a:pPr>
            <a:r>
              <a:rPr lang="en-US" sz="1600" dirty="0">
                <a:effectLst/>
                <a:latin typeface="Gill Sans MT" panose="020B0502020104020203" pitchFamily="34" charset="0"/>
                <a:ea typeface="Calibri" panose="020F0502020204030204" pitchFamily="34" charset="0"/>
                <a:cs typeface="Times New Roman" panose="02020603050405020304" pitchFamily="18" charset="0"/>
              </a:rPr>
              <a:t>Develop educational and best practices document for distribution to member’s constituencies/customers</a:t>
            </a:r>
          </a:p>
          <a:p>
            <a:pPr marL="742950" lvl="1" indent="-285750">
              <a:lnSpc>
                <a:spcPct val="107000"/>
              </a:lnSpc>
              <a:buFont typeface="Courier New" panose="02070309020205020404" pitchFamily="49" charset="0"/>
              <a:buChar char="o"/>
            </a:pPr>
            <a:r>
              <a:rPr lang="en-US" sz="1600" dirty="0">
                <a:effectLst/>
                <a:latin typeface="Gill Sans MT" panose="020B0502020104020203" pitchFamily="34" charset="0"/>
                <a:ea typeface="Calibri" panose="020F0502020204030204" pitchFamily="34" charset="0"/>
                <a:cs typeface="Times New Roman" panose="02020603050405020304" pitchFamily="18" charset="0"/>
              </a:rPr>
              <a:t>Assist member executives in raising awareness of the realities and risks to their organizations regarding likely cyber-attacks</a:t>
            </a:r>
          </a:p>
          <a:p>
            <a:pPr marL="742950" lvl="1" indent="-285750">
              <a:lnSpc>
                <a:spcPct val="107000"/>
              </a:lnSpc>
              <a:buFont typeface="Courier New" panose="02070309020205020404" pitchFamily="49" charset="0"/>
              <a:buChar char="o"/>
            </a:pP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5255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2CD4-732A-43E4-BCB9-CBA2055E0AC6}"/>
              </a:ext>
            </a:extLst>
          </p:cNvPr>
          <p:cNvSpPr>
            <a:spLocks noGrp="1"/>
          </p:cNvSpPr>
          <p:nvPr>
            <p:ph type="title"/>
          </p:nvPr>
        </p:nvSpPr>
        <p:spPr>
          <a:xfrm>
            <a:off x="5017548" y="2107061"/>
            <a:ext cx="6696075" cy="776605"/>
          </a:xfrm>
        </p:spPr>
        <p:txBody>
          <a:bodyPr>
            <a:normAutofit fontScale="90000"/>
          </a:bodyPr>
          <a:lstStyle/>
          <a:p>
            <a:pPr marL="0" indent="0" fontAlgn="ctr">
              <a:spcAft>
                <a:spcPts val="1200"/>
              </a:spcAft>
              <a:buNone/>
            </a:pPr>
            <a:r>
              <a:rPr lang="en-US" sz="3200" dirty="0">
                <a:latin typeface="Gill Sans MT" panose="020B0502020104020203" pitchFamily="34" charset="0"/>
              </a:rPr>
              <a:t>Return on investment</a:t>
            </a:r>
            <a:br>
              <a:rPr lang="en-US" sz="3200" dirty="0">
                <a:solidFill>
                  <a:srgbClr val="2B81B5"/>
                </a:solidFill>
                <a:latin typeface="Gill Sans MT" panose="020B0502020104020203" pitchFamily="34" charset="0"/>
              </a:rPr>
            </a:br>
            <a:br>
              <a:rPr lang="en-US" sz="3200" dirty="0">
                <a:solidFill>
                  <a:srgbClr val="2B81B5"/>
                </a:solidFill>
                <a:latin typeface="Gill Sans MT" panose="020B0502020104020203" pitchFamily="34" charset="0"/>
              </a:rPr>
            </a:br>
            <a:br>
              <a:rPr lang="en-US" sz="3200" dirty="0">
                <a:solidFill>
                  <a:srgbClr val="2B81B5"/>
                </a:solidFill>
                <a:latin typeface="Gill Sans MT" panose="020B0502020104020203" pitchFamily="34" charset="0"/>
              </a:rPr>
            </a:br>
            <a:endParaRPr lang="en-US" sz="2800" dirty="0">
              <a:latin typeface="Gill Sans MT" panose="020B0502020104020203" pitchFamily="34" charset="0"/>
            </a:endParaRPr>
          </a:p>
        </p:txBody>
      </p:sp>
      <p:sp>
        <p:nvSpPr>
          <p:cNvPr id="6" name="Slide Number Placeholder 5">
            <a:extLst>
              <a:ext uri="{FF2B5EF4-FFF2-40B4-BE49-F238E27FC236}">
                <a16:creationId xmlns:a16="http://schemas.microsoft.com/office/drawing/2014/main" id="{F2A39FA3-9AE3-4689-A469-B7D2DFCCC2D9}"/>
              </a:ext>
            </a:extLst>
          </p:cNvPr>
          <p:cNvSpPr>
            <a:spLocks noGrp="1"/>
          </p:cNvSpPr>
          <p:nvPr>
            <p:ph type="sldNum" sz="quarter" idx="12"/>
          </p:nvPr>
        </p:nvSpPr>
        <p:spPr>
          <a:xfrm>
            <a:off x="9658350" y="6356350"/>
            <a:ext cx="1695450" cy="365125"/>
          </a:xfrm>
        </p:spPr>
        <p:txBody>
          <a:bodyPr/>
          <a:lstStyle/>
          <a:p>
            <a:fld id="{A49DFD55-3C28-40EF-9E31-A92D2E4017FF}" type="slidenum">
              <a:rPr lang="en-US" smtClean="0"/>
              <a:pPr/>
              <a:t>23</a:t>
            </a:fld>
            <a:endParaRPr lang="en-US" dirty="0"/>
          </a:p>
        </p:txBody>
      </p:sp>
      <p:sp>
        <p:nvSpPr>
          <p:cNvPr id="9" name="Content Placeholder 2">
            <a:extLst>
              <a:ext uri="{FF2B5EF4-FFF2-40B4-BE49-F238E27FC236}">
                <a16:creationId xmlns:a16="http://schemas.microsoft.com/office/drawing/2014/main" id="{051E8E84-9DD8-9820-5179-499910983055}"/>
              </a:ext>
            </a:extLst>
          </p:cNvPr>
          <p:cNvSpPr txBox="1">
            <a:spLocks/>
          </p:cNvSpPr>
          <p:nvPr/>
        </p:nvSpPr>
        <p:spPr>
          <a:xfrm>
            <a:off x="6225098" y="3198177"/>
            <a:ext cx="4280977" cy="242913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fontAlgn="ctr">
              <a:spcBef>
                <a:spcPts val="1200"/>
              </a:spcBef>
              <a:buClr>
                <a:schemeClr val="tx1"/>
              </a:buClr>
              <a:buFont typeface="Wingdings" panose="05000000000000000000" pitchFamily="2" charset="2"/>
              <a:buChar char="§"/>
            </a:pPr>
            <a:endParaRPr lang="en-US" sz="2400" dirty="0">
              <a:solidFill>
                <a:schemeClr val="tx1"/>
              </a:solidFill>
              <a:latin typeface="Gill Sans MT" panose="020B0502020104020203" pitchFamily="34" charset="0"/>
            </a:endParaRPr>
          </a:p>
        </p:txBody>
      </p:sp>
      <p:sp>
        <p:nvSpPr>
          <p:cNvPr id="3" name="Rectangle 2">
            <a:extLst>
              <a:ext uri="{FF2B5EF4-FFF2-40B4-BE49-F238E27FC236}">
                <a16:creationId xmlns:a16="http://schemas.microsoft.com/office/drawing/2014/main" id="{B104D3B7-D018-57DA-7D3F-DFD69E6ED906}"/>
              </a:ext>
            </a:extLst>
          </p:cNvPr>
          <p:cNvSpPr/>
          <p:nvPr/>
        </p:nvSpPr>
        <p:spPr>
          <a:xfrm>
            <a:off x="3306279" y="2570892"/>
            <a:ext cx="2348564" cy="721895"/>
          </a:xfrm>
          <a:prstGeom prst="rect">
            <a:avLst/>
          </a:prstGeom>
          <a:solidFill>
            <a:schemeClr val="tx1"/>
          </a:solidFill>
          <a:ln>
            <a:noFill/>
          </a:ln>
          <a:effectLst>
            <a:outerShdw blurRad="50800" dist="12700" dir="5400000" algn="ctr" rotWithShape="0">
              <a:srgbClr val="000000">
                <a:alpha val="43137"/>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Gill Sans MT" panose="020B0502020104020203" pitchFamily="34" charset="0"/>
              </a:rPr>
              <a:t>cybersecurity help now!</a:t>
            </a:r>
          </a:p>
        </p:txBody>
      </p:sp>
      <p:sp>
        <p:nvSpPr>
          <p:cNvPr id="8" name="Rectangle 7">
            <a:extLst>
              <a:ext uri="{FF2B5EF4-FFF2-40B4-BE49-F238E27FC236}">
                <a16:creationId xmlns:a16="http://schemas.microsoft.com/office/drawing/2014/main" id="{C8178012-6E8D-4F5D-E2CB-F427351C8B1F}"/>
              </a:ext>
            </a:extLst>
          </p:cNvPr>
          <p:cNvSpPr/>
          <p:nvPr/>
        </p:nvSpPr>
        <p:spPr>
          <a:xfrm>
            <a:off x="6155757" y="2570889"/>
            <a:ext cx="2348564" cy="721895"/>
          </a:xfrm>
          <a:prstGeom prst="rect">
            <a:avLst/>
          </a:prstGeom>
          <a:solidFill>
            <a:schemeClr val="tx1"/>
          </a:solidFill>
          <a:ln>
            <a:noFill/>
          </a:ln>
          <a:effectLst>
            <a:outerShdw blurRad="50800" dist="12700" dir="5400000" algn="ctr" rotWithShape="0">
              <a:srgbClr val="000000">
                <a:alpha val="43137"/>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Gill Sans MT" panose="020B0502020104020203" pitchFamily="34" charset="0"/>
              </a:rPr>
              <a:t>community investment</a:t>
            </a:r>
          </a:p>
        </p:txBody>
      </p:sp>
      <p:sp>
        <p:nvSpPr>
          <p:cNvPr id="10" name="Rectangle 9">
            <a:extLst>
              <a:ext uri="{FF2B5EF4-FFF2-40B4-BE49-F238E27FC236}">
                <a16:creationId xmlns:a16="http://schemas.microsoft.com/office/drawing/2014/main" id="{01FE2579-55E4-7C3A-3F60-DEDCABFA573B}"/>
              </a:ext>
            </a:extLst>
          </p:cNvPr>
          <p:cNvSpPr/>
          <p:nvPr/>
        </p:nvSpPr>
        <p:spPr>
          <a:xfrm>
            <a:off x="9005236" y="2570890"/>
            <a:ext cx="2348564" cy="721895"/>
          </a:xfrm>
          <a:prstGeom prst="rect">
            <a:avLst/>
          </a:prstGeom>
          <a:solidFill>
            <a:schemeClr val="tx1"/>
          </a:solidFill>
          <a:ln>
            <a:noFill/>
          </a:ln>
          <a:effectLst>
            <a:outerShdw blurRad="50800" dist="12700" dir="5400000" algn="ctr" rotWithShape="0">
              <a:srgbClr val="000000">
                <a:alpha val="43137"/>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Gill Sans MT" panose="020B0502020104020203" pitchFamily="34" charset="0"/>
              </a:rPr>
              <a:t>recruitment investment</a:t>
            </a:r>
          </a:p>
        </p:txBody>
      </p:sp>
      <p:sp>
        <p:nvSpPr>
          <p:cNvPr id="13" name="TextBox 12">
            <a:extLst>
              <a:ext uri="{FF2B5EF4-FFF2-40B4-BE49-F238E27FC236}">
                <a16:creationId xmlns:a16="http://schemas.microsoft.com/office/drawing/2014/main" id="{3B19E9E2-08A8-F1B0-C5F4-AF39F6C4EDFB}"/>
              </a:ext>
            </a:extLst>
          </p:cNvPr>
          <p:cNvSpPr txBox="1"/>
          <p:nvPr/>
        </p:nvSpPr>
        <p:spPr>
          <a:xfrm>
            <a:off x="3306279" y="3565213"/>
            <a:ext cx="2722880" cy="2800767"/>
          </a:xfrm>
          <a:prstGeom prst="rect">
            <a:avLst/>
          </a:prstGeom>
          <a:noFill/>
        </p:spPr>
        <p:txBody>
          <a:bodyPr wrap="square">
            <a:spAutoFit/>
          </a:bodyPr>
          <a:lstStyle/>
          <a:p>
            <a:r>
              <a:rPr lang="en-US" sz="1600" dirty="0">
                <a:effectLst/>
                <a:latin typeface="Gill Sans MT" panose="020B0502020104020203" pitchFamily="34" charset="0"/>
                <a:ea typeface="Calibri" panose="020F0502020204030204" pitchFamily="34" charset="0"/>
                <a:cs typeface="Times New Roman" panose="02020603050405020304" pitchFamily="18" charset="0"/>
              </a:rPr>
              <a:t>The near-term objective and work plan include immediate benefits in peer-to-peer communications and information sharing, workforce development, and education for the public and policymakers</a:t>
            </a:r>
          </a:p>
          <a:p>
            <a:endParaRPr lang="en-US" sz="1600" dirty="0">
              <a:latin typeface="Gill Sans MT" panose="020B0502020104020203" pitchFamily="34" charset="0"/>
              <a:cs typeface="Times New Roman" panose="02020603050405020304" pitchFamily="18" charset="0"/>
            </a:endParaRPr>
          </a:p>
          <a:p>
            <a:pPr marL="285750" indent="-285750">
              <a:buFont typeface="Wingdings" panose="05000000000000000000" pitchFamily="2" charset="2"/>
              <a:buChar char="§"/>
            </a:pPr>
            <a:r>
              <a:rPr lang="en-US" sz="1600" dirty="0">
                <a:latin typeface="Gill Sans MT" panose="020B0502020104020203" pitchFamily="34" charset="0"/>
                <a:cs typeface="Times New Roman" panose="02020603050405020304" pitchFamily="18" charset="0"/>
              </a:rPr>
              <a:t>Increase visibility and access to more resources!</a:t>
            </a:r>
            <a:endParaRPr lang="en-US" sz="1600" dirty="0">
              <a:latin typeface="Gill Sans MT" panose="020B0502020104020203" pitchFamily="34" charset="0"/>
            </a:endParaRPr>
          </a:p>
        </p:txBody>
      </p:sp>
      <p:sp>
        <p:nvSpPr>
          <p:cNvPr id="14" name="TextBox 13">
            <a:extLst>
              <a:ext uri="{FF2B5EF4-FFF2-40B4-BE49-F238E27FC236}">
                <a16:creationId xmlns:a16="http://schemas.microsoft.com/office/drawing/2014/main" id="{87F0CACD-3A24-B431-481D-275EBC4916BA}"/>
              </a:ext>
            </a:extLst>
          </p:cNvPr>
          <p:cNvSpPr txBox="1"/>
          <p:nvPr/>
        </p:nvSpPr>
        <p:spPr>
          <a:xfrm>
            <a:off x="6124108" y="3589679"/>
            <a:ext cx="2722880" cy="1815882"/>
          </a:xfrm>
          <a:prstGeom prst="rect">
            <a:avLst/>
          </a:prstGeom>
          <a:noFill/>
        </p:spPr>
        <p:txBody>
          <a:bodyPr wrap="square">
            <a:spAutoFit/>
          </a:bodyPr>
          <a:lstStyle/>
          <a:p>
            <a:r>
              <a:rPr lang="en-US" sz="1600" dirty="0">
                <a:effectLst/>
                <a:latin typeface="Gill Sans MT" panose="020B0502020104020203" pitchFamily="34" charset="0"/>
                <a:ea typeface="Calibri" panose="020F0502020204030204" pitchFamily="34" charset="0"/>
                <a:cs typeface="Times New Roman" panose="02020603050405020304" pitchFamily="18" charset="0"/>
              </a:rPr>
              <a:t>The cybersecurity challenge is a long-term war. Joining the consortium as a member strengthens the effort and strengthens your own individual efforts within your respective organizations</a:t>
            </a:r>
            <a:endParaRPr lang="en-US" sz="1600" dirty="0">
              <a:latin typeface="Gill Sans MT" panose="020B0502020104020203" pitchFamily="34" charset="0"/>
            </a:endParaRPr>
          </a:p>
        </p:txBody>
      </p:sp>
      <p:sp>
        <p:nvSpPr>
          <p:cNvPr id="15" name="TextBox 14">
            <a:extLst>
              <a:ext uri="{FF2B5EF4-FFF2-40B4-BE49-F238E27FC236}">
                <a16:creationId xmlns:a16="http://schemas.microsoft.com/office/drawing/2014/main" id="{8A7D153B-DA2B-50D5-E4B1-7D8EE4A296BE}"/>
              </a:ext>
            </a:extLst>
          </p:cNvPr>
          <p:cNvSpPr txBox="1"/>
          <p:nvPr/>
        </p:nvSpPr>
        <p:spPr>
          <a:xfrm>
            <a:off x="9004302" y="3549569"/>
            <a:ext cx="2722880" cy="1569660"/>
          </a:xfrm>
          <a:prstGeom prst="rect">
            <a:avLst/>
          </a:prstGeom>
          <a:noFill/>
        </p:spPr>
        <p:txBody>
          <a:bodyPr wrap="square">
            <a:spAutoFit/>
          </a:bodyPr>
          <a:lstStyle/>
          <a:p>
            <a:r>
              <a:rPr lang="en-US" sz="1600" dirty="0">
                <a:effectLst/>
                <a:latin typeface="Gill Sans MT" panose="020B0502020104020203" pitchFamily="34" charset="0"/>
                <a:ea typeface="Calibri" panose="020F0502020204030204" pitchFamily="34" charset="0"/>
                <a:cs typeface="Times New Roman" panose="02020603050405020304" pitchFamily="18" charset="0"/>
              </a:rPr>
              <a:t>A strong cyber ecosystem will consist of a strong pipeline of talented people. Developing the pipeline in your own backyard is a cost-effective recruitment strategy</a:t>
            </a:r>
            <a:endParaRPr lang="en-US" sz="1600" dirty="0">
              <a:latin typeface="Gill Sans MT" panose="020B0502020104020203" pitchFamily="34" charset="0"/>
            </a:endParaRPr>
          </a:p>
        </p:txBody>
      </p:sp>
    </p:spTree>
    <p:extLst>
      <p:ext uri="{BB962C8B-B14F-4D97-AF65-F5344CB8AC3E}">
        <p14:creationId xmlns:p14="http://schemas.microsoft.com/office/powerpoint/2010/main" val="432041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365125"/>
            <a:ext cx="10515600" cy="1325563"/>
          </a:xfrm>
        </p:spPr>
        <p:txBody>
          <a:bodyPr/>
          <a:lstStyle/>
          <a:p>
            <a:r>
              <a:rPr lang="en-US" dirty="0"/>
              <a:t>How to measure success</a:t>
            </a:r>
          </a:p>
        </p:txBody>
      </p:sp>
      <p:graphicFrame>
        <p:nvGraphicFramePr>
          <p:cNvPr id="33" name="Content Placeholder 3" descr="Timeline Placeholder ">
            <a:extLst>
              <a:ext uri="{FF2B5EF4-FFF2-40B4-BE49-F238E27FC236}">
                <a16:creationId xmlns:a16="http://schemas.microsoft.com/office/drawing/2014/main" id="{7BC1F95D-CCD2-421B-B06B-706699FAAD5D}"/>
              </a:ext>
            </a:extLst>
          </p:cNvPr>
          <p:cNvGraphicFramePr>
            <a:graphicFrameLocks noGrp="1"/>
          </p:cNvGraphicFramePr>
          <p:nvPr>
            <p:ph type="dgm" sz="quarter" idx="15"/>
            <p:extLst>
              <p:ext uri="{D42A27DB-BD31-4B8C-83A1-F6EECF244321}">
                <p14:modId xmlns:p14="http://schemas.microsoft.com/office/powerpoint/2010/main" val="1013259433"/>
              </p:ext>
            </p:extLst>
          </p:nvPr>
        </p:nvGraphicFramePr>
        <p:xfrm>
          <a:off x="838200" y="1857375"/>
          <a:ext cx="10515600" cy="3744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a:extLst>
              <a:ext uri="{FF2B5EF4-FFF2-40B4-BE49-F238E27FC236}">
                <a16:creationId xmlns:a16="http://schemas.microsoft.com/office/drawing/2014/main" id="{92908AF9-2A07-4B50-BC13-471792106EC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24</a:t>
            </a:fld>
            <a:endParaRPr lang="en-US" dirty="0"/>
          </a:p>
        </p:txBody>
      </p:sp>
    </p:spTree>
    <p:extLst>
      <p:ext uri="{BB962C8B-B14F-4D97-AF65-F5344CB8AC3E}">
        <p14:creationId xmlns:p14="http://schemas.microsoft.com/office/powerpoint/2010/main" val="2896385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624320" y="2230120"/>
            <a:ext cx="5074920" cy="1715531"/>
          </a:xfrm>
        </p:spPr>
        <p:txBody>
          <a:bodyPr/>
          <a:lstStyle/>
          <a:p>
            <a:r>
              <a:rPr lang="en-US" dirty="0"/>
              <a:t>summary</a:t>
            </a:r>
          </a:p>
        </p:txBody>
      </p:sp>
    </p:spTree>
    <p:extLst>
      <p:ext uri="{BB962C8B-B14F-4D97-AF65-F5344CB8AC3E}">
        <p14:creationId xmlns:p14="http://schemas.microsoft.com/office/powerpoint/2010/main" val="2913753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FBA49E-0FD6-FFB7-D243-A66A0B8AF560}"/>
              </a:ext>
            </a:extLst>
          </p:cNvPr>
          <p:cNvSpPr>
            <a:spLocks noGrp="1"/>
          </p:cNvSpPr>
          <p:nvPr>
            <p:ph type="title"/>
          </p:nvPr>
        </p:nvSpPr>
        <p:spPr>
          <a:xfrm>
            <a:off x="1885156" y="1164430"/>
            <a:ext cx="8421688" cy="1325563"/>
          </a:xfrm>
        </p:spPr>
        <p:txBody>
          <a:bodyPr/>
          <a:lstStyle/>
          <a:p>
            <a:r>
              <a:rPr lang="en-US" dirty="0"/>
              <a:t>Key take-aways</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p:txBody>
          <a:bodyPr/>
          <a:lstStyle/>
          <a:p>
            <a:fld id="{A49DFD55-3C28-40EF-9E31-A92D2E4017FF}" type="slidenum">
              <a:rPr lang="en-US" smtClean="0"/>
              <a:pPr/>
              <a:t>26</a:t>
            </a:fld>
            <a:endParaRPr lang="en-US" dirty="0"/>
          </a:p>
        </p:txBody>
      </p:sp>
      <p:sp>
        <p:nvSpPr>
          <p:cNvPr id="17" name="Rectangle 16">
            <a:extLst>
              <a:ext uri="{FF2B5EF4-FFF2-40B4-BE49-F238E27FC236}">
                <a16:creationId xmlns:a16="http://schemas.microsoft.com/office/drawing/2014/main" id="{311DBF2B-857A-4733-2BC0-D5EFEEFE99AA}"/>
              </a:ext>
            </a:extLst>
          </p:cNvPr>
          <p:cNvSpPr/>
          <p:nvPr/>
        </p:nvSpPr>
        <p:spPr>
          <a:xfrm>
            <a:off x="1999917" y="2907314"/>
            <a:ext cx="2348564" cy="2368934"/>
          </a:xfrm>
          <a:prstGeom prst="rect">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Gill Sans MT" panose="020B0502020104020203" pitchFamily="34" charset="0"/>
              </a:rPr>
              <a:t>Decreased costs due to economies of scale on complete services from </a:t>
            </a:r>
            <a:r>
              <a:rPr lang="en-US" sz="2000" b="1" i="1" dirty="0">
                <a:solidFill>
                  <a:schemeClr val="tx1"/>
                </a:solidFill>
                <a:latin typeface="Gill Sans MT" panose="020B0502020104020203" pitchFamily="34" charset="0"/>
              </a:rPr>
              <a:t>segment leaders deploying high-tier package</a:t>
            </a:r>
          </a:p>
        </p:txBody>
      </p:sp>
      <p:sp>
        <p:nvSpPr>
          <p:cNvPr id="18" name="Rectangle 17">
            <a:extLst>
              <a:ext uri="{FF2B5EF4-FFF2-40B4-BE49-F238E27FC236}">
                <a16:creationId xmlns:a16="http://schemas.microsoft.com/office/drawing/2014/main" id="{90C16B99-142B-F31B-BF53-F5DB0910EDFD}"/>
              </a:ext>
            </a:extLst>
          </p:cNvPr>
          <p:cNvSpPr/>
          <p:nvPr/>
        </p:nvSpPr>
        <p:spPr>
          <a:xfrm>
            <a:off x="4921718" y="2907314"/>
            <a:ext cx="2348564" cy="2368934"/>
          </a:xfrm>
          <a:prstGeom prst="rect">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Gill Sans MT" panose="020B0502020104020203" pitchFamily="34" charset="0"/>
              </a:rPr>
              <a:t>Enhanced cybersecurity for all, due to our </a:t>
            </a:r>
            <a:r>
              <a:rPr lang="en-US" sz="2000" b="1" i="1" dirty="0">
                <a:solidFill>
                  <a:schemeClr val="tx1"/>
                </a:solidFill>
                <a:latin typeface="Gill Sans MT" panose="020B0502020104020203" pitchFamily="34" charset="0"/>
              </a:rPr>
              <a:t>duty</a:t>
            </a:r>
            <a:r>
              <a:rPr lang="en-US" sz="2000" i="1" dirty="0">
                <a:solidFill>
                  <a:schemeClr val="tx1"/>
                </a:solidFill>
                <a:latin typeface="Gill Sans MT" panose="020B0502020104020203" pitchFamily="34" charset="0"/>
              </a:rPr>
              <a:t> </a:t>
            </a:r>
            <a:r>
              <a:rPr lang="en-US" sz="2000" dirty="0">
                <a:solidFill>
                  <a:schemeClr val="tx1"/>
                </a:solidFill>
                <a:latin typeface="Gill Sans MT" panose="020B0502020104020203" pitchFamily="34" charset="0"/>
              </a:rPr>
              <a:t>to protect our own</a:t>
            </a:r>
          </a:p>
        </p:txBody>
      </p:sp>
      <p:sp>
        <p:nvSpPr>
          <p:cNvPr id="21" name="Rectangle 20">
            <a:extLst>
              <a:ext uri="{FF2B5EF4-FFF2-40B4-BE49-F238E27FC236}">
                <a16:creationId xmlns:a16="http://schemas.microsoft.com/office/drawing/2014/main" id="{D7ED33BD-3FB7-AF71-BEDC-6D8240406F0E}"/>
              </a:ext>
            </a:extLst>
          </p:cNvPr>
          <p:cNvSpPr/>
          <p:nvPr/>
        </p:nvSpPr>
        <p:spPr>
          <a:xfrm>
            <a:off x="7843519" y="2907314"/>
            <a:ext cx="2348564" cy="2368934"/>
          </a:xfrm>
          <a:prstGeom prst="rect">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Gill Sans MT" panose="020B0502020104020203" pitchFamily="34" charset="0"/>
              </a:rPr>
              <a:t>Investment in community by building relationships and fostering workforce development</a:t>
            </a:r>
          </a:p>
        </p:txBody>
      </p:sp>
    </p:spTree>
    <p:extLst>
      <p:ext uri="{BB962C8B-B14F-4D97-AF65-F5344CB8AC3E}">
        <p14:creationId xmlns:p14="http://schemas.microsoft.com/office/powerpoint/2010/main" val="1022127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624320" y="2230120"/>
            <a:ext cx="5074920" cy="1715531"/>
          </a:xfrm>
        </p:spPr>
        <p:txBody>
          <a:bodyPr/>
          <a:lstStyle/>
          <a:p>
            <a:r>
              <a:rPr lang="en-US" dirty="0"/>
              <a:t>Call to action</a:t>
            </a:r>
          </a:p>
        </p:txBody>
      </p:sp>
    </p:spTree>
    <p:extLst>
      <p:ext uri="{BB962C8B-B14F-4D97-AF65-F5344CB8AC3E}">
        <p14:creationId xmlns:p14="http://schemas.microsoft.com/office/powerpoint/2010/main" val="1717217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956953" y="0"/>
            <a:ext cx="10515600" cy="1325563"/>
          </a:xfrm>
        </p:spPr>
        <p:txBody>
          <a:bodyPr>
            <a:normAutofit/>
          </a:bodyPr>
          <a:lstStyle/>
          <a:p>
            <a:r>
              <a:rPr lang="en-US" dirty="0"/>
              <a:t>essential elements to build a </a:t>
            </a:r>
            <a:br>
              <a:rPr lang="en-US" dirty="0"/>
            </a:br>
            <a:r>
              <a:rPr lang="en-US" dirty="0"/>
              <a:t>“</a:t>
            </a:r>
            <a:r>
              <a:rPr lang="en-US" i="1" dirty="0"/>
              <a:t>culture of cyber readiness” </a:t>
            </a:r>
            <a:br>
              <a:rPr lang="en-US" dirty="0"/>
            </a:br>
            <a:r>
              <a:rPr lang="en-US" b="1" dirty="0"/>
              <a:t>…Action for leaders…</a:t>
            </a:r>
          </a:p>
        </p:txBody>
      </p:sp>
      <p:graphicFrame>
        <p:nvGraphicFramePr>
          <p:cNvPr id="33" name="Content Placeholder 3" descr="Timeline Placeholder ">
            <a:extLst>
              <a:ext uri="{FF2B5EF4-FFF2-40B4-BE49-F238E27FC236}">
                <a16:creationId xmlns:a16="http://schemas.microsoft.com/office/drawing/2014/main" id="{7BC1F95D-CCD2-421B-B06B-706699FAAD5D}"/>
              </a:ext>
            </a:extLst>
          </p:cNvPr>
          <p:cNvGraphicFramePr>
            <a:graphicFrameLocks noGrp="1"/>
          </p:cNvGraphicFramePr>
          <p:nvPr>
            <p:ph type="dgm" sz="quarter" idx="15"/>
            <p:extLst>
              <p:ext uri="{D42A27DB-BD31-4B8C-83A1-F6EECF244321}">
                <p14:modId xmlns:p14="http://schemas.microsoft.com/office/powerpoint/2010/main" val="1518870965"/>
              </p:ext>
            </p:extLst>
          </p:nvPr>
        </p:nvGraphicFramePr>
        <p:xfrm>
          <a:off x="838200" y="1428099"/>
          <a:ext cx="10515600" cy="5181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id="{92908AF9-2A07-4B50-BC13-471792106EC8}"/>
              </a:ext>
            </a:extLst>
          </p:cNvPr>
          <p:cNvSpPr>
            <a:spLocks noGrp="1"/>
          </p:cNvSpPr>
          <p:nvPr>
            <p:ph type="sldNum" sz="quarter" idx="12"/>
          </p:nvPr>
        </p:nvSpPr>
        <p:spPr>
          <a:xfrm>
            <a:off x="8610600" y="6427428"/>
            <a:ext cx="2743200" cy="365125"/>
          </a:xfrm>
        </p:spPr>
        <p:txBody>
          <a:bodyPr/>
          <a:lstStyle/>
          <a:p>
            <a:fld id="{A49DFD55-3C28-40EF-9E31-A92D2E4017FF}" type="slidenum">
              <a:rPr lang="en-US" smtClean="0"/>
              <a:pPr/>
              <a:t>28</a:t>
            </a:fld>
            <a:endParaRPr lang="en-US" dirty="0"/>
          </a:p>
        </p:txBody>
      </p:sp>
    </p:spTree>
    <p:extLst>
      <p:ext uri="{BB962C8B-B14F-4D97-AF65-F5344CB8AC3E}">
        <p14:creationId xmlns:p14="http://schemas.microsoft.com/office/powerpoint/2010/main" val="1490746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1371997"/>
          </a:xfrm>
        </p:spPr>
        <p:txBody>
          <a:bodyPr>
            <a:normAutofit/>
          </a:bodyPr>
          <a:lstStyle/>
          <a:p>
            <a:r>
              <a:rPr lang="en-US" dirty="0"/>
              <a:t>Shuchi Wadhwa</a:t>
            </a:r>
          </a:p>
          <a:p>
            <a:r>
              <a:rPr lang="en-US" dirty="0"/>
              <a:t>Shuchi.Wadhwa@racinecounty.com</a:t>
            </a:r>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2444579" y="6356350"/>
            <a:ext cx="1774371" cy="365125"/>
          </a:xfrm>
        </p:spPr>
        <p:txBody>
          <a:bodyPr/>
          <a:lstStyle/>
          <a:p>
            <a:r>
              <a:rPr lang="en-US" dirty="0"/>
              <a:t>2023</a:t>
            </a:r>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4675635" y="6356349"/>
            <a:ext cx="2661557" cy="365125"/>
          </a:xfrm>
        </p:spPr>
        <p:txBody>
          <a:bodyPr/>
          <a:lstStyle/>
          <a:p>
            <a:r>
              <a:rPr lang="en-US" dirty="0"/>
              <a:t>Enhancing Cybersecurity for Local Government</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29</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ctrTitle"/>
          </p:nvPr>
        </p:nvSpPr>
        <p:spPr/>
        <p:txBody>
          <a:bodyPr/>
          <a:lstStyle/>
          <a:p>
            <a:r>
              <a:rPr lang="en-US" dirty="0"/>
              <a:t>INTRODUCTION</a:t>
            </a:r>
          </a:p>
        </p:txBody>
      </p:sp>
      <p:sp>
        <p:nvSpPr>
          <p:cNvPr id="8" name="Text Placeholder 7">
            <a:extLst>
              <a:ext uri="{FF2B5EF4-FFF2-40B4-BE49-F238E27FC236}">
                <a16:creationId xmlns:a16="http://schemas.microsoft.com/office/drawing/2014/main" id="{763904F4-07BA-90C4-924A-1A1BA80ED35E}"/>
              </a:ext>
            </a:extLst>
          </p:cNvPr>
          <p:cNvSpPr>
            <a:spLocks noGrp="1"/>
          </p:cNvSpPr>
          <p:nvPr>
            <p:ph type="subTitle" idx="1"/>
          </p:nvPr>
        </p:nvSpPr>
        <p:spPr/>
        <p:txBody>
          <a:bodyPr/>
          <a:lstStyle/>
          <a:p>
            <a:pPr algn="ctr"/>
            <a:r>
              <a:rPr lang="en-US" dirty="0"/>
              <a:t>Who am I?</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4294967295"/>
          </p:nvPr>
        </p:nvSpPr>
        <p:spPr>
          <a:xfrm>
            <a:off x="9448800" y="6356350"/>
            <a:ext cx="2743200"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map of the world&#10;&#10;Description automatically generated">
            <a:extLst>
              <a:ext uri="{FF2B5EF4-FFF2-40B4-BE49-F238E27FC236}">
                <a16:creationId xmlns:a16="http://schemas.microsoft.com/office/drawing/2014/main" id="{9C05730C-9263-714E-2B0A-8C8BEA34AC51}"/>
              </a:ext>
            </a:extLst>
          </p:cNvPr>
          <p:cNvPicPr>
            <a:picLocks noChangeAspect="1"/>
          </p:cNvPicPr>
          <p:nvPr/>
        </p:nvPicPr>
        <p:blipFill>
          <a:blip r:embed="rId3"/>
          <a:stretch>
            <a:fillRect/>
          </a:stretch>
        </p:blipFill>
        <p:spPr>
          <a:xfrm>
            <a:off x="0" y="-320750"/>
            <a:ext cx="12192000" cy="7178749"/>
          </a:xfrm>
          <a:prstGeom prst="rect">
            <a:avLst/>
          </a:prstGeom>
        </p:spPr>
      </p:pic>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a:t>
            </a:fld>
            <a:endParaRPr lang="en-US" dirty="0"/>
          </a:p>
        </p:txBody>
      </p:sp>
      <p:graphicFrame>
        <p:nvGraphicFramePr>
          <p:cNvPr id="10" name="Diagram 9">
            <a:extLst>
              <a:ext uri="{FF2B5EF4-FFF2-40B4-BE49-F238E27FC236}">
                <a16:creationId xmlns:a16="http://schemas.microsoft.com/office/drawing/2014/main" id="{C625B4B3-CA0B-2BEE-24B4-572B0113734B}"/>
              </a:ext>
            </a:extLst>
          </p:cNvPr>
          <p:cNvGraphicFramePr/>
          <p:nvPr>
            <p:extLst>
              <p:ext uri="{D42A27DB-BD31-4B8C-83A1-F6EECF244321}">
                <p14:modId xmlns:p14="http://schemas.microsoft.com/office/powerpoint/2010/main" val="102072352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663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3EB38EE1-33F2-B10C-A671-F9B52005BE42}"/>
              </a:ext>
            </a:extLst>
          </p:cNvPr>
          <p:cNvGrpSpPr/>
          <p:nvPr/>
        </p:nvGrpSpPr>
        <p:grpSpPr>
          <a:xfrm>
            <a:off x="2193353" y="264326"/>
            <a:ext cx="3568515" cy="3751003"/>
            <a:chOff x="2118390" y="287610"/>
            <a:chExt cx="3568515" cy="3751003"/>
          </a:xfrm>
        </p:grpSpPr>
        <p:sp>
          <p:nvSpPr>
            <p:cNvPr id="20" name="Freeform: Shape 19">
              <a:extLst>
                <a:ext uri="{FF2B5EF4-FFF2-40B4-BE49-F238E27FC236}">
                  <a16:creationId xmlns:a16="http://schemas.microsoft.com/office/drawing/2014/main" id="{80C526FB-1D68-8EBA-1491-34BA1969E085}"/>
                </a:ext>
              </a:extLst>
            </p:cNvPr>
            <p:cNvSpPr/>
            <p:nvPr/>
          </p:nvSpPr>
          <p:spPr>
            <a:xfrm rot="20163770">
              <a:off x="2725737" y="287610"/>
              <a:ext cx="2961168" cy="3751003"/>
            </a:xfrm>
            <a:custGeom>
              <a:avLst/>
              <a:gdLst>
                <a:gd name="connsiteX0" fmla="*/ 647353 w 2961167"/>
                <a:gd name="connsiteY0" fmla="*/ 2119231 h 2232025"/>
                <a:gd name="connsiteX1" fmla="*/ 648308 w 2961167"/>
                <a:gd name="connsiteY1" fmla="*/ 2120480 h 2232025"/>
                <a:gd name="connsiteX2" fmla="*/ 647459 w 2961167"/>
                <a:gd name="connsiteY2" fmla="*/ 2119735 h 2232025"/>
                <a:gd name="connsiteX3" fmla="*/ 931938 w 2961167"/>
                <a:gd name="connsiteY3" fmla="*/ 2066062 h 2232025"/>
                <a:gd name="connsiteX4" fmla="*/ 932193 w 2961167"/>
                <a:gd name="connsiteY4" fmla="*/ 2068851 h 2232025"/>
                <a:gd name="connsiteX5" fmla="*/ 931842 w 2961167"/>
                <a:gd name="connsiteY5" fmla="*/ 2067814 h 2232025"/>
                <a:gd name="connsiteX6" fmla="*/ 152399 w 2961167"/>
                <a:gd name="connsiteY6" fmla="*/ 11740 h 2232025"/>
                <a:gd name="connsiteX7" fmla="*/ 237460 w 2961167"/>
                <a:gd name="connsiteY7" fmla="*/ 48954 h 2232025"/>
                <a:gd name="connsiteX8" fmla="*/ 258725 w 2961167"/>
                <a:gd name="connsiteY8" fmla="*/ 64903 h 2232025"/>
                <a:gd name="connsiteX9" fmla="*/ 285306 w 2961167"/>
                <a:gd name="connsiteY9" fmla="*/ 70219 h 2232025"/>
                <a:gd name="connsiteX10" fmla="*/ 380999 w 2961167"/>
                <a:gd name="connsiteY10" fmla="*/ 80852 h 2232025"/>
                <a:gd name="connsiteX11" fmla="*/ 412897 w 2961167"/>
                <a:gd name="connsiteY11" fmla="*/ 112749 h 2232025"/>
                <a:gd name="connsiteX12" fmla="*/ 428846 w 2961167"/>
                <a:gd name="connsiteY12" fmla="*/ 134015 h 2232025"/>
                <a:gd name="connsiteX13" fmla="*/ 444795 w 2961167"/>
                <a:gd name="connsiteY13" fmla="*/ 139331 h 2232025"/>
                <a:gd name="connsiteX14" fmla="*/ 466060 w 2961167"/>
                <a:gd name="connsiteY14" fmla="*/ 149963 h 2232025"/>
                <a:gd name="connsiteX15" fmla="*/ 561753 w 2961167"/>
                <a:gd name="connsiteY15" fmla="*/ 197810 h 2232025"/>
                <a:gd name="connsiteX16" fmla="*/ 854148 w 2961167"/>
                <a:gd name="connsiteY16" fmla="*/ 181861 h 2232025"/>
                <a:gd name="connsiteX17" fmla="*/ 896678 w 2961167"/>
                <a:gd name="connsiteY17" fmla="*/ 197810 h 2232025"/>
                <a:gd name="connsiteX18" fmla="*/ 917943 w 2961167"/>
                <a:gd name="connsiteY18" fmla="*/ 187177 h 2232025"/>
                <a:gd name="connsiteX19" fmla="*/ 955157 w 2961167"/>
                <a:gd name="connsiteY19" fmla="*/ 155280 h 2232025"/>
                <a:gd name="connsiteX20" fmla="*/ 981739 w 2961167"/>
                <a:gd name="connsiteY20" fmla="*/ 149963 h 2232025"/>
                <a:gd name="connsiteX21" fmla="*/ 1045534 w 2961167"/>
                <a:gd name="connsiteY21" fmla="*/ 165912 h 2232025"/>
                <a:gd name="connsiteX22" fmla="*/ 1104013 w 2961167"/>
                <a:gd name="connsiteY22" fmla="*/ 192494 h 2232025"/>
                <a:gd name="connsiteX23" fmla="*/ 1141227 w 2961167"/>
                <a:gd name="connsiteY23" fmla="*/ 171228 h 2232025"/>
                <a:gd name="connsiteX24" fmla="*/ 1183757 w 2961167"/>
                <a:gd name="connsiteY24" fmla="*/ 165912 h 2232025"/>
                <a:gd name="connsiteX25" fmla="*/ 1300716 w 2961167"/>
                <a:gd name="connsiteY25" fmla="*/ 139331 h 2232025"/>
                <a:gd name="connsiteX26" fmla="*/ 1385776 w 2961167"/>
                <a:gd name="connsiteY26" fmla="*/ 134015 h 2232025"/>
                <a:gd name="connsiteX27" fmla="*/ 1428306 w 2961167"/>
                <a:gd name="connsiteY27" fmla="*/ 107433 h 2232025"/>
                <a:gd name="connsiteX28" fmla="*/ 1444255 w 2961167"/>
                <a:gd name="connsiteY28" fmla="*/ 102117 h 2232025"/>
                <a:gd name="connsiteX29" fmla="*/ 1571846 w 2961167"/>
                <a:gd name="connsiteY29" fmla="*/ 118066 h 2232025"/>
                <a:gd name="connsiteX30" fmla="*/ 1619692 w 2961167"/>
                <a:gd name="connsiteY30" fmla="*/ 144647 h 2232025"/>
                <a:gd name="connsiteX31" fmla="*/ 1651590 w 2961167"/>
                <a:gd name="connsiteY31" fmla="*/ 134015 h 2232025"/>
                <a:gd name="connsiteX32" fmla="*/ 1688804 w 2961167"/>
                <a:gd name="connsiteY32" fmla="*/ 123382 h 2232025"/>
                <a:gd name="connsiteX33" fmla="*/ 1741967 w 2961167"/>
                <a:gd name="connsiteY33" fmla="*/ 128698 h 2232025"/>
                <a:gd name="connsiteX34" fmla="*/ 1885506 w 2961167"/>
                <a:gd name="connsiteY34" fmla="*/ 155280 h 2232025"/>
                <a:gd name="connsiteX35" fmla="*/ 1938669 w 2961167"/>
                <a:gd name="connsiteY35" fmla="*/ 160596 h 2232025"/>
                <a:gd name="connsiteX36" fmla="*/ 2023730 w 2961167"/>
                <a:gd name="connsiteY36" fmla="*/ 187177 h 2232025"/>
                <a:gd name="connsiteX37" fmla="*/ 2060943 w 2961167"/>
                <a:gd name="connsiteY37" fmla="*/ 181861 h 2232025"/>
                <a:gd name="connsiteX38" fmla="*/ 2082209 w 2961167"/>
                <a:gd name="connsiteY38" fmla="*/ 160596 h 2232025"/>
                <a:gd name="connsiteX39" fmla="*/ 2273595 w 2961167"/>
                <a:gd name="connsiteY39" fmla="*/ 187177 h 2232025"/>
                <a:gd name="connsiteX40" fmla="*/ 2332074 w 2961167"/>
                <a:gd name="connsiteY40" fmla="*/ 176545 h 2232025"/>
                <a:gd name="connsiteX41" fmla="*/ 2379920 w 2961167"/>
                <a:gd name="connsiteY41" fmla="*/ 171228 h 2232025"/>
                <a:gd name="connsiteX42" fmla="*/ 2443716 w 2961167"/>
                <a:gd name="connsiteY42" fmla="*/ 139331 h 2232025"/>
                <a:gd name="connsiteX43" fmla="*/ 2480930 w 2961167"/>
                <a:gd name="connsiteY43" fmla="*/ 91484 h 2232025"/>
                <a:gd name="connsiteX44" fmla="*/ 2528776 w 2961167"/>
                <a:gd name="connsiteY44" fmla="*/ 59587 h 2232025"/>
                <a:gd name="connsiteX45" fmla="*/ 2677632 w 2961167"/>
                <a:gd name="connsiteY45" fmla="*/ 80852 h 2232025"/>
                <a:gd name="connsiteX46" fmla="*/ 2688264 w 2961167"/>
                <a:gd name="connsiteY46" fmla="*/ 139331 h 2232025"/>
                <a:gd name="connsiteX47" fmla="*/ 2858385 w 2961167"/>
                <a:gd name="connsiteY47" fmla="*/ 134015 h 2232025"/>
                <a:gd name="connsiteX48" fmla="*/ 2884967 w 2961167"/>
                <a:gd name="connsiteY48" fmla="*/ 203126 h 2232025"/>
                <a:gd name="connsiteX49" fmla="*/ 2916864 w 2961167"/>
                <a:gd name="connsiteY49" fmla="*/ 256289 h 2232025"/>
                <a:gd name="connsiteX50" fmla="*/ 2961167 w 2961167"/>
                <a:gd name="connsiteY50" fmla="*/ 237931 h 2232025"/>
                <a:gd name="connsiteX51" fmla="*/ 2961167 w 2961167"/>
                <a:gd name="connsiteY51" fmla="*/ 2141275 h 2232025"/>
                <a:gd name="connsiteX52" fmla="*/ 2919887 w 2961167"/>
                <a:gd name="connsiteY52" fmla="*/ 2132590 h 2232025"/>
                <a:gd name="connsiteX53" fmla="*/ 2877879 w 2961167"/>
                <a:gd name="connsiteY53" fmla="*/ 2120383 h 2232025"/>
                <a:gd name="connsiteX54" fmla="*/ 2734340 w 2961167"/>
                <a:gd name="connsiteY54" fmla="*/ 2045955 h 2232025"/>
                <a:gd name="connsiteX55" fmla="*/ 2707758 w 2961167"/>
                <a:gd name="connsiteY55" fmla="*/ 2056588 h 2232025"/>
                <a:gd name="connsiteX56" fmla="*/ 2665228 w 2961167"/>
                <a:gd name="connsiteY56" fmla="*/ 2045955 h 2232025"/>
                <a:gd name="connsiteX57" fmla="*/ 2649279 w 2961167"/>
                <a:gd name="connsiteY57" fmla="*/ 2061904 h 2232025"/>
                <a:gd name="connsiteX58" fmla="*/ 2580168 w 2961167"/>
                <a:gd name="connsiteY58" fmla="*/ 2157597 h 2232025"/>
                <a:gd name="connsiteX59" fmla="*/ 2542954 w 2961167"/>
                <a:gd name="connsiteY59" fmla="*/ 2162913 h 2232025"/>
                <a:gd name="connsiteX60" fmla="*/ 2436628 w 2961167"/>
                <a:gd name="connsiteY60" fmla="*/ 2136332 h 2232025"/>
                <a:gd name="connsiteX61" fmla="*/ 2399414 w 2961167"/>
                <a:gd name="connsiteY61" fmla="*/ 2131016 h 2232025"/>
                <a:gd name="connsiteX62" fmla="*/ 2351568 w 2961167"/>
                <a:gd name="connsiteY62" fmla="*/ 2083169 h 2232025"/>
                <a:gd name="connsiteX63" fmla="*/ 2335619 w 2961167"/>
                <a:gd name="connsiteY63" fmla="*/ 2093802 h 2232025"/>
                <a:gd name="connsiteX64" fmla="*/ 2293089 w 2961167"/>
                <a:gd name="connsiteY64" fmla="*/ 2173546 h 2232025"/>
                <a:gd name="connsiteX65" fmla="*/ 2255875 w 2961167"/>
                <a:gd name="connsiteY65" fmla="*/ 2157597 h 2232025"/>
                <a:gd name="connsiteX66" fmla="*/ 2229293 w 2961167"/>
                <a:gd name="connsiteY66" fmla="*/ 2141648 h 2232025"/>
                <a:gd name="connsiteX67" fmla="*/ 2234610 w 2961167"/>
                <a:gd name="connsiteY67" fmla="*/ 2189495 h 2232025"/>
                <a:gd name="connsiteX68" fmla="*/ 2223977 w 2961167"/>
                <a:gd name="connsiteY68" fmla="*/ 2205444 h 2232025"/>
                <a:gd name="connsiteX69" fmla="*/ 2107019 w 2961167"/>
                <a:gd name="connsiteY69" fmla="*/ 2232025 h 2232025"/>
                <a:gd name="connsiteX70" fmla="*/ 1920949 w 2961167"/>
                <a:gd name="connsiteY70" fmla="*/ 2146964 h 2232025"/>
                <a:gd name="connsiteX71" fmla="*/ 1729563 w 2961167"/>
                <a:gd name="connsiteY71" fmla="*/ 1987476 h 2232025"/>
                <a:gd name="connsiteX72" fmla="*/ 1697665 w 2961167"/>
                <a:gd name="connsiteY72" fmla="*/ 2104434 h 2232025"/>
                <a:gd name="connsiteX73" fmla="*/ 1681717 w 2961167"/>
                <a:gd name="connsiteY73" fmla="*/ 2083169 h 2232025"/>
                <a:gd name="connsiteX74" fmla="*/ 1665768 w 2961167"/>
                <a:gd name="connsiteY74" fmla="*/ 2093802 h 2232025"/>
                <a:gd name="connsiteX75" fmla="*/ 1639186 w 2961167"/>
                <a:gd name="connsiteY75" fmla="*/ 2141648 h 2232025"/>
                <a:gd name="connsiteX76" fmla="*/ 1586024 w 2961167"/>
                <a:gd name="connsiteY76" fmla="*/ 2146964 h 2232025"/>
                <a:gd name="connsiteX77" fmla="*/ 1479698 w 2961167"/>
                <a:gd name="connsiteY77" fmla="*/ 2162913 h 2232025"/>
                <a:gd name="connsiteX78" fmla="*/ 1463749 w 2961167"/>
                <a:gd name="connsiteY78" fmla="*/ 2141648 h 2232025"/>
                <a:gd name="connsiteX79" fmla="*/ 1426535 w 2961167"/>
                <a:gd name="connsiteY79" fmla="*/ 2109751 h 2232025"/>
                <a:gd name="connsiteX80" fmla="*/ 1384005 w 2961167"/>
                <a:gd name="connsiteY80" fmla="*/ 2024690 h 2232025"/>
                <a:gd name="connsiteX81" fmla="*/ 1368056 w 2961167"/>
                <a:gd name="connsiteY81" fmla="*/ 2003425 h 2232025"/>
                <a:gd name="connsiteX82" fmla="*/ 1341475 w 2961167"/>
                <a:gd name="connsiteY82" fmla="*/ 2030006 h 2232025"/>
                <a:gd name="connsiteX83" fmla="*/ 1298944 w 2961167"/>
                <a:gd name="connsiteY83" fmla="*/ 2099118 h 2232025"/>
                <a:gd name="connsiteX84" fmla="*/ 1155405 w 2961167"/>
                <a:gd name="connsiteY84" fmla="*/ 2131016 h 2232025"/>
                <a:gd name="connsiteX85" fmla="*/ 1139456 w 2961167"/>
                <a:gd name="connsiteY85" fmla="*/ 2152281 h 2232025"/>
                <a:gd name="connsiteX86" fmla="*/ 1070344 w 2961167"/>
                <a:gd name="connsiteY86" fmla="*/ 2178862 h 2232025"/>
                <a:gd name="connsiteX87" fmla="*/ 969335 w 2961167"/>
                <a:gd name="connsiteY87" fmla="*/ 2131016 h 2232025"/>
                <a:gd name="connsiteX88" fmla="*/ 948070 w 2961167"/>
                <a:gd name="connsiteY88" fmla="*/ 2083169 h 2232025"/>
                <a:gd name="connsiteX89" fmla="*/ 932183 w 2961167"/>
                <a:gd name="connsiteY89" fmla="*/ 2061554 h 2232025"/>
                <a:gd name="connsiteX90" fmla="*/ 931938 w 2961167"/>
                <a:gd name="connsiteY90" fmla="*/ 2066062 h 2232025"/>
                <a:gd name="connsiteX91" fmla="*/ 930750 w 2961167"/>
                <a:gd name="connsiteY91" fmla="*/ 2053067 h 2232025"/>
                <a:gd name="connsiteX92" fmla="*/ 926805 w 2961167"/>
                <a:gd name="connsiteY92" fmla="*/ 2019374 h 2232025"/>
                <a:gd name="connsiteX93" fmla="*/ 916172 w 2961167"/>
                <a:gd name="connsiteY93" fmla="*/ 1992792 h 2232025"/>
                <a:gd name="connsiteX94" fmla="*/ 900224 w 2961167"/>
                <a:gd name="connsiteY94" fmla="*/ 1944946 h 2232025"/>
                <a:gd name="connsiteX95" fmla="*/ 894907 w 2961167"/>
                <a:gd name="connsiteY95" fmla="*/ 1971527 h 2232025"/>
                <a:gd name="connsiteX96" fmla="*/ 730103 w 2961167"/>
                <a:gd name="connsiteY96" fmla="*/ 2216076 h 2232025"/>
                <a:gd name="connsiteX97" fmla="*/ 724786 w 2961167"/>
                <a:gd name="connsiteY97" fmla="*/ 2162913 h 2232025"/>
                <a:gd name="connsiteX98" fmla="*/ 671624 w 2961167"/>
                <a:gd name="connsiteY98" fmla="*/ 2120383 h 2232025"/>
                <a:gd name="connsiteX99" fmla="*/ 645402 w 2961167"/>
                <a:gd name="connsiteY99" fmla="*/ 2110010 h 2232025"/>
                <a:gd name="connsiteX100" fmla="*/ 647353 w 2961167"/>
                <a:gd name="connsiteY100" fmla="*/ 2119231 h 2232025"/>
                <a:gd name="connsiteX101" fmla="*/ 639065 w 2961167"/>
                <a:gd name="connsiteY101" fmla="*/ 2108399 h 2232025"/>
                <a:gd name="connsiteX102" fmla="*/ 618461 w 2961167"/>
                <a:gd name="connsiteY102" fmla="*/ 2083169 h 2232025"/>
                <a:gd name="connsiteX103" fmla="*/ 538717 w 2961167"/>
                <a:gd name="connsiteY103" fmla="*/ 2061904 h 2232025"/>
                <a:gd name="connsiteX104" fmla="*/ 506819 w 2961167"/>
                <a:gd name="connsiteY104" fmla="*/ 2040639 h 2232025"/>
                <a:gd name="connsiteX105" fmla="*/ 496186 w 2961167"/>
                <a:gd name="connsiteY105" fmla="*/ 2136332 h 2232025"/>
                <a:gd name="connsiteX106" fmla="*/ 480238 w 2961167"/>
                <a:gd name="connsiteY106" fmla="*/ 2162913 h 2232025"/>
                <a:gd name="connsiteX107" fmla="*/ 395177 w 2961167"/>
                <a:gd name="connsiteY107" fmla="*/ 2099118 h 2232025"/>
                <a:gd name="connsiteX108" fmla="*/ 304800 w 2961167"/>
                <a:gd name="connsiteY108" fmla="*/ 2088485 h 2232025"/>
                <a:gd name="connsiteX109" fmla="*/ 262270 w 2961167"/>
                <a:gd name="connsiteY109" fmla="*/ 2093802 h 2232025"/>
                <a:gd name="connsiteX110" fmla="*/ 225056 w 2961167"/>
                <a:gd name="connsiteY110" fmla="*/ 2120383 h 2232025"/>
                <a:gd name="connsiteX111" fmla="*/ 219740 w 2961167"/>
                <a:gd name="connsiteY111" fmla="*/ 2099118 h 2232025"/>
                <a:gd name="connsiteX112" fmla="*/ 182526 w 2961167"/>
                <a:gd name="connsiteY112" fmla="*/ 2093802 h 2232025"/>
                <a:gd name="connsiteX113" fmla="*/ 171893 w 2961167"/>
                <a:gd name="connsiteY113" fmla="*/ 2109751 h 2232025"/>
                <a:gd name="connsiteX114" fmla="*/ 33670 w 2961167"/>
                <a:gd name="connsiteY114" fmla="*/ 2125699 h 2232025"/>
                <a:gd name="connsiteX115" fmla="*/ 1772 w 2961167"/>
                <a:gd name="connsiteY115" fmla="*/ 2120383 h 2232025"/>
                <a:gd name="connsiteX116" fmla="*/ 0 w 2961167"/>
                <a:gd name="connsiteY116" fmla="*/ 2116290 h 2232025"/>
                <a:gd name="connsiteX117" fmla="*/ 0 w 2961167"/>
                <a:gd name="connsiteY117" fmla="*/ 88170 h 2232025"/>
                <a:gd name="connsiteX118" fmla="*/ 19492 w 2961167"/>
                <a:gd name="connsiteY118" fmla="*/ 80852 h 2232025"/>
                <a:gd name="connsiteX119" fmla="*/ 88604 w 2961167"/>
                <a:gd name="connsiteY119" fmla="*/ 38322 h 2232025"/>
                <a:gd name="connsiteX120" fmla="*/ 152399 w 2961167"/>
                <a:gd name="connsiteY120" fmla="*/ 11740 h 2232025"/>
                <a:gd name="connsiteX121" fmla="*/ 1521911 w 2961167"/>
                <a:gd name="connsiteY121" fmla="*/ 0 h 2232025"/>
                <a:gd name="connsiteX122" fmla="*/ 1530370 w 2961167"/>
                <a:gd name="connsiteY122" fmla="*/ 0 h 2232025"/>
                <a:gd name="connsiteX123" fmla="*/ 1523999 w 2961167"/>
                <a:gd name="connsiteY123" fmla="*/ 1108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961167" h="2232025">
                  <a:moveTo>
                    <a:pt x="647353" y="2119231"/>
                  </a:moveTo>
                  <a:lnTo>
                    <a:pt x="648308" y="2120480"/>
                  </a:lnTo>
                  <a:cubicBezTo>
                    <a:pt x="651503" y="2124959"/>
                    <a:pt x="649582" y="2123095"/>
                    <a:pt x="647459" y="2119735"/>
                  </a:cubicBezTo>
                  <a:close/>
                  <a:moveTo>
                    <a:pt x="931938" y="2066062"/>
                  </a:moveTo>
                  <a:lnTo>
                    <a:pt x="932193" y="2068851"/>
                  </a:lnTo>
                  <a:cubicBezTo>
                    <a:pt x="932558" y="2074578"/>
                    <a:pt x="931967" y="2071885"/>
                    <a:pt x="931842" y="2067814"/>
                  </a:cubicBezTo>
                  <a:close/>
                  <a:moveTo>
                    <a:pt x="152399" y="11740"/>
                  </a:moveTo>
                  <a:cubicBezTo>
                    <a:pt x="180753" y="24145"/>
                    <a:pt x="209779" y="35113"/>
                    <a:pt x="237460" y="48954"/>
                  </a:cubicBezTo>
                  <a:cubicBezTo>
                    <a:pt x="245385" y="52917"/>
                    <a:pt x="250628" y="61304"/>
                    <a:pt x="258725" y="64903"/>
                  </a:cubicBezTo>
                  <a:cubicBezTo>
                    <a:pt x="266982" y="68573"/>
                    <a:pt x="276346" y="69050"/>
                    <a:pt x="285306" y="70219"/>
                  </a:cubicBezTo>
                  <a:cubicBezTo>
                    <a:pt x="317130" y="74370"/>
                    <a:pt x="349101" y="77308"/>
                    <a:pt x="380999" y="80852"/>
                  </a:cubicBezTo>
                  <a:cubicBezTo>
                    <a:pt x="391632" y="91484"/>
                    <a:pt x="402838" y="101572"/>
                    <a:pt x="412897" y="112749"/>
                  </a:cubicBezTo>
                  <a:cubicBezTo>
                    <a:pt x="418825" y="119335"/>
                    <a:pt x="422039" y="128342"/>
                    <a:pt x="428846" y="134015"/>
                  </a:cubicBezTo>
                  <a:cubicBezTo>
                    <a:pt x="433151" y="137603"/>
                    <a:pt x="439644" y="137124"/>
                    <a:pt x="444795" y="139331"/>
                  </a:cubicBezTo>
                  <a:cubicBezTo>
                    <a:pt x="452079" y="142453"/>
                    <a:pt x="459311" y="145810"/>
                    <a:pt x="466060" y="149963"/>
                  </a:cubicBezTo>
                  <a:cubicBezTo>
                    <a:pt x="539139" y="194935"/>
                    <a:pt x="485859" y="172512"/>
                    <a:pt x="561753" y="197810"/>
                  </a:cubicBezTo>
                  <a:cubicBezTo>
                    <a:pt x="797135" y="159492"/>
                    <a:pt x="721566" y="135457"/>
                    <a:pt x="854148" y="181861"/>
                  </a:cubicBezTo>
                  <a:cubicBezTo>
                    <a:pt x="868439" y="186863"/>
                    <a:pt x="882501" y="192494"/>
                    <a:pt x="896678" y="197810"/>
                  </a:cubicBezTo>
                  <a:cubicBezTo>
                    <a:pt x="903766" y="194266"/>
                    <a:pt x="911534" y="191838"/>
                    <a:pt x="917943" y="187177"/>
                  </a:cubicBezTo>
                  <a:cubicBezTo>
                    <a:pt x="931156" y="177568"/>
                    <a:pt x="941045" y="163512"/>
                    <a:pt x="955157" y="155280"/>
                  </a:cubicBezTo>
                  <a:cubicBezTo>
                    <a:pt x="962962" y="150727"/>
                    <a:pt x="972878" y="151735"/>
                    <a:pt x="981739" y="149963"/>
                  </a:cubicBezTo>
                  <a:cubicBezTo>
                    <a:pt x="1003004" y="155279"/>
                    <a:pt x="1024831" y="158711"/>
                    <a:pt x="1045534" y="165912"/>
                  </a:cubicBezTo>
                  <a:cubicBezTo>
                    <a:pt x="1065758" y="172947"/>
                    <a:pt x="1082634" y="191306"/>
                    <a:pt x="1104013" y="192494"/>
                  </a:cubicBezTo>
                  <a:cubicBezTo>
                    <a:pt x="1118278" y="193286"/>
                    <a:pt x="1127673" y="175746"/>
                    <a:pt x="1141227" y="171228"/>
                  </a:cubicBezTo>
                  <a:cubicBezTo>
                    <a:pt x="1154781" y="166710"/>
                    <a:pt x="1169580" y="167684"/>
                    <a:pt x="1183757" y="165912"/>
                  </a:cubicBezTo>
                  <a:cubicBezTo>
                    <a:pt x="1223131" y="126538"/>
                    <a:pt x="1194548" y="148431"/>
                    <a:pt x="1300716" y="139331"/>
                  </a:cubicBezTo>
                  <a:cubicBezTo>
                    <a:pt x="1329021" y="136905"/>
                    <a:pt x="1357423" y="135787"/>
                    <a:pt x="1385776" y="134015"/>
                  </a:cubicBezTo>
                  <a:cubicBezTo>
                    <a:pt x="1399953" y="125154"/>
                    <a:pt x="1413629" y="115438"/>
                    <a:pt x="1428306" y="107433"/>
                  </a:cubicBezTo>
                  <a:cubicBezTo>
                    <a:pt x="1433226" y="104750"/>
                    <a:pt x="1438666" y="101703"/>
                    <a:pt x="1444255" y="102117"/>
                  </a:cubicBezTo>
                  <a:cubicBezTo>
                    <a:pt x="1486999" y="105283"/>
                    <a:pt x="1529316" y="112750"/>
                    <a:pt x="1571846" y="118066"/>
                  </a:cubicBezTo>
                  <a:cubicBezTo>
                    <a:pt x="1587795" y="126926"/>
                    <a:pt x="1601802" y="141069"/>
                    <a:pt x="1619692" y="144647"/>
                  </a:cubicBezTo>
                  <a:cubicBezTo>
                    <a:pt x="1630682" y="146845"/>
                    <a:pt x="1640878" y="137311"/>
                    <a:pt x="1651590" y="134015"/>
                  </a:cubicBezTo>
                  <a:cubicBezTo>
                    <a:pt x="1663921" y="130221"/>
                    <a:pt x="1676399" y="126926"/>
                    <a:pt x="1688804" y="123382"/>
                  </a:cubicBezTo>
                  <a:cubicBezTo>
                    <a:pt x="1706525" y="125154"/>
                    <a:pt x="1724387" y="125847"/>
                    <a:pt x="1741967" y="128698"/>
                  </a:cubicBezTo>
                  <a:cubicBezTo>
                    <a:pt x="1789999" y="136487"/>
                    <a:pt x="1837088" y="150438"/>
                    <a:pt x="1885506" y="155280"/>
                  </a:cubicBezTo>
                  <a:lnTo>
                    <a:pt x="1938669" y="160596"/>
                  </a:lnTo>
                  <a:cubicBezTo>
                    <a:pt x="1968909" y="173556"/>
                    <a:pt x="1989331" y="185027"/>
                    <a:pt x="2023730" y="187177"/>
                  </a:cubicBezTo>
                  <a:cubicBezTo>
                    <a:pt x="2036236" y="187959"/>
                    <a:pt x="2048539" y="183633"/>
                    <a:pt x="2060943" y="181861"/>
                  </a:cubicBezTo>
                  <a:cubicBezTo>
                    <a:pt x="2068032" y="174773"/>
                    <a:pt x="2072190" y="160919"/>
                    <a:pt x="2082209" y="160596"/>
                  </a:cubicBezTo>
                  <a:cubicBezTo>
                    <a:pt x="2151965" y="158346"/>
                    <a:pt x="2209305" y="172891"/>
                    <a:pt x="2273595" y="187177"/>
                  </a:cubicBezTo>
                  <a:cubicBezTo>
                    <a:pt x="2293088" y="183633"/>
                    <a:pt x="2312481" y="179484"/>
                    <a:pt x="2332074" y="176545"/>
                  </a:cubicBezTo>
                  <a:cubicBezTo>
                    <a:pt x="2347943" y="174165"/>
                    <a:pt x="2364697" y="176302"/>
                    <a:pt x="2379920" y="171228"/>
                  </a:cubicBezTo>
                  <a:cubicBezTo>
                    <a:pt x="2402475" y="163710"/>
                    <a:pt x="2422451" y="149963"/>
                    <a:pt x="2443716" y="139331"/>
                  </a:cubicBezTo>
                  <a:cubicBezTo>
                    <a:pt x="2456121" y="123382"/>
                    <a:pt x="2467225" y="106331"/>
                    <a:pt x="2480930" y="91484"/>
                  </a:cubicBezTo>
                  <a:cubicBezTo>
                    <a:pt x="2497784" y="73226"/>
                    <a:pt x="2508478" y="69735"/>
                    <a:pt x="2528776" y="59587"/>
                  </a:cubicBezTo>
                  <a:cubicBezTo>
                    <a:pt x="2558672" y="62576"/>
                    <a:pt x="2665046" y="72042"/>
                    <a:pt x="2677632" y="80852"/>
                  </a:cubicBezTo>
                  <a:cubicBezTo>
                    <a:pt x="2693863" y="92214"/>
                    <a:pt x="2684720" y="119838"/>
                    <a:pt x="2688264" y="139331"/>
                  </a:cubicBezTo>
                  <a:cubicBezTo>
                    <a:pt x="2728847" y="133087"/>
                    <a:pt x="2823572" y="113707"/>
                    <a:pt x="2858385" y="134015"/>
                  </a:cubicBezTo>
                  <a:cubicBezTo>
                    <a:pt x="2879705" y="146452"/>
                    <a:pt x="2876752" y="179851"/>
                    <a:pt x="2884967" y="203126"/>
                  </a:cubicBezTo>
                  <a:cubicBezTo>
                    <a:pt x="2899836" y="245254"/>
                    <a:pt x="2873868" y="204692"/>
                    <a:pt x="2916864" y="256289"/>
                  </a:cubicBezTo>
                  <a:lnTo>
                    <a:pt x="2961167" y="237931"/>
                  </a:lnTo>
                  <a:lnTo>
                    <a:pt x="2961167" y="2141275"/>
                  </a:lnTo>
                  <a:lnTo>
                    <a:pt x="2919887" y="2132590"/>
                  </a:lnTo>
                  <a:cubicBezTo>
                    <a:pt x="2905536" y="2129570"/>
                    <a:pt x="2891359" y="2126026"/>
                    <a:pt x="2877879" y="2120383"/>
                  </a:cubicBezTo>
                  <a:cubicBezTo>
                    <a:pt x="2828163" y="2099572"/>
                    <a:pt x="2784804" y="2064879"/>
                    <a:pt x="2734340" y="2045955"/>
                  </a:cubicBezTo>
                  <a:cubicBezTo>
                    <a:pt x="2725404" y="2042604"/>
                    <a:pt x="2717301" y="2056588"/>
                    <a:pt x="2707758" y="2056588"/>
                  </a:cubicBezTo>
                  <a:cubicBezTo>
                    <a:pt x="2693145" y="2056588"/>
                    <a:pt x="2679405" y="2049499"/>
                    <a:pt x="2665228" y="2045955"/>
                  </a:cubicBezTo>
                  <a:cubicBezTo>
                    <a:pt x="2659912" y="2051271"/>
                    <a:pt x="2653835" y="2055924"/>
                    <a:pt x="2649279" y="2061904"/>
                  </a:cubicBezTo>
                  <a:cubicBezTo>
                    <a:pt x="2625433" y="2093202"/>
                    <a:pt x="2608694" y="2130497"/>
                    <a:pt x="2580168" y="2157597"/>
                  </a:cubicBezTo>
                  <a:cubicBezTo>
                    <a:pt x="2571083" y="2166227"/>
                    <a:pt x="2555359" y="2161141"/>
                    <a:pt x="2542954" y="2162913"/>
                  </a:cubicBezTo>
                  <a:cubicBezTo>
                    <a:pt x="2507512" y="2154053"/>
                    <a:pt x="2472291" y="2144257"/>
                    <a:pt x="2436628" y="2136332"/>
                  </a:cubicBezTo>
                  <a:cubicBezTo>
                    <a:pt x="2424396" y="2133614"/>
                    <a:pt x="2410040" y="2137657"/>
                    <a:pt x="2399414" y="2131016"/>
                  </a:cubicBezTo>
                  <a:cubicBezTo>
                    <a:pt x="2380287" y="2119062"/>
                    <a:pt x="2367517" y="2099118"/>
                    <a:pt x="2351568" y="2083169"/>
                  </a:cubicBezTo>
                  <a:lnTo>
                    <a:pt x="2335619" y="2093802"/>
                  </a:lnTo>
                  <a:cubicBezTo>
                    <a:pt x="2264978" y="2140897"/>
                    <a:pt x="2339587" y="2251041"/>
                    <a:pt x="2293089" y="2173546"/>
                  </a:cubicBezTo>
                  <a:cubicBezTo>
                    <a:pt x="2274265" y="2167272"/>
                    <a:pt x="2275586" y="2168548"/>
                    <a:pt x="2255875" y="2157597"/>
                  </a:cubicBezTo>
                  <a:cubicBezTo>
                    <a:pt x="2246842" y="2152579"/>
                    <a:pt x="2235025" y="2133050"/>
                    <a:pt x="2229293" y="2141648"/>
                  </a:cubicBezTo>
                  <a:cubicBezTo>
                    <a:pt x="2220392" y="2155000"/>
                    <a:pt x="2235943" y="2173503"/>
                    <a:pt x="2234610" y="2189495"/>
                  </a:cubicBezTo>
                  <a:cubicBezTo>
                    <a:pt x="2234079" y="2195862"/>
                    <a:pt x="2230039" y="2203423"/>
                    <a:pt x="2223977" y="2205444"/>
                  </a:cubicBezTo>
                  <a:cubicBezTo>
                    <a:pt x="2186048" y="2218087"/>
                    <a:pt x="2146005" y="2223165"/>
                    <a:pt x="2107019" y="2232025"/>
                  </a:cubicBezTo>
                  <a:cubicBezTo>
                    <a:pt x="2020677" y="2178062"/>
                    <a:pt x="2079971" y="2211752"/>
                    <a:pt x="1920949" y="2146964"/>
                  </a:cubicBezTo>
                  <a:cubicBezTo>
                    <a:pt x="1844044" y="2115632"/>
                    <a:pt x="1793358" y="2040639"/>
                    <a:pt x="1729563" y="1987476"/>
                  </a:cubicBezTo>
                  <a:cubicBezTo>
                    <a:pt x="1725007" y="2010256"/>
                    <a:pt x="1711657" y="2088443"/>
                    <a:pt x="1697665" y="2104434"/>
                  </a:cubicBezTo>
                  <a:cubicBezTo>
                    <a:pt x="1691830" y="2111102"/>
                    <a:pt x="1687033" y="2090257"/>
                    <a:pt x="1681717" y="2083169"/>
                  </a:cubicBezTo>
                  <a:cubicBezTo>
                    <a:pt x="1676401" y="2086713"/>
                    <a:pt x="1669526" y="2088635"/>
                    <a:pt x="1665768" y="2093802"/>
                  </a:cubicBezTo>
                  <a:cubicBezTo>
                    <a:pt x="1655037" y="2108557"/>
                    <a:pt x="1654367" y="2131528"/>
                    <a:pt x="1639186" y="2141648"/>
                  </a:cubicBezTo>
                  <a:cubicBezTo>
                    <a:pt x="1624368" y="2151527"/>
                    <a:pt x="1603677" y="2144610"/>
                    <a:pt x="1586024" y="2146964"/>
                  </a:cubicBezTo>
                  <a:lnTo>
                    <a:pt x="1479698" y="2162913"/>
                  </a:lnTo>
                  <a:cubicBezTo>
                    <a:pt x="1474382" y="2155825"/>
                    <a:pt x="1470014" y="2147913"/>
                    <a:pt x="1463749" y="2141648"/>
                  </a:cubicBezTo>
                  <a:cubicBezTo>
                    <a:pt x="1452196" y="2130096"/>
                    <a:pt x="1435739" y="2123250"/>
                    <a:pt x="1426535" y="2109751"/>
                  </a:cubicBezTo>
                  <a:cubicBezTo>
                    <a:pt x="1408677" y="2083559"/>
                    <a:pt x="1399282" y="2052466"/>
                    <a:pt x="1384005" y="2024690"/>
                  </a:cubicBezTo>
                  <a:cubicBezTo>
                    <a:pt x="1379735" y="2016926"/>
                    <a:pt x="1373372" y="2010513"/>
                    <a:pt x="1368056" y="2003425"/>
                  </a:cubicBezTo>
                  <a:cubicBezTo>
                    <a:pt x="1359196" y="2012285"/>
                    <a:pt x="1348811" y="2019848"/>
                    <a:pt x="1341475" y="2030006"/>
                  </a:cubicBezTo>
                  <a:cubicBezTo>
                    <a:pt x="1325637" y="2051935"/>
                    <a:pt x="1321212" y="2083761"/>
                    <a:pt x="1298944" y="2099118"/>
                  </a:cubicBezTo>
                  <a:cubicBezTo>
                    <a:pt x="1227787" y="2148192"/>
                    <a:pt x="1212061" y="2140458"/>
                    <a:pt x="1155405" y="2131016"/>
                  </a:cubicBezTo>
                  <a:cubicBezTo>
                    <a:pt x="1150089" y="2138104"/>
                    <a:pt x="1147002" y="2147637"/>
                    <a:pt x="1139456" y="2152281"/>
                  </a:cubicBezTo>
                  <a:cubicBezTo>
                    <a:pt x="1125658" y="2160772"/>
                    <a:pt x="1091314" y="2171872"/>
                    <a:pt x="1070344" y="2178862"/>
                  </a:cubicBezTo>
                  <a:cubicBezTo>
                    <a:pt x="1016768" y="2143145"/>
                    <a:pt x="1117781" y="2209145"/>
                    <a:pt x="969335" y="2131016"/>
                  </a:cubicBezTo>
                  <a:cubicBezTo>
                    <a:pt x="943316" y="2117322"/>
                    <a:pt x="958131" y="2108322"/>
                    <a:pt x="948070" y="2083169"/>
                  </a:cubicBezTo>
                  <a:cubicBezTo>
                    <a:pt x="936924" y="2055304"/>
                    <a:pt x="933229" y="2056019"/>
                    <a:pt x="932183" y="2061554"/>
                  </a:cubicBezTo>
                  <a:lnTo>
                    <a:pt x="931938" y="2066062"/>
                  </a:lnTo>
                  <a:lnTo>
                    <a:pt x="930750" y="2053067"/>
                  </a:lnTo>
                  <a:cubicBezTo>
                    <a:pt x="929911" y="2045114"/>
                    <a:pt x="928655" y="2034177"/>
                    <a:pt x="926805" y="2019374"/>
                  </a:cubicBezTo>
                  <a:cubicBezTo>
                    <a:pt x="923261" y="2010513"/>
                    <a:pt x="919382" y="2001779"/>
                    <a:pt x="916172" y="1992792"/>
                  </a:cubicBezTo>
                  <a:cubicBezTo>
                    <a:pt x="910518" y="1976960"/>
                    <a:pt x="912111" y="1956833"/>
                    <a:pt x="900224" y="1944946"/>
                  </a:cubicBezTo>
                  <a:cubicBezTo>
                    <a:pt x="893835" y="1938557"/>
                    <a:pt x="896679" y="1962667"/>
                    <a:pt x="894907" y="1971527"/>
                  </a:cubicBezTo>
                  <a:cubicBezTo>
                    <a:pt x="851687" y="2074177"/>
                    <a:pt x="835293" y="2141567"/>
                    <a:pt x="730103" y="2216076"/>
                  </a:cubicBezTo>
                  <a:cubicBezTo>
                    <a:pt x="715570" y="2226370"/>
                    <a:pt x="726558" y="2180634"/>
                    <a:pt x="724786" y="2162913"/>
                  </a:cubicBezTo>
                  <a:cubicBezTo>
                    <a:pt x="707065" y="2148736"/>
                    <a:pt x="691084" y="2132059"/>
                    <a:pt x="671624" y="2120383"/>
                  </a:cubicBezTo>
                  <a:cubicBezTo>
                    <a:pt x="654894" y="2110345"/>
                    <a:pt x="647791" y="2108503"/>
                    <a:pt x="645402" y="2110010"/>
                  </a:cubicBezTo>
                  <a:lnTo>
                    <a:pt x="647353" y="2119231"/>
                  </a:lnTo>
                  <a:lnTo>
                    <a:pt x="639065" y="2108399"/>
                  </a:lnTo>
                  <a:cubicBezTo>
                    <a:pt x="634295" y="2102383"/>
                    <a:pt x="627632" y="2094174"/>
                    <a:pt x="618461" y="2083169"/>
                  </a:cubicBezTo>
                  <a:cubicBezTo>
                    <a:pt x="591880" y="2076081"/>
                    <a:pt x="564425" y="2071697"/>
                    <a:pt x="538717" y="2061904"/>
                  </a:cubicBezTo>
                  <a:cubicBezTo>
                    <a:pt x="526775" y="2057355"/>
                    <a:pt x="513159" y="2029544"/>
                    <a:pt x="506819" y="2040639"/>
                  </a:cubicBezTo>
                  <a:cubicBezTo>
                    <a:pt x="490896" y="2068504"/>
                    <a:pt x="503004" y="2104971"/>
                    <a:pt x="496186" y="2136332"/>
                  </a:cubicBezTo>
                  <a:cubicBezTo>
                    <a:pt x="493991" y="2146429"/>
                    <a:pt x="485554" y="2154053"/>
                    <a:pt x="480238" y="2162913"/>
                  </a:cubicBezTo>
                  <a:cubicBezTo>
                    <a:pt x="480238" y="2162913"/>
                    <a:pt x="427804" y="2112960"/>
                    <a:pt x="395177" y="2099118"/>
                  </a:cubicBezTo>
                  <a:cubicBezTo>
                    <a:pt x="367253" y="2087271"/>
                    <a:pt x="334926" y="2092029"/>
                    <a:pt x="304800" y="2088485"/>
                  </a:cubicBezTo>
                  <a:cubicBezTo>
                    <a:pt x="290623" y="2090257"/>
                    <a:pt x="274611" y="2086603"/>
                    <a:pt x="262270" y="2093802"/>
                  </a:cubicBezTo>
                  <a:cubicBezTo>
                    <a:pt x="257717" y="2096458"/>
                    <a:pt x="244436" y="2144608"/>
                    <a:pt x="225056" y="2120383"/>
                  </a:cubicBezTo>
                  <a:cubicBezTo>
                    <a:pt x="220492" y="2114678"/>
                    <a:pt x="221512" y="2106206"/>
                    <a:pt x="219740" y="2099118"/>
                  </a:cubicBezTo>
                  <a:cubicBezTo>
                    <a:pt x="207335" y="2097346"/>
                    <a:pt x="194758" y="2091084"/>
                    <a:pt x="182526" y="2093802"/>
                  </a:cubicBezTo>
                  <a:cubicBezTo>
                    <a:pt x="176289" y="2095188"/>
                    <a:pt x="178141" y="2108412"/>
                    <a:pt x="171893" y="2109751"/>
                  </a:cubicBezTo>
                  <a:cubicBezTo>
                    <a:pt x="126542" y="2119469"/>
                    <a:pt x="79744" y="2120383"/>
                    <a:pt x="33670" y="2125699"/>
                  </a:cubicBezTo>
                  <a:cubicBezTo>
                    <a:pt x="23037" y="2123927"/>
                    <a:pt x="10913" y="2126096"/>
                    <a:pt x="1772" y="2120383"/>
                  </a:cubicBezTo>
                  <a:lnTo>
                    <a:pt x="0" y="2116290"/>
                  </a:lnTo>
                  <a:lnTo>
                    <a:pt x="0" y="88170"/>
                  </a:lnTo>
                  <a:lnTo>
                    <a:pt x="19492" y="80852"/>
                  </a:lnTo>
                  <a:cubicBezTo>
                    <a:pt x="44117" y="69659"/>
                    <a:pt x="64605" y="50802"/>
                    <a:pt x="88604" y="38322"/>
                  </a:cubicBezTo>
                  <a:cubicBezTo>
                    <a:pt x="109043" y="27694"/>
                    <a:pt x="131134" y="20601"/>
                    <a:pt x="152399" y="11740"/>
                  </a:cubicBezTo>
                  <a:close/>
                  <a:moveTo>
                    <a:pt x="1521911" y="0"/>
                  </a:moveTo>
                  <a:lnTo>
                    <a:pt x="1530370" y="0"/>
                  </a:lnTo>
                  <a:lnTo>
                    <a:pt x="1523999" y="1108"/>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b="1" i="0" dirty="0">
                  <a:solidFill>
                    <a:srgbClr val="212529"/>
                  </a:solidFill>
                  <a:effectLst/>
                  <a:latin typeface="Segoe UI" panose="020B0502040204020203" pitchFamily="34" charset="0"/>
                </a:rPr>
                <a:t>City of Oshkosh computer system hit by virus</a:t>
              </a:r>
              <a:br>
                <a:rPr lang="en-US" b="1" i="0" dirty="0">
                  <a:solidFill>
                    <a:srgbClr val="212529"/>
                  </a:solidFill>
                  <a:effectLst/>
                  <a:latin typeface="Segoe UI" panose="020B0502040204020203" pitchFamily="34" charset="0"/>
                </a:rPr>
              </a:br>
              <a:r>
                <a:rPr lang="en-US" b="0" i="0" dirty="0">
                  <a:solidFill>
                    <a:srgbClr val="212529"/>
                  </a:solidFill>
                  <a:effectLst/>
                  <a:latin typeface="Segoe UI" panose="020B0502040204020203" pitchFamily="34" charset="0"/>
                </a:rPr>
                <a:t>The City of Oshkosh has been hit by a computer virus that's impacting website, email and some phone lines.</a:t>
              </a:r>
              <a:endParaRPr lang="en-US" b="1" i="0" dirty="0">
                <a:solidFill>
                  <a:srgbClr val="212529"/>
                </a:solidFill>
                <a:effectLst/>
                <a:latin typeface="Segoe UI" panose="020B0502040204020203" pitchFamily="34" charset="0"/>
              </a:endParaRPr>
            </a:p>
          </p:txBody>
        </p:sp>
        <p:pic>
          <p:nvPicPr>
            <p:cNvPr id="22" name="Picture 21">
              <a:extLst>
                <a:ext uri="{FF2B5EF4-FFF2-40B4-BE49-F238E27FC236}">
                  <a16:creationId xmlns:a16="http://schemas.microsoft.com/office/drawing/2014/main" id="{08789CC6-8FA6-4D97-70E7-6A8FE162D013}"/>
                </a:ext>
              </a:extLst>
            </p:cNvPr>
            <p:cNvPicPr>
              <a:picLocks noChangeAspect="1"/>
            </p:cNvPicPr>
            <p:nvPr/>
          </p:nvPicPr>
          <p:blipFill>
            <a:blip r:embed="rId3"/>
            <a:stretch>
              <a:fillRect/>
            </a:stretch>
          </p:blipFill>
          <p:spPr>
            <a:xfrm rot="20163770">
              <a:off x="2118390" y="366816"/>
              <a:ext cx="2961167" cy="783032"/>
            </a:xfrm>
            <a:prstGeom prst="rect">
              <a:avLst/>
            </a:prstGeom>
          </p:spPr>
        </p:pic>
      </p:grpSp>
      <p:sp>
        <p:nvSpPr>
          <p:cNvPr id="6" name="Slide Number Placeholder 5">
            <a:extLst>
              <a:ext uri="{FF2B5EF4-FFF2-40B4-BE49-F238E27FC236}">
                <a16:creationId xmlns:a16="http://schemas.microsoft.com/office/drawing/2014/main" id="{D23CD98A-3DC5-08F4-607B-D0236B19CB65}"/>
              </a:ext>
            </a:extLst>
          </p:cNvPr>
          <p:cNvSpPr>
            <a:spLocks noGrp="1"/>
          </p:cNvSpPr>
          <p:nvPr>
            <p:ph type="sldNum" sz="quarter" idx="12"/>
          </p:nvPr>
        </p:nvSpPr>
        <p:spPr/>
        <p:txBody>
          <a:bodyPr/>
          <a:lstStyle/>
          <a:p>
            <a:fld id="{A49DFD55-3C28-40EF-9E31-A92D2E4017FF}" type="slidenum">
              <a:rPr lang="en-US" smtClean="0"/>
              <a:pPr/>
              <a:t>5</a:t>
            </a:fld>
            <a:endParaRPr lang="en-US" dirty="0"/>
          </a:p>
        </p:txBody>
      </p:sp>
      <p:grpSp>
        <p:nvGrpSpPr>
          <p:cNvPr id="44" name="Group 43">
            <a:extLst>
              <a:ext uri="{FF2B5EF4-FFF2-40B4-BE49-F238E27FC236}">
                <a16:creationId xmlns:a16="http://schemas.microsoft.com/office/drawing/2014/main" id="{6E7E564C-3BC5-3A18-CEAA-E80FAF41ED8F}"/>
              </a:ext>
            </a:extLst>
          </p:cNvPr>
          <p:cNvGrpSpPr/>
          <p:nvPr/>
        </p:nvGrpSpPr>
        <p:grpSpPr>
          <a:xfrm>
            <a:off x="4902" y="0"/>
            <a:ext cx="2693582" cy="3251865"/>
            <a:chOff x="226828" y="177135"/>
            <a:chExt cx="2693582" cy="3251865"/>
          </a:xfrm>
        </p:grpSpPr>
        <p:sp>
          <p:nvSpPr>
            <p:cNvPr id="9" name="Freeform: Shape 8">
              <a:extLst>
                <a:ext uri="{FF2B5EF4-FFF2-40B4-BE49-F238E27FC236}">
                  <a16:creationId xmlns:a16="http://schemas.microsoft.com/office/drawing/2014/main" id="{626C582A-9AEB-B559-E47D-31A6905ED5C8}"/>
                </a:ext>
              </a:extLst>
            </p:cNvPr>
            <p:cNvSpPr/>
            <p:nvPr/>
          </p:nvSpPr>
          <p:spPr>
            <a:xfrm>
              <a:off x="226828" y="177135"/>
              <a:ext cx="2693582" cy="3251865"/>
            </a:xfrm>
            <a:custGeom>
              <a:avLst/>
              <a:gdLst>
                <a:gd name="connsiteX0" fmla="*/ 0 w 3104707"/>
                <a:gd name="connsiteY0" fmla="*/ 0 h 2046768"/>
                <a:gd name="connsiteX1" fmla="*/ 3104707 w 3104707"/>
                <a:gd name="connsiteY1" fmla="*/ 0 h 2046768"/>
                <a:gd name="connsiteX2" fmla="*/ 3104707 w 3104707"/>
                <a:gd name="connsiteY2" fmla="*/ 1946305 h 2046768"/>
                <a:gd name="connsiteX3" fmla="*/ 3067493 w 3104707"/>
                <a:gd name="connsiteY3" fmla="*/ 1924493 h 2046768"/>
                <a:gd name="connsiteX4" fmla="*/ 2939902 w 3104707"/>
                <a:gd name="connsiteY4" fmla="*/ 1866014 h 2046768"/>
                <a:gd name="connsiteX5" fmla="*/ 2929269 w 3104707"/>
                <a:gd name="connsiteY5" fmla="*/ 1881963 h 2046768"/>
                <a:gd name="connsiteX6" fmla="*/ 2908004 w 3104707"/>
                <a:gd name="connsiteY6" fmla="*/ 1935126 h 2046768"/>
                <a:gd name="connsiteX7" fmla="*/ 2812311 w 3104707"/>
                <a:gd name="connsiteY7" fmla="*/ 2025502 h 2046768"/>
                <a:gd name="connsiteX8" fmla="*/ 2775097 w 3104707"/>
                <a:gd name="connsiteY8" fmla="*/ 1903228 h 2046768"/>
                <a:gd name="connsiteX9" fmla="*/ 2737883 w 3104707"/>
                <a:gd name="connsiteY9" fmla="*/ 1812851 h 2046768"/>
                <a:gd name="connsiteX10" fmla="*/ 2684721 w 3104707"/>
                <a:gd name="connsiteY10" fmla="*/ 1791586 h 2046768"/>
                <a:gd name="connsiteX11" fmla="*/ 2663456 w 3104707"/>
                <a:gd name="connsiteY11" fmla="*/ 1786270 h 2046768"/>
                <a:gd name="connsiteX12" fmla="*/ 2626242 w 3104707"/>
                <a:gd name="connsiteY12" fmla="*/ 1818168 h 2046768"/>
                <a:gd name="connsiteX13" fmla="*/ 2583711 w 3104707"/>
                <a:gd name="connsiteY13" fmla="*/ 1876647 h 2046768"/>
                <a:gd name="connsiteX14" fmla="*/ 2546497 w 3104707"/>
                <a:gd name="connsiteY14" fmla="*/ 1903228 h 2046768"/>
                <a:gd name="connsiteX15" fmla="*/ 2519916 w 3104707"/>
                <a:gd name="connsiteY15" fmla="*/ 1897912 h 2046768"/>
                <a:gd name="connsiteX16" fmla="*/ 2509283 w 3104707"/>
                <a:gd name="connsiteY16" fmla="*/ 1908544 h 2046768"/>
                <a:gd name="connsiteX17" fmla="*/ 2573079 w 3104707"/>
                <a:gd name="connsiteY17" fmla="*/ 1972340 h 2046768"/>
                <a:gd name="connsiteX18" fmla="*/ 2541181 w 3104707"/>
                <a:gd name="connsiteY18" fmla="*/ 1956391 h 2046768"/>
                <a:gd name="connsiteX19" fmla="*/ 2488018 w 3104707"/>
                <a:gd name="connsiteY19" fmla="*/ 1881963 h 2046768"/>
                <a:gd name="connsiteX20" fmla="*/ 2376376 w 3104707"/>
                <a:gd name="connsiteY20" fmla="*/ 1812851 h 2046768"/>
                <a:gd name="connsiteX21" fmla="*/ 2344479 w 3104707"/>
                <a:gd name="connsiteY21" fmla="*/ 1866014 h 2046768"/>
                <a:gd name="connsiteX22" fmla="*/ 2280683 w 3104707"/>
                <a:gd name="connsiteY22" fmla="*/ 1935126 h 2046768"/>
                <a:gd name="connsiteX23" fmla="*/ 2248786 w 3104707"/>
                <a:gd name="connsiteY23" fmla="*/ 1924493 h 2046768"/>
                <a:gd name="connsiteX24" fmla="*/ 2163725 w 3104707"/>
                <a:gd name="connsiteY24" fmla="*/ 1834116 h 2046768"/>
                <a:gd name="connsiteX25" fmla="*/ 2046767 w 3104707"/>
                <a:gd name="connsiteY25" fmla="*/ 1765005 h 2046768"/>
                <a:gd name="connsiteX26" fmla="*/ 2036135 w 3104707"/>
                <a:gd name="connsiteY26" fmla="*/ 1780954 h 2046768"/>
                <a:gd name="connsiteX27" fmla="*/ 2009553 w 3104707"/>
                <a:gd name="connsiteY27" fmla="*/ 1850065 h 2046768"/>
                <a:gd name="connsiteX28" fmla="*/ 1887279 w 3104707"/>
                <a:gd name="connsiteY28" fmla="*/ 1913861 h 2046768"/>
                <a:gd name="connsiteX29" fmla="*/ 1780953 w 3104707"/>
                <a:gd name="connsiteY29" fmla="*/ 1897912 h 2046768"/>
                <a:gd name="connsiteX30" fmla="*/ 1733107 w 3104707"/>
                <a:gd name="connsiteY30" fmla="*/ 1919177 h 2046768"/>
                <a:gd name="connsiteX31" fmla="*/ 1685260 w 3104707"/>
                <a:gd name="connsiteY31" fmla="*/ 1924493 h 2046768"/>
                <a:gd name="connsiteX32" fmla="*/ 1509823 w 3104707"/>
                <a:gd name="connsiteY32" fmla="*/ 1881963 h 2046768"/>
                <a:gd name="connsiteX33" fmla="*/ 1461976 w 3104707"/>
                <a:gd name="connsiteY33" fmla="*/ 1855382 h 2046768"/>
                <a:gd name="connsiteX34" fmla="*/ 1403497 w 3104707"/>
                <a:gd name="connsiteY34" fmla="*/ 1866014 h 2046768"/>
                <a:gd name="connsiteX35" fmla="*/ 1329069 w 3104707"/>
                <a:gd name="connsiteY35" fmla="*/ 1967023 h 2046768"/>
                <a:gd name="connsiteX36" fmla="*/ 1302488 w 3104707"/>
                <a:gd name="connsiteY36" fmla="*/ 1972340 h 2046768"/>
                <a:gd name="connsiteX37" fmla="*/ 1249325 w 3104707"/>
                <a:gd name="connsiteY37" fmla="*/ 1945758 h 2046768"/>
                <a:gd name="connsiteX38" fmla="*/ 1185530 w 3104707"/>
                <a:gd name="connsiteY38" fmla="*/ 1913861 h 2046768"/>
                <a:gd name="connsiteX39" fmla="*/ 1158949 w 3104707"/>
                <a:gd name="connsiteY39" fmla="*/ 1897912 h 2046768"/>
                <a:gd name="connsiteX40" fmla="*/ 1111102 w 3104707"/>
                <a:gd name="connsiteY40" fmla="*/ 1881963 h 2046768"/>
                <a:gd name="connsiteX41" fmla="*/ 1073888 w 3104707"/>
                <a:gd name="connsiteY41" fmla="*/ 1860698 h 2046768"/>
                <a:gd name="connsiteX42" fmla="*/ 1026042 w 3104707"/>
                <a:gd name="connsiteY42" fmla="*/ 1807535 h 2046768"/>
                <a:gd name="connsiteX43" fmla="*/ 1015409 w 3104707"/>
                <a:gd name="connsiteY43" fmla="*/ 1834116 h 2046768"/>
                <a:gd name="connsiteX44" fmla="*/ 962246 w 3104707"/>
                <a:gd name="connsiteY44" fmla="*/ 1977656 h 2046768"/>
                <a:gd name="connsiteX45" fmla="*/ 930349 w 3104707"/>
                <a:gd name="connsiteY45" fmla="*/ 1951075 h 2046768"/>
                <a:gd name="connsiteX46" fmla="*/ 861237 w 3104707"/>
                <a:gd name="connsiteY46" fmla="*/ 1812851 h 2046768"/>
                <a:gd name="connsiteX47" fmla="*/ 845288 w 3104707"/>
                <a:gd name="connsiteY47" fmla="*/ 1786270 h 2046768"/>
                <a:gd name="connsiteX48" fmla="*/ 824023 w 3104707"/>
                <a:gd name="connsiteY48" fmla="*/ 1727791 h 2046768"/>
                <a:gd name="connsiteX49" fmla="*/ 818707 w 3104707"/>
                <a:gd name="connsiteY49" fmla="*/ 1908544 h 2046768"/>
                <a:gd name="connsiteX50" fmla="*/ 797442 w 3104707"/>
                <a:gd name="connsiteY50" fmla="*/ 2046768 h 2046768"/>
                <a:gd name="connsiteX51" fmla="*/ 776176 w 3104707"/>
                <a:gd name="connsiteY51" fmla="*/ 2041451 h 2046768"/>
                <a:gd name="connsiteX52" fmla="*/ 760228 w 3104707"/>
                <a:gd name="connsiteY52" fmla="*/ 2030819 h 2046768"/>
                <a:gd name="connsiteX53" fmla="*/ 696432 w 3104707"/>
                <a:gd name="connsiteY53" fmla="*/ 1977656 h 2046768"/>
                <a:gd name="connsiteX54" fmla="*/ 600739 w 3104707"/>
                <a:gd name="connsiteY54" fmla="*/ 1850065 h 2046768"/>
                <a:gd name="connsiteX55" fmla="*/ 606056 w 3104707"/>
                <a:gd name="connsiteY55" fmla="*/ 1823484 h 2046768"/>
                <a:gd name="connsiteX56" fmla="*/ 632637 w 3104707"/>
                <a:gd name="connsiteY56" fmla="*/ 1866014 h 2046768"/>
                <a:gd name="connsiteX57" fmla="*/ 664535 w 3104707"/>
                <a:gd name="connsiteY57" fmla="*/ 1828800 h 2046768"/>
                <a:gd name="connsiteX58" fmla="*/ 590107 w 3104707"/>
                <a:gd name="connsiteY58" fmla="*/ 1679944 h 2046768"/>
                <a:gd name="connsiteX59" fmla="*/ 563525 w 3104707"/>
                <a:gd name="connsiteY59" fmla="*/ 1685261 h 2046768"/>
                <a:gd name="connsiteX60" fmla="*/ 552893 w 3104707"/>
                <a:gd name="connsiteY60" fmla="*/ 1701209 h 2046768"/>
                <a:gd name="connsiteX61" fmla="*/ 494414 w 3104707"/>
                <a:gd name="connsiteY61" fmla="*/ 1770321 h 2046768"/>
                <a:gd name="connsiteX62" fmla="*/ 462516 w 3104707"/>
                <a:gd name="connsiteY62" fmla="*/ 1839433 h 2046768"/>
                <a:gd name="connsiteX63" fmla="*/ 409353 w 3104707"/>
                <a:gd name="connsiteY63" fmla="*/ 1913861 h 2046768"/>
                <a:gd name="connsiteX64" fmla="*/ 393404 w 3104707"/>
                <a:gd name="connsiteY64" fmla="*/ 1924493 h 2046768"/>
                <a:gd name="connsiteX65" fmla="*/ 366823 w 3104707"/>
                <a:gd name="connsiteY65" fmla="*/ 1935126 h 2046768"/>
                <a:gd name="connsiteX66" fmla="*/ 361507 w 3104707"/>
                <a:gd name="connsiteY66" fmla="*/ 1951075 h 2046768"/>
                <a:gd name="connsiteX67" fmla="*/ 329609 w 3104707"/>
                <a:gd name="connsiteY67" fmla="*/ 1977656 h 2046768"/>
                <a:gd name="connsiteX68" fmla="*/ 271130 w 3104707"/>
                <a:gd name="connsiteY68" fmla="*/ 1903228 h 2046768"/>
                <a:gd name="connsiteX69" fmla="*/ 239232 w 3104707"/>
                <a:gd name="connsiteY69" fmla="*/ 1887279 h 2046768"/>
                <a:gd name="connsiteX70" fmla="*/ 196702 w 3104707"/>
                <a:gd name="connsiteY70" fmla="*/ 1961707 h 2046768"/>
                <a:gd name="connsiteX71" fmla="*/ 170121 w 3104707"/>
                <a:gd name="connsiteY71" fmla="*/ 2014870 h 2046768"/>
                <a:gd name="connsiteX72" fmla="*/ 127590 w 3104707"/>
                <a:gd name="connsiteY72" fmla="*/ 1940442 h 2046768"/>
                <a:gd name="connsiteX73" fmla="*/ 101009 w 3104707"/>
                <a:gd name="connsiteY73" fmla="*/ 1866014 h 2046768"/>
                <a:gd name="connsiteX74" fmla="*/ 34595 w 3104707"/>
                <a:gd name="connsiteY74" fmla="*/ 1829863 h 2046768"/>
                <a:gd name="connsiteX75" fmla="*/ 0 w 3104707"/>
                <a:gd name="connsiteY75" fmla="*/ 1816545 h 204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104707" h="2046768">
                  <a:moveTo>
                    <a:pt x="0" y="0"/>
                  </a:moveTo>
                  <a:lnTo>
                    <a:pt x="3104707" y="0"/>
                  </a:lnTo>
                  <a:lnTo>
                    <a:pt x="3104707" y="1946305"/>
                  </a:lnTo>
                  <a:lnTo>
                    <a:pt x="3067493" y="1924493"/>
                  </a:lnTo>
                  <a:cubicBezTo>
                    <a:pt x="3026253" y="1902400"/>
                    <a:pt x="2982432" y="1885507"/>
                    <a:pt x="2939902" y="1866014"/>
                  </a:cubicBezTo>
                  <a:cubicBezTo>
                    <a:pt x="2936358" y="1871330"/>
                    <a:pt x="2932126" y="1876248"/>
                    <a:pt x="2929269" y="1881963"/>
                  </a:cubicBezTo>
                  <a:cubicBezTo>
                    <a:pt x="2917169" y="1906162"/>
                    <a:pt x="2915075" y="1913917"/>
                    <a:pt x="2908004" y="1935126"/>
                  </a:cubicBezTo>
                  <a:cubicBezTo>
                    <a:pt x="2870952" y="1984532"/>
                    <a:pt x="2898752" y="1950588"/>
                    <a:pt x="2812311" y="2025502"/>
                  </a:cubicBezTo>
                  <a:cubicBezTo>
                    <a:pt x="2746184" y="1999052"/>
                    <a:pt x="2805584" y="2031949"/>
                    <a:pt x="2775097" y="1903228"/>
                  </a:cubicBezTo>
                  <a:cubicBezTo>
                    <a:pt x="2767588" y="1871525"/>
                    <a:pt x="2750288" y="1842977"/>
                    <a:pt x="2737883" y="1812851"/>
                  </a:cubicBezTo>
                  <a:cubicBezTo>
                    <a:pt x="2689337" y="1800715"/>
                    <a:pt x="2748775" y="1817208"/>
                    <a:pt x="2684721" y="1791586"/>
                  </a:cubicBezTo>
                  <a:cubicBezTo>
                    <a:pt x="2677937" y="1788872"/>
                    <a:pt x="2670544" y="1788042"/>
                    <a:pt x="2663456" y="1786270"/>
                  </a:cubicBezTo>
                  <a:cubicBezTo>
                    <a:pt x="2646207" y="1797769"/>
                    <a:pt x="2640978" y="1799748"/>
                    <a:pt x="2626242" y="1818168"/>
                  </a:cubicBezTo>
                  <a:cubicBezTo>
                    <a:pt x="2611185" y="1836989"/>
                    <a:pt x="2600196" y="1859063"/>
                    <a:pt x="2583711" y="1876647"/>
                  </a:cubicBezTo>
                  <a:cubicBezTo>
                    <a:pt x="2573285" y="1887768"/>
                    <a:pt x="2558902" y="1894368"/>
                    <a:pt x="2546497" y="1903228"/>
                  </a:cubicBezTo>
                  <a:cubicBezTo>
                    <a:pt x="2537637" y="1901456"/>
                    <a:pt x="2527815" y="1902300"/>
                    <a:pt x="2519916" y="1897912"/>
                  </a:cubicBezTo>
                  <a:cubicBezTo>
                    <a:pt x="2496033" y="1884644"/>
                    <a:pt x="2489548" y="1849336"/>
                    <a:pt x="2509283" y="1908544"/>
                  </a:cubicBezTo>
                  <a:cubicBezTo>
                    <a:pt x="2530548" y="1929809"/>
                    <a:pt x="2556397" y="1947317"/>
                    <a:pt x="2573079" y="1972340"/>
                  </a:cubicBezTo>
                  <a:cubicBezTo>
                    <a:pt x="2579673" y="1982231"/>
                    <a:pt x="2549328" y="1965048"/>
                    <a:pt x="2541181" y="1956391"/>
                  </a:cubicBezTo>
                  <a:cubicBezTo>
                    <a:pt x="2520285" y="1934189"/>
                    <a:pt x="2511009" y="1901987"/>
                    <a:pt x="2488018" y="1881963"/>
                  </a:cubicBezTo>
                  <a:cubicBezTo>
                    <a:pt x="2455014" y="1853217"/>
                    <a:pt x="2413590" y="1835888"/>
                    <a:pt x="2376376" y="1812851"/>
                  </a:cubicBezTo>
                  <a:cubicBezTo>
                    <a:pt x="2339267" y="1825223"/>
                    <a:pt x="2377837" y="1807639"/>
                    <a:pt x="2344479" y="1866014"/>
                  </a:cubicBezTo>
                  <a:cubicBezTo>
                    <a:pt x="2308332" y="1929271"/>
                    <a:pt x="2318674" y="1922461"/>
                    <a:pt x="2280683" y="1935126"/>
                  </a:cubicBezTo>
                  <a:cubicBezTo>
                    <a:pt x="2270051" y="1931582"/>
                    <a:pt x="2258810" y="1929505"/>
                    <a:pt x="2248786" y="1924493"/>
                  </a:cubicBezTo>
                  <a:cubicBezTo>
                    <a:pt x="2204387" y="1902293"/>
                    <a:pt x="2198108" y="1878815"/>
                    <a:pt x="2163725" y="1834116"/>
                  </a:cubicBezTo>
                  <a:cubicBezTo>
                    <a:pt x="2124739" y="1811079"/>
                    <a:pt x="2088567" y="1782422"/>
                    <a:pt x="2046767" y="1765005"/>
                  </a:cubicBezTo>
                  <a:cubicBezTo>
                    <a:pt x="2040869" y="1762548"/>
                    <a:pt x="2038696" y="1775100"/>
                    <a:pt x="2036135" y="1780954"/>
                  </a:cubicBezTo>
                  <a:cubicBezTo>
                    <a:pt x="2026242" y="1803567"/>
                    <a:pt x="2018414" y="1827028"/>
                    <a:pt x="2009553" y="1850065"/>
                  </a:cubicBezTo>
                  <a:cubicBezTo>
                    <a:pt x="1923654" y="1942099"/>
                    <a:pt x="1969620" y="1941307"/>
                    <a:pt x="1887279" y="1913861"/>
                  </a:cubicBezTo>
                  <a:cubicBezTo>
                    <a:pt x="1851837" y="1908545"/>
                    <a:pt x="1816770" y="1896677"/>
                    <a:pt x="1780953" y="1897912"/>
                  </a:cubicBezTo>
                  <a:cubicBezTo>
                    <a:pt x="1763510" y="1898513"/>
                    <a:pt x="1749923" y="1914506"/>
                    <a:pt x="1733107" y="1919177"/>
                  </a:cubicBezTo>
                  <a:cubicBezTo>
                    <a:pt x="1717645" y="1923472"/>
                    <a:pt x="1701209" y="1922721"/>
                    <a:pt x="1685260" y="1924493"/>
                  </a:cubicBezTo>
                  <a:cubicBezTo>
                    <a:pt x="1634706" y="1913259"/>
                    <a:pt x="1545695" y="1893920"/>
                    <a:pt x="1509823" y="1881963"/>
                  </a:cubicBezTo>
                  <a:cubicBezTo>
                    <a:pt x="1492514" y="1876193"/>
                    <a:pt x="1477925" y="1864242"/>
                    <a:pt x="1461976" y="1855382"/>
                  </a:cubicBezTo>
                  <a:lnTo>
                    <a:pt x="1403497" y="1866014"/>
                  </a:lnTo>
                  <a:cubicBezTo>
                    <a:pt x="1362349" y="1873495"/>
                    <a:pt x="1357874" y="1936701"/>
                    <a:pt x="1329069" y="1967023"/>
                  </a:cubicBezTo>
                  <a:cubicBezTo>
                    <a:pt x="1322846" y="1973574"/>
                    <a:pt x="1311348" y="1970568"/>
                    <a:pt x="1302488" y="1972340"/>
                  </a:cubicBezTo>
                  <a:cubicBezTo>
                    <a:pt x="1260929" y="1961949"/>
                    <a:pt x="1301114" y="1974529"/>
                    <a:pt x="1249325" y="1945758"/>
                  </a:cubicBezTo>
                  <a:cubicBezTo>
                    <a:pt x="1228542" y="1934212"/>
                    <a:pt x="1206542" y="1924985"/>
                    <a:pt x="1185530" y="1913861"/>
                  </a:cubicBezTo>
                  <a:cubicBezTo>
                    <a:pt x="1176398" y="1909026"/>
                    <a:pt x="1168446" y="1901982"/>
                    <a:pt x="1158949" y="1897912"/>
                  </a:cubicBezTo>
                  <a:cubicBezTo>
                    <a:pt x="1143497" y="1891289"/>
                    <a:pt x="1126504" y="1888701"/>
                    <a:pt x="1111102" y="1881963"/>
                  </a:cubicBezTo>
                  <a:cubicBezTo>
                    <a:pt x="1098013" y="1876236"/>
                    <a:pt x="1085212" y="1869409"/>
                    <a:pt x="1073888" y="1860698"/>
                  </a:cubicBezTo>
                  <a:cubicBezTo>
                    <a:pt x="1051335" y="1843350"/>
                    <a:pt x="1041814" y="1828565"/>
                    <a:pt x="1026042" y="1807535"/>
                  </a:cubicBezTo>
                  <a:cubicBezTo>
                    <a:pt x="1022498" y="1816395"/>
                    <a:pt x="1018102" y="1824961"/>
                    <a:pt x="1015409" y="1834116"/>
                  </a:cubicBezTo>
                  <a:cubicBezTo>
                    <a:pt x="1002258" y="1878828"/>
                    <a:pt x="995464" y="1941669"/>
                    <a:pt x="962246" y="1977656"/>
                  </a:cubicBezTo>
                  <a:cubicBezTo>
                    <a:pt x="942008" y="1999580"/>
                    <a:pt x="931903" y="1955737"/>
                    <a:pt x="930349" y="1951075"/>
                  </a:cubicBezTo>
                  <a:cubicBezTo>
                    <a:pt x="877537" y="1877140"/>
                    <a:pt x="921654" y="1944670"/>
                    <a:pt x="861237" y="1812851"/>
                  </a:cubicBezTo>
                  <a:cubicBezTo>
                    <a:pt x="856932" y="1803458"/>
                    <a:pt x="848556" y="1796073"/>
                    <a:pt x="845288" y="1786270"/>
                  </a:cubicBezTo>
                  <a:cubicBezTo>
                    <a:pt x="822952" y="1719262"/>
                    <a:pt x="858639" y="1773945"/>
                    <a:pt x="824023" y="1727791"/>
                  </a:cubicBezTo>
                  <a:cubicBezTo>
                    <a:pt x="822251" y="1788042"/>
                    <a:pt x="822467" y="1848384"/>
                    <a:pt x="818707" y="1908544"/>
                  </a:cubicBezTo>
                  <a:cubicBezTo>
                    <a:pt x="817340" y="1930422"/>
                    <a:pt x="801600" y="2021817"/>
                    <a:pt x="797442" y="2046768"/>
                  </a:cubicBezTo>
                  <a:cubicBezTo>
                    <a:pt x="790353" y="2044996"/>
                    <a:pt x="782892" y="2044329"/>
                    <a:pt x="776176" y="2041451"/>
                  </a:cubicBezTo>
                  <a:cubicBezTo>
                    <a:pt x="770304" y="2038934"/>
                    <a:pt x="765217" y="2034810"/>
                    <a:pt x="760228" y="2030819"/>
                  </a:cubicBezTo>
                  <a:cubicBezTo>
                    <a:pt x="738613" y="2013527"/>
                    <a:pt x="714746" y="1998412"/>
                    <a:pt x="696432" y="1977656"/>
                  </a:cubicBezTo>
                  <a:cubicBezTo>
                    <a:pt x="661258" y="1937792"/>
                    <a:pt x="627624" y="1895929"/>
                    <a:pt x="600739" y="1850065"/>
                  </a:cubicBezTo>
                  <a:cubicBezTo>
                    <a:pt x="596169" y="1842270"/>
                    <a:pt x="604284" y="1832344"/>
                    <a:pt x="606056" y="1823484"/>
                  </a:cubicBezTo>
                  <a:cubicBezTo>
                    <a:pt x="614916" y="1837661"/>
                    <a:pt x="615988" y="1864501"/>
                    <a:pt x="632637" y="1866014"/>
                  </a:cubicBezTo>
                  <a:cubicBezTo>
                    <a:pt x="648908" y="1867493"/>
                    <a:pt x="668175" y="1844727"/>
                    <a:pt x="664535" y="1828800"/>
                  </a:cubicBezTo>
                  <a:cubicBezTo>
                    <a:pt x="652174" y="1774719"/>
                    <a:pt x="614916" y="1729563"/>
                    <a:pt x="590107" y="1679944"/>
                  </a:cubicBezTo>
                  <a:cubicBezTo>
                    <a:pt x="581246" y="1681716"/>
                    <a:pt x="571371" y="1680778"/>
                    <a:pt x="563525" y="1685261"/>
                  </a:cubicBezTo>
                  <a:cubicBezTo>
                    <a:pt x="557978" y="1688431"/>
                    <a:pt x="557138" y="1696434"/>
                    <a:pt x="552893" y="1701209"/>
                  </a:cubicBezTo>
                  <a:cubicBezTo>
                    <a:pt x="523538" y="1734233"/>
                    <a:pt x="516229" y="1730657"/>
                    <a:pt x="494414" y="1770321"/>
                  </a:cubicBezTo>
                  <a:cubicBezTo>
                    <a:pt x="482186" y="1792553"/>
                    <a:pt x="475451" y="1817605"/>
                    <a:pt x="462516" y="1839433"/>
                  </a:cubicBezTo>
                  <a:cubicBezTo>
                    <a:pt x="446973" y="1865662"/>
                    <a:pt x="427074" y="1889052"/>
                    <a:pt x="409353" y="1913861"/>
                  </a:cubicBezTo>
                  <a:cubicBezTo>
                    <a:pt x="404037" y="1917405"/>
                    <a:pt x="399119" y="1921636"/>
                    <a:pt x="393404" y="1924493"/>
                  </a:cubicBezTo>
                  <a:cubicBezTo>
                    <a:pt x="384869" y="1928761"/>
                    <a:pt x="374154" y="1929017"/>
                    <a:pt x="366823" y="1935126"/>
                  </a:cubicBezTo>
                  <a:cubicBezTo>
                    <a:pt x="362518" y="1938714"/>
                    <a:pt x="364287" y="1946209"/>
                    <a:pt x="361507" y="1951075"/>
                  </a:cubicBezTo>
                  <a:cubicBezTo>
                    <a:pt x="347876" y="1974930"/>
                    <a:pt x="350371" y="1970736"/>
                    <a:pt x="329609" y="1977656"/>
                  </a:cubicBezTo>
                  <a:cubicBezTo>
                    <a:pt x="280198" y="1944714"/>
                    <a:pt x="365992" y="2004866"/>
                    <a:pt x="271130" y="1903228"/>
                  </a:cubicBezTo>
                  <a:cubicBezTo>
                    <a:pt x="263019" y="1894537"/>
                    <a:pt x="249865" y="1892595"/>
                    <a:pt x="239232" y="1887279"/>
                  </a:cubicBezTo>
                  <a:cubicBezTo>
                    <a:pt x="217569" y="1952273"/>
                    <a:pt x="243907" y="1884462"/>
                    <a:pt x="196702" y="1961707"/>
                  </a:cubicBezTo>
                  <a:cubicBezTo>
                    <a:pt x="186371" y="1978613"/>
                    <a:pt x="178981" y="1997149"/>
                    <a:pt x="170121" y="2014870"/>
                  </a:cubicBezTo>
                  <a:cubicBezTo>
                    <a:pt x="136673" y="1981422"/>
                    <a:pt x="150079" y="2000412"/>
                    <a:pt x="127590" y="1940442"/>
                  </a:cubicBezTo>
                  <a:cubicBezTo>
                    <a:pt x="118340" y="1915775"/>
                    <a:pt x="121194" y="1882943"/>
                    <a:pt x="101009" y="1866014"/>
                  </a:cubicBezTo>
                  <a:cubicBezTo>
                    <a:pt x="81569" y="1849710"/>
                    <a:pt x="58532" y="1839077"/>
                    <a:pt x="34595" y="1829863"/>
                  </a:cubicBezTo>
                  <a:lnTo>
                    <a:pt x="0" y="1816545"/>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br>
                <a:rPr lang="en-US" b="1" i="0" dirty="0">
                  <a:solidFill>
                    <a:schemeClr val="tx1"/>
                  </a:solidFill>
                  <a:effectLst/>
                  <a:latin typeface="serif-ds"/>
                </a:rPr>
              </a:br>
              <a:r>
                <a:rPr lang="en-US" b="1" i="0" dirty="0">
                  <a:solidFill>
                    <a:schemeClr val="tx1"/>
                  </a:solidFill>
                  <a:effectLst/>
                  <a:latin typeface="serif-ds"/>
                </a:rPr>
                <a:t>Ransomware infects City of Racine computer systems</a:t>
              </a:r>
              <a:br>
                <a:rPr lang="en-US" b="1" i="0" dirty="0">
                  <a:solidFill>
                    <a:schemeClr val="tx1"/>
                  </a:solidFill>
                  <a:effectLst/>
                  <a:latin typeface="serif-ds"/>
                </a:rPr>
              </a:br>
              <a:r>
                <a:rPr lang="en-US" b="0" i="0" dirty="0">
                  <a:solidFill>
                    <a:srgbClr val="222222"/>
                  </a:solidFill>
                  <a:effectLst/>
                  <a:latin typeface="Georgia" panose="02040502050405020303" pitchFamily="18" charset="0"/>
                </a:rPr>
                <a:t>RACINE — City of Racine computer systems were infected by ransomware early</a:t>
              </a:r>
            </a:p>
            <a:p>
              <a:pPr algn="ctr"/>
              <a:endParaRPr lang="en-US" dirty="0"/>
            </a:p>
          </p:txBody>
        </p:sp>
        <p:pic>
          <p:nvPicPr>
            <p:cNvPr id="11" name="Picture 10">
              <a:extLst>
                <a:ext uri="{FF2B5EF4-FFF2-40B4-BE49-F238E27FC236}">
                  <a16:creationId xmlns:a16="http://schemas.microsoft.com/office/drawing/2014/main" id="{4B52CE94-3411-1F26-2E9B-3A3C20B5D8D8}"/>
                </a:ext>
              </a:extLst>
            </p:cNvPr>
            <p:cNvPicPr>
              <a:picLocks noChangeAspect="1"/>
            </p:cNvPicPr>
            <p:nvPr/>
          </p:nvPicPr>
          <p:blipFill>
            <a:blip r:embed="rId4"/>
            <a:stretch>
              <a:fillRect/>
            </a:stretch>
          </p:blipFill>
          <p:spPr>
            <a:xfrm>
              <a:off x="226828" y="186021"/>
              <a:ext cx="2693582" cy="435026"/>
            </a:xfrm>
            <a:prstGeom prst="rect">
              <a:avLst/>
            </a:prstGeom>
          </p:spPr>
        </p:pic>
      </p:grpSp>
      <p:grpSp>
        <p:nvGrpSpPr>
          <p:cNvPr id="43" name="Group 42">
            <a:extLst>
              <a:ext uri="{FF2B5EF4-FFF2-40B4-BE49-F238E27FC236}">
                <a16:creationId xmlns:a16="http://schemas.microsoft.com/office/drawing/2014/main" id="{1F52D73B-A123-0C4E-7573-C10442DC7D96}"/>
              </a:ext>
            </a:extLst>
          </p:cNvPr>
          <p:cNvGrpSpPr/>
          <p:nvPr/>
        </p:nvGrpSpPr>
        <p:grpSpPr>
          <a:xfrm rot="812860">
            <a:off x="4593222" y="243551"/>
            <a:ext cx="2961167" cy="4730559"/>
            <a:chOff x="5761523" y="635366"/>
            <a:chExt cx="2961167" cy="4730559"/>
          </a:xfrm>
        </p:grpSpPr>
        <p:sp>
          <p:nvSpPr>
            <p:cNvPr id="36" name="Freeform: Shape 35">
              <a:extLst>
                <a:ext uri="{FF2B5EF4-FFF2-40B4-BE49-F238E27FC236}">
                  <a16:creationId xmlns:a16="http://schemas.microsoft.com/office/drawing/2014/main" id="{4483EAC8-C189-01F9-60ED-62BB70EC2C90}"/>
                </a:ext>
              </a:extLst>
            </p:cNvPr>
            <p:cNvSpPr/>
            <p:nvPr/>
          </p:nvSpPr>
          <p:spPr>
            <a:xfrm>
              <a:off x="5761523" y="675956"/>
              <a:ext cx="2961167" cy="4689969"/>
            </a:xfrm>
            <a:custGeom>
              <a:avLst/>
              <a:gdLst>
                <a:gd name="connsiteX0" fmla="*/ 2961167 w 2961167"/>
                <a:gd name="connsiteY0" fmla="*/ 2207724 h 2264735"/>
                <a:gd name="connsiteX1" fmla="*/ 2961167 w 2961167"/>
                <a:gd name="connsiteY1" fmla="*/ 2264735 h 2264735"/>
                <a:gd name="connsiteX2" fmla="*/ 2880209 w 2961167"/>
                <a:gd name="connsiteY2" fmla="*/ 2264735 h 2264735"/>
                <a:gd name="connsiteX3" fmla="*/ 2923953 w 2961167"/>
                <a:gd name="connsiteY3" fmla="*/ 2232837 h 2264735"/>
                <a:gd name="connsiteX4" fmla="*/ 1547630 w 2961167"/>
                <a:gd name="connsiteY4" fmla="*/ 2135946 h 2264735"/>
                <a:gd name="connsiteX5" fmla="*/ 1550339 w 2961167"/>
                <a:gd name="connsiteY5" fmla="*/ 2137900 h 2264735"/>
                <a:gd name="connsiteX6" fmla="*/ 1544542 w 2961167"/>
                <a:gd name="connsiteY6" fmla="*/ 2137164 h 2264735"/>
                <a:gd name="connsiteX7" fmla="*/ 1543324 w 2961167"/>
                <a:gd name="connsiteY7" fmla="*/ 2136819 h 2264735"/>
                <a:gd name="connsiteX8" fmla="*/ 34393 w 2961167"/>
                <a:gd name="connsiteY8" fmla="*/ 2135613 h 2264735"/>
                <a:gd name="connsiteX9" fmla="*/ 63795 w 2961167"/>
                <a:gd name="connsiteY9" fmla="*/ 2137144 h 2264735"/>
                <a:gd name="connsiteX10" fmla="*/ 0 w 2961167"/>
                <a:gd name="connsiteY10" fmla="*/ 2149903 h 2264735"/>
                <a:gd name="connsiteX11" fmla="*/ 0 w 2961167"/>
                <a:gd name="connsiteY11" fmla="*/ 2141340 h 2264735"/>
                <a:gd name="connsiteX12" fmla="*/ 5316 w 2961167"/>
                <a:gd name="connsiteY12" fmla="*/ 2137144 h 2264735"/>
                <a:gd name="connsiteX13" fmla="*/ 34393 w 2961167"/>
                <a:gd name="connsiteY13" fmla="*/ 2135613 h 2264735"/>
                <a:gd name="connsiteX14" fmla="*/ 1526305 w 2961167"/>
                <a:gd name="connsiteY14" fmla="*/ 2131993 h 2264735"/>
                <a:gd name="connsiteX15" fmla="*/ 1543324 w 2961167"/>
                <a:gd name="connsiteY15" fmla="*/ 2136819 h 2264735"/>
                <a:gd name="connsiteX16" fmla="*/ 1541720 w 2961167"/>
                <a:gd name="connsiteY16" fmla="*/ 2137144 h 2264735"/>
                <a:gd name="connsiteX17" fmla="*/ 1526305 w 2961167"/>
                <a:gd name="connsiteY17" fmla="*/ 2131993 h 2264735"/>
                <a:gd name="connsiteX18" fmla="*/ 0 w 2961167"/>
                <a:gd name="connsiteY18" fmla="*/ 0 h 2264735"/>
                <a:gd name="connsiteX19" fmla="*/ 2961167 w 2961167"/>
                <a:gd name="connsiteY19" fmla="*/ 0 h 2264735"/>
                <a:gd name="connsiteX20" fmla="*/ 2961167 w 2961167"/>
                <a:gd name="connsiteY20" fmla="*/ 1962865 h 2264735"/>
                <a:gd name="connsiteX21" fmla="*/ 2945218 w 2961167"/>
                <a:gd name="connsiteY21" fmla="*/ 1961707 h 2264735"/>
                <a:gd name="connsiteX22" fmla="*/ 2854841 w 2961167"/>
                <a:gd name="connsiteY22" fmla="*/ 2009553 h 2264735"/>
                <a:gd name="connsiteX23" fmla="*/ 2690037 w 2961167"/>
                <a:gd name="connsiteY23" fmla="*/ 2089297 h 2264735"/>
                <a:gd name="connsiteX24" fmla="*/ 2599660 w 2961167"/>
                <a:gd name="connsiteY24" fmla="*/ 2105246 h 2264735"/>
                <a:gd name="connsiteX25" fmla="*/ 2578395 w 2961167"/>
                <a:gd name="connsiteY25" fmla="*/ 2110563 h 2264735"/>
                <a:gd name="connsiteX26" fmla="*/ 2530548 w 2961167"/>
                <a:gd name="connsiteY26" fmla="*/ 2131828 h 2264735"/>
                <a:gd name="connsiteX27" fmla="*/ 2392325 w 2961167"/>
                <a:gd name="connsiteY27" fmla="*/ 2115879 h 2264735"/>
                <a:gd name="connsiteX28" fmla="*/ 2275367 w 2961167"/>
                <a:gd name="connsiteY28" fmla="*/ 2068032 h 2264735"/>
                <a:gd name="connsiteX29" fmla="*/ 2227520 w 2961167"/>
                <a:gd name="connsiteY29" fmla="*/ 2057400 h 2264735"/>
                <a:gd name="connsiteX30" fmla="*/ 2190307 w 2961167"/>
                <a:gd name="connsiteY30" fmla="*/ 2014870 h 2264735"/>
                <a:gd name="connsiteX31" fmla="*/ 2121195 w 2961167"/>
                <a:gd name="connsiteY31" fmla="*/ 1961707 h 2264735"/>
                <a:gd name="connsiteX32" fmla="*/ 1935125 w 2961167"/>
                <a:gd name="connsiteY32" fmla="*/ 1945758 h 2264735"/>
                <a:gd name="connsiteX33" fmla="*/ 1855381 w 2961167"/>
                <a:gd name="connsiteY33" fmla="*/ 1924493 h 2264735"/>
                <a:gd name="connsiteX34" fmla="*/ 1791586 w 2961167"/>
                <a:gd name="connsiteY34" fmla="*/ 1940442 h 2264735"/>
                <a:gd name="connsiteX35" fmla="*/ 1626781 w 2961167"/>
                <a:gd name="connsiteY35" fmla="*/ 2105246 h 2264735"/>
                <a:gd name="connsiteX36" fmla="*/ 1600200 w 2961167"/>
                <a:gd name="connsiteY36" fmla="*/ 2110563 h 2264735"/>
                <a:gd name="connsiteX37" fmla="*/ 1584251 w 2961167"/>
                <a:gd name="connsiteY37" fmla="*/ 2126511 h 2264735"/>
                <a:gd name="connsiteX38" fmla="*/ 1563313 w 2961167"/>
                <a:gd name="connsiteY38" fmla="*/ 2132766 h 2264735"/>
                <a:gd name="connsiteX39" fmla="*/ 1547630 w 2961167"/>
                <a:gd name="connsiteY39" fmla="*/ 2135946 h 2264735"/>
                <a:gd name="connsiteX40" fmla="*/ 1545419 w 2961167"/>
                <a:gd name="connsiteY40" fmla="*/ 2134351 h 2264735"/>
                <a:gd name="connsiteX41" fmla="*/ 1477925 w 2961167"/>
                <a:gd name="connsiteY41" fmla="*/ 2105246 h 2264735"/>
                <a:gd name="connsiteX42" fmla="*/ 1382232 w 2961167"/>
                <a:gd name="connsiteY42" fmla="*/ 2073349 h 2264735"/>
                <a:gd name="connsiteX43" fmla="*/ 1286539 w 2961167"/>
                <a:gd name="connsiteY43" fmla="*/ 2036135 h 2264735"/>
                <a:gd name="connsiteX44" fmla="*/ 1233376 w 2961167"/>
                <a:gd name="connsiteY44" fmla="*/ 2025502 h 2264735"/>
                <a:gd name="connsiteX45" fmla="*/ 1212111 w 2961167"/>
                <a:gd name="connsiteY45" fmla="*/ 2020186 h 2264735"/>
                <a:gd name="connsiteX46" fmla="*/ 1153632 w 2961167"/>
                <a:gd name="connsiteY46" fmla="*/ 1977656 h 2264735"/>
                <a:gd name="connsiteX47" fmla="*/ 1047307 w 2961167"/>
                <a:gd name="connsiteY47" fmla="*/ 1908544 h 2264735"/>
                <a:gd name="connsiteX48" fmla="*/ 893134 w 2961167"/>
                <a:gd name="connsiteY48" fmla="*/ 2020186 h 2264735"/>
                <a:gd name="connsiteX49" fmla="*/ 882502 w 2961167"/>
                <a:gd name="connsiteY49" fmla="*/ 2036135 h 2264735"/>
                <a:gd name="connsiteX50" fmla="*/ 850604 w 2961167"/>
                <a:gd name="connsiteY50" fmla="*/ 2078665 h 2264735"/>
                <a:gd name="connsiteX51" fmla="*/ 818707 w 2961167"/>
                <a:gd name="connsiteY51" fmla="*/ 2110563 h 2264735"/>
                <a:gd name="connsiteX52" fmla="*/ 770860 w 2961167"/>
                <a:gd name="connsiteY52" fmla="*/ 2115879 h 2264735"/>
                <a:gd name="connsiteX53" fmla="*/ 744279 w 2961167"/>
                <a:gd name="connsiteY53" fmla="*/ 2121195 h 2264735"/>
                <a:gd name="connsiteX54" fmla="*/ 717697 w 2961167"/>
                <a:gd name="connsiteY54" fmla="*/ 2105246 h 2264735"/>
                <a:gd name="connsiteX55" fmla="*/ 648586 w 2961167"/>
                <a:gd name="connsiteY55" fmla="*/ 2089297 h 2264735"/>
                <a:gd name="connsiteX56" fmla="*/ 478465 w 2961167"/>
                <a:gd name="connsiteY56" fmla="*/ 2073349 h 2264735"/>
                <a:gd name="connsiteX57" fmla="*/ 419986 w 2961167"/>
                <a:gd name="connsiteY57" fmla="*/ 2062716 h 2264735"/>
                <a:gd name="connsiteX58" fmla="*/ 393404 w 2961167"/>
                <a:gd name="connsiteY58" fmla="*/ 2046767 h 2264735"/>
                <a:gd name="connsiteX59" fmla="*/ 356190 w 2961167"/>
                <a:gd name="connsiteY59" fmla="*/ 2036135 h 2264735"/>
                <a:gd name="connsiteX60" fmla="*/ 239232 w 2961167"/>
                <a:gd name="connsiteY60" fmla="*/ 1951074 h 2264735"/>
                <a:gd name="connsiteX61" fmla="*/ 186069 w 2961167"/>
                <a:gd name="connsiteY61" fmla="*/ 1956390 h 2264735"/>
                <a:gd name="connsiteX62" fmla="*/ 116958 w 2961167"/>
                <a:gd name="connsiteY62" fmla="*/ 2004237 h 2264735"/>
                <a:gd name="connsiteX63" fmla="*/ 14250 w 2961167"/>
                <a:gd name="connsiteY63" fmla="*/ 2112788 h 2264735"/>
                <a:gd name="connsiteX64" fmla="*/ 0 w 2961167"/>
                <a:gd name="connsiteY64" fmla="*/ 2131807 h 226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961167" h="2264735">
                  <a:moveTo>
                    <a:pt x="2961167" y="2207724"/>
                  </a:moveTo>
                  <a:lnTo>
                    <a:pt x="2961167" y="2264735"/>
                  </a:lnTo>
                  <a:lnTo>
                    <a:pt x="2880209" y="2264735"/>
                  </a:lnTo>
                  <a:lnTo>
                    <a:pt x="2923953" y="2232837"/>
                  </a:lnTo>
                  <a:close/>
                  <a:moveTo>
                    <a:pt x="1547630" y="2135946"/>
                  </a:moveTo>
                  <a:lnTo>
                    <a:pt x="1550339" y="2137900"/>
                  </a:lnTo>
                  <a:cubicBezTo>
                    <a:pt x="1549839" y="2138241"/>
                    <a:pt x="1547552" y="2137869"/>
                    <a:pt x="1544542" y="2137164"/>
                  </a:cubicBezTo>
                  <a:lnTo>
                    <a:pt x="1543324" y="2136819"/>
                  </a:lnTo>
                  <a:close/>
                  <a:moveTo>
                    <a:pt x="34393" y="2135613"/>
                  </a:moveTo>
                  <a:cubicBezTo>
                    <a:pt x="44194" y="2136123"/>
                    <a:pt x="54049" y="2137144"/>
                    <a:pt x="63795" y="2137144"/>
                  </a:cubicBezTo>
                  <a:lnTo>
                    <a:pt x="0" y="2149903"/>
                  </a:lnTo>
                  <a:lnTo>
                    <a:pt x="0" y="2141340"/>
                  </a:lnTo>
                  <a:lnTo>
                    <a:pt x="5316" y="2137144"/>
                  </a:lnTo>
                  <a:cubicBezTo>
                    <a:pt x="14846" y="2135102"/>
                    <a:pt x="24593" y="2135102"/>
                    <a:pt x="34393" y="2135613"/>
                  </a:cubicBezTo>
                  <a:close/>
                  <a:moveTo>
                    <a:pt x="1526305" y="2131993"/>
                  </a:moveTo>
                  <a:lnTo>
                    <a:pt x="1543324" y="2136819"/>
                  </a:lnTo>
                  <a:lnTo>
                    <a:pt x="1541720" y="2137144"/>
                  </a:lnTo>
                  <a:cubicBezTo>
                    <a:pt x="1525305" y="2131673"/>
                    <a:pt x="1523001" y="2130973"/>
                    <a:pt x="1526305" y="2131993"/>
                  </a:cubicBezTo>
                  <a:close/>
                  <a:moveTo>
                    <a:pt x="0" y="0"/>
                  </a:moveTo>
                  <a:lnTo>
                    <a:pt x="2961167" y="0"/>
                  </a:lnTo>
                  <a:lnTo>
                    <a:pt x="2961167" y="1962865"/>
                  </a:lnTo>
                  <a:lnTo>
                    <a:pt x="2945218" y="1961707"/>
                  </a:lnTo>
                  <a:cubicBezTo>
                    <a:pt x="2945218" y="1961707"/>
                    <a:pt x="2885329" y="1994309"/>
                    <a:pt x="2854841" y="2009553"/>
                  </a:cubicBezTo>
                  <a:lnTo>
                    <a:pt x="2690037" y="2089297"/>
                  </a:lnTo>
                  <a:cubicBezTo>
                    <a:pt x="2659911" y="2094613"/>
                    <a:pt x="2629711" y="2099522"/>
                    <a:pt x="2599660" y="2105246"/>
                  </a:cubicBezTo>
                  <a:cubicBezTo>
                    <a:pt x="2592483" y="2106613"/>
                    <a:pt x="2585215" y="2107940"/>
                    <a:pt x="2578395" y="2110563"/>
                  </a:cubicBezTo>
                  <a:cubicBezTo>
                    <a:pt x="2562105" y="2116828"/>
                    <a:pt x="2546497" y="2124740"/>
                    <a:pt x="2530548" y="2131828"/>
                  </a:cubicBezTo>
                  <a:cubicBezTo>
                    <a:pt x="2530548" y="2131828"/>
                    <a:pt x="2437601" y="2125940"/>
                    <a:pt x="2392325" y="2115879"/>
                  </a:cubicBezTo>
                  <a:cubicBezTo>
                    <a:pt x="2320518" y="2099922"/>
                    <a:pt x="2314904" y="2094391"/>
                    <a:pt x="2275367" y="2068032"/>
                  </a:cubicBezTo>
                  <a:cubicBezTo>
                    <a:pt x="2259418" y="2064488"/>
                    <a:pt x="2242601" y="2063684"/>
                    <a:pt x="2227520" y="2057400"/>
                  </a:cubicBezTo>
                  <a:cubicBezTo>
                    <a:pt x="2220151" y="2054330"/>
                    <a:pt x="2191212" y="2015775"/>
                    <a:pt x="2190307" y="2014870"/>
                  </a:cubicBezTo>
                  <a:cubicBezTo>
                    <a:pt x="2167823" y="1992386"/>
                    <a:pt x="2149928" y="1972482"/>
                    <a:pt x="2121195" y="1961707"/>
                  </a:cubicBezTo>
                  <a:cubicBezTo>
                    <a:pt x="2000251" y="1916354"/>
                    <a:pt x="2113367" y="1959830"/>
                    <a:pt x="1935125" y="1945758"/>
                  </a:cubicBezTo>
                  <a:cubicBezTo>
                    <a:pt x="1907700" y="1943593"/>
                    <a:pt x="1881962" y="1931581"/>
                    <a:pt x="1855381" y="1924493"/>
                  </a:cubicBezTo>
                  <a:lnTo>
                    <a:pt x="1791586" y="1940442"/>
                  </a:lnTo>
                  <a:cubicBezTo>
                    <a:pt x="1741436" y="1952980"/>
                    <a:pt x="1657312" y="2067670"/>
                    <a:pt x="1626781" y="2105246"/>
                  </a:cubicBezTo>
                  <a:cubicBezTo>
                    <a:pt x="1617921" y="2107018"/>
                    <a:pt x="1608282" y="2106522"/>
                    <a:pt x="1600200" y="2110563"/>
                  </a:cubicBezTo>
                  <a:cubicBezTo>
                    <a:pt x="1593476" y="2113925"/>
                    <a:pt x="1591095" y="2123400"/>
                    <a:pt x="1584251" y="2126511"/>
                  </a:cubicBezTo>
                  <a:cubicBezTo>
                    <a:pt x="1577599" y="2129535"/>
                    <a:pt x="1570511" y="2131307"/>
                    <a:pt x="1563313" y="2132766"/>
                  </a:cubicBezTo>
                  <a:lnTo>
                    <a:pt x="1547630" y="2135946"/>
                  </a:lnTo>
                  <a:lnTo>
                    <a:pt x="1545419" y="2134351"/>
                  </a:lnTo>
                  <a:cubicBezTo>
                    <a:pt x="1537150" y="2130048"/>
                    <a:pt x="1517486" y="2121364"/>
                    <a:pt x="1477925" y="2105246"/>
                  </a:cubicBezTo>
                  <a:cubicBezTo>
                    <a:pt x="1446787" y="2092560"/>
                    <a:pt x="1415164" y="2080129"/>
                    <a:pt x="1382232" y="2073349"/>
                  </a:cubicBezTo>
                  <a:cubicBezTo>
                    <a:pt x="1281047" y="2052517"/>
                    <a:pt x="1308105" y="2100828"/>
                    <a:pt x="1286539" y="2036135"/>
                  </a:cubicBezTo>
                  <a:cubicBezTo>
                    <a:pt x="1268818" y="2032591"/>
                    <a:pt x="1251047" y="2029289"/>
                    <a:pt x="1233376" y="2025502"/>
                  </a:cubicBezTo>
                  <a:cubicBezTo>
                    <a:pt x="1226232" y="2023971"/>
                    <a:pt x="1218376" y="2023945"/>
                    <a:pt x="1212111" y="2020186"/>
                  </a:cubicBezTo>
                  <a:cubicBezTo>
                    <a:pt x="1191443" y="2007785"/>
                    <a:pt x="1173587" y="1991174"/>
                    <a:pt x="1153632" y="1977656"/>
                  </a:cubicBezTo>
                  <a:cubicBezTo>
                    <a:pt x="1118635" y="1953948"/>
                    <a:pt x="1082749" y="1931581"/>
                    <a:pt x="1047307" y="1908544"/>
                  </a:cubicBezTo>
                  <a:cubicBezTo>
                    <a:pt x="945523" y="1995789"/>
                    <a:pt x="1106609" y="1860080"/>
                    <a:pt x="893134" y="2020186"/>
                  </a:cubicBezTo>
                  <a:cubicBezTo>
                    <a:pt x="888023" y="2024020"/>
                    <a:pt x="886260" y="2030968"/>
                    <a:pt x="882502" y="2036135"/>
                  </a:cubicBezTo>
                  <a:cubicBezTo>
                    <a:pt x="872079" y="2050467"/>
                    <a:pt x="862137" y="2065210"/>
                    <a:pt x="850604" y="2078665"/>
                  </a:cubicBezTo>
                  <a:cubicBezTo>
                    <a:pt x="840818" y="2090082"/>
                    <a:pt x="829339" y="2099930"/>
                    <a:pt x="818707" y="2110563"/>
                  </a:cubicBezTo>
                  <a:cubicBezTo>
                    <a:pt x="802758" y="2112335"/>
                    <a:pt x="786746" y="2113610"/>
                    <a:pt x="770860" y="2115879"/>
                  </a:cubicBezTo>
                  <a:cubicBezTo>
                    <a:pt x="761915" y="2117157"/>
                    <a:pt x="753139" y="2122967"/>
                    <a:pt x="744279" y="2121195"/>
                  </a:cubicBezTo>
                  <a:cubicBezTo>
                    <a:pt x="734146" y="2119168"/>
                    <a:pt x="726558" y="2110562"/>
                    <a:pt x="717697" y="2105246"/>
                  </a:cubicBezTo>
                  <a:cubicBezTo>
                    <a:pt x="694660" y="2099930"/>
                    <a:pt x="672111" y="2091650"/>
                    <a:pt x="648586" y="2089297"/>
                  </a:cubicBezTo>
                  <a:cubicBezTo>
                    <a:pt x="463380" y="2070777"/>
                    <a:pt x="555905" y="2104324"/>
                    <a:pt x="478465" y="2073349"/>
                  </a:cubicBezTo>
                  <a:cubicBezTo>
                    <a:pt x="458972" y="2069805"/>
                    <a:pt x="438897" y="2068626"/>
                    <a:pt x="419986" y="2062716"/>
                  </a:cubicBezTo>
                  <a:cubicBezTo>
                    <a:pt x="410123" y="2059634"/>
                    <a:pt x="402942" y="2050741"/>
                    <a:pt x="393404" y="2046767"/>
                  </a:cubicBezTo>
                  <a:cubicBezTo>
                    <a:pt x="381495" y="2041805"/>
                    <a:pt x="368595" y="2039679"/>
                    <a:pt x="356190" y="2036135"/>
                  </a:cubicBezTo>
                  <a:cubicBezTo>
                    <a:pt x="269155" y="2027430"/>
                    <a:pt x="314152" y="2044725"/>
                    <a:pt x="239232" y="1951074"/>
                  </a:cubicBezTo>
                  <a:cubicBezTo>
                    <a:pt x="221511" y="1952846"/>
                    <a:pt x="202401" y="1949289"/>
                    <a:pt x="186069" y="1956390"/>
                  </a:cubicBezTo>
                  <a:cubicBezTo>
                    <a:pt x="160373" y="1967562"/>
                    <a:pt x="137720" y="1985422"/>
                    <a:pt x="116958" y="2004237"/>
                  </a:cubicBezTo>
                  <a:cubicBezTo>
                    <a:pt x="61147" y="2054816"/>
                    <a:pt x="40821" y="2077885"/>
                    <a:pt x="14250" y="2112788"/>
                  </a:cubicBezTo>
                  <a:lnTo>
                    <a:pt x="0" y="2131807"/>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br>
                <a:rPr lang="en-US" sz="1600" b="1" i="0" dirty="0">
                  <a:solidFill>
                    <a:srgbClr val="222222"/>
                  </a:solidFill>
                  <a:effectLst/>
                  <a:latin typeface="Open Sans" panose="020B0606030504020204" pitchFamily="34" charset="0"/>
                </a:rPr>
              </a:br>
              <a:r>
                <a:rPr lang="en-US" sz="1600" b="1" i="0" dirty="0">
                  <a:solidFill>
                    <a:srgbClr val="222222"/>
                  </a:solidFill>
                  <a:effectLst/>
                  <a:latin typeface="Open Sans" panose="020B0606030504020204" pitchFamily="34" charset="0"/>
                </a:rPr>
                <a:t>As Kenosha responds to historic protests, the city faces cyberattacks or 'hacktivism'</a:t>
              </a:r>
            </a:p>
            <a:p>
              <a:r>
                <a:rPr lang="en-US" sz="1400" i="0" dirty="0">
                  <a:solidFill>
                    <a:srgbClr val="222222"/>
                  </a:solidFill>
                  <a:effectLst/>
                  <a:latin typeface="inherit"/>
                </a:rPr>
                <a:t>KENOSHA, Wis.</a:t>
              </a:r>
              <a:r>
                <a:rPr lang="en-US" sz="1400" i="0" dirty="0">
                  <a:solidFill>
                    <a:srgbClr val="222222"/>
                  </a:solidFill>
                  <a:effectLst/>
                  <a:latin typeface="Open Sans" panose="020B0606030504020204" pitchFamily="34" charset="0"/>
                </a:rPr>
                <a:t> - The City of Kenosha has been fighting off cyberattacks since the shooting of Jacob Blake. They're called "denial of service" attacks -- which either flood a website with traffic or send it harmful information to make it crash.</a:t>
              </a:r>
              <a:endParaRPr lang="en-US" sz="1400" dirty="0"/>
            </a:p>
          </p:txBody>
        </p:sp>
        <p:pic>
          <p:nvPicPr>
            <p:cNvPr id="33" name="Picture 32">
              <a:extLst>
                <a:ext uri="{FF2B5EF4-FFF2-40B4-BE49-F238E27FC236}">
                  <a16:creationId xmlns:a16="http://schemas.microsoft.com/office/drawing/2014/main" id="{4730B4F3-34A2-1F8C-59D4-D9F539B9FF57}"/>
                </a:ext>
              </a:extLst>
            </p:cNvPr>
            <p:cNvPicPr>
              <a:picLocks noChangeAspect="1"/>
            </p:cNvPicPr>
            <p:nvPr/>
          </p:nvPicPr>
          <p:blipFill>
            <a:blip r:embed="rId5"/>
            <a:stretch>
              <a:fillRect/>
            </a:stretch>
          </p:blipFill>
          <p:spPr>
            <a:xfrm>
              <a:off x="5761523" y="635366"/>
              <a:ext cx="2961167" cy="929006"/>
            </a:xfrm>
            <a:prstGeom prst="rect">
              <a:avLst/>
            </a:prstGeom>
          </p:spPr>
        </p:pic>
      </p:grpSp>
      <p:grpSp>
        <p:nvGrpSpPr>
          <p:cNvPr id="49" name="Group 48">
            <a:extLst>
              <a:ext uri="{FF2B5EF4-FFF2-40B4-BE49-F238E27FC236}">
                <a16:creationId xmlns:a16="http://schemas.microsoft.com/office/drawing/2014/main" id="{2482186F-E288-4FDB-DCA4-DC7251A7C7DA}"/>
              </a:ext>
            </a:extLst>
          </p:cNvPr>
          <p:cNvGrpSpPr/>
          <p:nvPr/>
        </p:nvGrpSpPr>
        <p:grpSpPr>
          <a:xfrm>
            <a:off x="130604" y="2877240"/>
            <a:ext cx="3445154" cy="3251865"/>
            <a:chOff x="438889" y="3450736"/>
            <a:chExt cx="3445154" cy="3251865"/>
          </a:xfrm>
        </p:grpSpPr>
        <p:sp>
          <p:nvSpPr>
            <p:cNvPr id="35" name="Freeform: Shape 34">
              <a:extLst>
                <a:ext uri="{FF2B5EF4-FFF2-40B4-BE49-F238E27FC236}">
                  <a16:creationId xmlns:a16="http://schemas.microsoft.com/office/drawing/2014/main" id="{745C4F15-9C9F-FD23-EC13-AD94449D4936}"/>
                </a:ext>
              </a:extLst>
            </p:cNvPr>
            <p:cNvSpPr/>
            <p:nvPr/>
          </p:nvSpPr>
          <p:spPr>
            <a:xfrm rot="1264318">
              <a:off x="438889" y="3450736"/>
              <a:ext cx="2961167" cy="3251865"/>
            </a:xfrm>
            <a:custGeom>
              <a:avLst/>
              <a:gdLst>
                <a:gd name="connsiteX0" fmla="*/ 2961167 w 2961167"/>
                <a:gd name="connsiteY0" fmla="*/ 2207724 h 2264735"/>
                <a:gd name="connsiteX1" fmla="*/ 2961167 w 2961167"/>
                <a:gd name="connsiteY1" fmla="*/ 2264735 h 2264735"/>
                <a:gd name="connsiteX2" fmla="*/ 2880209 w 2961167"/>
                <a:gd name="connsiteY2" fmla="*/ 2264735 h 2264735"/>
                <a:gd name="connsiteX3" fmla="*/ 2923953 w 2961167"/>
                <a:gd name="connsiteY3" fmla="*/ 2232837 h 2264735"/>
                <a:gd name="connsiteX4" fmla="*/ 1547630 w 2961167"/>
                <a:gd name="connsiteY4" fmla="*/ 2135946 h 2264735"/>
                <a:gd name="connsiteX5" fmla="*/ 1550339 w 2961167"/>
                <a:gd name="connsiteY5" fmla="*/ 2137900 h 2264735"/>
                <a:gd name="connsiteX6" fmla="*/ 1544542 w 2961167"/>
                <a:gd name="connsiteY6" fmla="*/ 2137164 h 2264735"/>
                <a:gd name="connsiteX7" fmla="*/ 1543324 w 2961167"/>
                <a:gd name="connsiteY7" fmla="*/ 2136819 h 2264735"/>
                <a:gd name="connsiteX8" fmla="*/ 34393 w 2961167"/>
                <a:gd name="connsiteY8" fmla="*/ 2135613 h 2264735"/>
                <a:gd name="connsiteX9" fmla="*/ 63795 w 2961167"/>
                <a:gd name="connsiteY9" fmla="*/ 2137144 h 2264735"/>
                <a:gd name="connsiteX10" fmla="*/ 0 w 2961167"/>
                <a:gd name="connsiteY10" fmla="*/ 2149903 h 2264735"/>
                <a:gd name="connsiteX11" fmla="*/ 0 w 2961167"/>
                <a:gd name="connsiteY11" fmla="*/ 2141340 h 2264735"/>
                <a:gd name="connsiteX12" fmla="*/ 5316 w 2961167"/>
                <a:gd name="connsiteY12" fmla="*/ 2137144 h 2264735"/>
                <a:gd name="connsiteX13" fmla="*/ 34393 w 2961167"/>
                <a:gd name="connsiteY13" fmla="*/ 2135613 h 2264735"/>
                <a:gd name="connsiteX14" fmla="*/ 1526305 w 2961167"/>
                <a:gd name="connsiteY14" fmla="*/ 2131993 h 2264735"/>
                <a:gd name="connsiteX15" fmla="*/ 1543324 w 2961167"/>
                <a:gd name="connsiteY15" fmla="*/ 2136819 h 2264735"/>
                <a:gd name="connsiteX16" fmla="*/ 1541720 w 2961167"/>
                <a:gd name="connsiteY16" fmla="*/ 2137144 h 2264735"/>
                <a:gd name="connsiteX17" fmla="*/ 1526305 w 2961167"/>
                <a:gd name="connsiteY17" fmla="*/ 2131993 h 2264735"/>
                <a:gd name="connsiteX18" fmla="*/ 0 w 2961167"/>
                <a:gd name="connsiteY18" fmla="*/ 0 h 2264735"/>
                <a:gd name="connsiteX19" fmla="*/ 2961167 w 2961167"/>
                <a:gd name="connsiteY19" fmla="*/ 0 h 2264735"/>
                <a:gd name="connsiteX20" fmla="*/ 2961167 w 2961167"/>
                <a:gd name="connsiteY20" fmla="*/ 1962865 h 2264735"/>
                <a:gd name="connsiteX21" fmla="*/ 2945218 w 2961167"/>
                <a:gd name="connsiteY21" fmla="*/ 1961707 h 2264735"/>
                <a:gd name="connsiteX22" fmla="*/ 2854841 w 2961167"/>
                <a:gd name="connsiteY22" fmla="*/ 2009553 h 2264735"/>
                <a:gd name="connsiteX23" fmla="*/ 2690037 w 2961167"/>
                <a:gd name="connsiteY23" fmla="*/ 2089297 h 2264735"/>
                <a:gd name="connsiteX24" fmla="*/ 2599660 w 2961167"/>
                <a:gd name="connsiteY24" fmla="*/ 2105246 h 2264735"/>
                <a:gd name="connsiteX25" fmla="*/ 2578395 w 2961167"/>
                <a:gd name="connsiteY25" fmla="*/ 2110563 h 2264735"/>
                <a:gd name="connsiteX26" fmla="*/ 2530548 w 2961167"/>
                <a:gd name="connsiteY26" fmla="*/ 2131828 h 2264735"/>
                <a:gd name="connsiteX27" fmla="*/ 2392325 w 2961167"/>
                <a:gd name="connsiteY27" fmla="*/ 2115879 h 2264735"/>
                <a:gd name="connsiteX28" fmla="*/ 2275367 w 2961167"/>
                <a:gd name="connsiteY28" fmla="*/ 2068032 h 2264735"/>
                <a:gd name="connsiteX29" fmla="*/ 2227520 w 2961167"/>
                <a:gd name="connsiteY29" fmla="*/ 2057400 h 2264735"/>
                <a:gd name="connsiteX30" fmla="*/ 2190307 w 2961167"/>
                <a:gd name="connsiteY30" fmla="*/ 2014870 h 2264735"/>
                <a:gd name="connsiteX31" fmla="*/ 2121195 w 2961167"/>
                <a:gd name="connsiteY31" fmla="*/ 1961707 h 2264735"/>
                <a:gd name="connsiteX32" fmla="*/ 1935125 w 2961167"/>
                <a:gd name="connsiteY32" fmla="*/ 1945758 h 2264735"/>
                <a:gd name="connsiteX33" fmla="*/ 1855381 w 2961167"/>
                <a:gd name="connsiteY33" fmla="*/ 1924493 h 2264735"/>
                <a:gd name="connsiteX34" fmla="*/ 1791586 w 2961167"/>
                <a:gd name="connsiteY34" fmla="*/ 1940442 h 2264735"/>
                <a:gd name="connsiteX35" fmla="*/ 1626781 w 2961167"/>
                <a:gd name="connsiteY35" fmla="*/ 2105246 h 2264735"/>
                <a:gd name="connsiteX36" fmla="*/ 1600200 w 2961167"/>
                <a:gd name="connsiteY36" fmla="*/ 2110563 h 2264735"/>
                <a:gd name="connsiteX37" fmla="*/ 1584251 w 2961167"/>
                <a:gd name="connsiteY37" fmla="*/ 2126511 h 2264735"/>
                <a:gd name="connsiteX38" fmla="*/ 1563313 w 2961167"/>
                <a:gd name="connsiteY38" fmla="*/ 2132766 h 2264735"/>
                <a:gd name="connsiteX39" fmla="*/ 1547630 w 2961167"/>
                <a:gd name="connsiteY39" fmla="*/ 2135946 h 2264735"/>
                <a:gd name="connsiteX40" fmla="*/ 1545419 w 2961167"/>
                <a:gd name="connsiteY40" fmla="*/ 2134351 h 2264735"/>
                <a:gd name="connsiteX41" fmla="*/ 1477925 w 2961167"/>
                <a:gd name="connsiteY41" fmla="*/ 2105246 h 2264735"/>
                <a:gd name="connsiteX42" fmla="*/ 1382232 w 2961167"/>
                <a:gd name="connsiteY42" fmla="*/ 2073349 h 2264735"/>
                <a:gd name="connsiteX43" fmla="*/ 1286539 w 2961167"/>
                <a:gd name="connsiteY43" fmla="*/ 2036135 h 2264735"/>
                <a:gd name="connsiteX44" fmla="*/ 1233376 w 2961167"/>
                <a:gd name="connsiteY44" fmla="*/ 2025502 h 2264735"/>
                <a:gd name="connsiteX45" fmla="*/ 1212111 w 2961167"/>
                <a:gd name="connsiteY45" fmla="*/ 2020186 h 2264735"/>
                <a:gd name="connsiteX46" fmla="*/ 1153632 w 2961167"/>
                <a:gd name="connsiteY46" fmla="*/ 1977656 h 2264735"/>
                <a:gd name="connsiteX47" fmla="*/ 1047307 w 2961167"/>
                <a:gd name="connsiteY47" fmla="*/ 1908544 h 2264735"/>
                <a:gd name="connsiteX48" fmla="*/ 893134 w 2961167"/>
                <a:gd name="connsiteY48" fmla="*/ 2020186 h 2264735"/>
                <a:gd name="connsiteX49" fmla="*/ 882502 w 2961167"/>
                <a:gd name="connsiteY49" fmla="*/ 2036135 h 2264735"/>
                <a:gd name="connsiteX50" fmla="*/ 850604 w 2961167"/>
                <a:gd name="connsiteY50" fmla="*/ 2078665 h 2264735"/>
                <a:gd name="connsiteX51" fmla="*/ 818707 w 2961167"/>
                <a:gd name="connsiteY51" fmla="*/ 2110563 h 2264735"/>
                <a:gd name="connsiteX52" fmla="*/ 770860 w 2961167"/>
                <a:gd name="connsiteY52" fmla="*/ 2115879 h 2264735"/>
                <a:gd name="connsiteX53" fmla="*/ 744279 w 2961167"/>
                <a:gd name="connsiteY53" fmla="*/ 2121195 h 2264735"/>
                <a:gd name="connsiteX54" fmla="*/ 717697 w 2961167"/>
                <a:gd name="connsiteY54" fmla="*/ 2105246 h 2264735"/>
                <a:gd name="connsiteX55" fmla="*/ 648586 w 2961167"/>
                <a:gd name="connsiteY55" fmla="*/ 2089297 h 2264735"/>
                <a:gd name="connsiteX56" fmla="*/ 478465 w 2961167"/>
                <a:gd name="connsiteY56" fmla="*/ 2073349 h 2264735"/>
                <a:gd name="connsiteX57" fmla="*/ 419986 w 2961167"/>
                <a:gd name="connsiteY57" fmla="*/ 2062716 h 2264735"/>
                <a:gd name="connsiteX58" fmla="*/ 393404 w 2961167"/>
                <a:gd name="connsiteY58" fmla="*/ 2046767 h 2264735"/>
                <a:gd name="connsiteX59" fmla="*/ 356190 w 2961167"/>
                <a:gd name="connsiteY59" fmla="*/ 2036135 h 2264735"/>
                <a:gd name="connsiteX60" fmla="*/ 239232 w 2961167"/>
                <a:gd name="connsiteY60" fmla="*/ 1951074 h 2264735"/>
                <a:gd name="connsiteX61" fmla="*/ 186069 w 2961167"/>
                <a:gd name="connsiteY61" fmla="*/ 1956390 h 2264735"/>
                <a:gd name="connsiteX62" fmla="*/ 116958 w 2961167"/>
                <a:gd name="connsiteY62" fmla="*/ 2004237 h 2264735"/>
                <a:gd name="connsiteX63" fmla="*/ 14250 w 2961167"/>
                <a:gd name="connsiteY63" fmla="*/ 2112788 h 2264735"/>
                <a:gd name="connsiteX64" fmla="*/ 0 w 2961167"/>
                <a:gd name="connsiteY64" fmla="*/ 2131807 h 226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961167" h="2264735">
                  <a:moveTo>
                    <a:pt x="2961167" y="2207724"/>
                  </a:moveTo>
                  <a:lnTo>
                    <a:pt x="2961167" y="2264735"/>
                  </a:lnTo>
                  <a:lnTo>
                    <a:pt x="2880209" y="2264735"/>
                  </a:lnTo>
                  <a:lnTo>
                    <a:pt x="2923953" y="2232837"/>
                  </a:lnTo>
                  <a:close/>
                  <a:moveTo>
                    <a:pt x="1547630" y="2135946"/>
                  </a:moveTo>
                  <a:lnTo>
                    <a:pt x="1550339" y="2137900"/>
                  </a:lnTo>
                  <a:cubicBezTo>
                    <a:pt x="1549839" y="2138241"/>
                    <a:pt x="1547552" y="2137869"/>
                    <a:pt x="1544542" y="2137164"/>
                  </a:cubicBezTo>
                  <a:lnTo>
                    <a:pt x="1543324" y="2136819"/>
                  </a:lnTo>
                  <a:close/>
                  <a:moveTo>
                    <a:pt x="34393" y="2135613"/>
                  </a:moveTo>
                  <a:cubicBezTo>
                    <a:pt x="44194" y="2136123"/>
                    <a:pt x="54049" y="2137144"/>
                    <a:pt x="63795" y="2137144"/>
                  </a:cubicBezTo>
                  <a:lnTo>
                    <a:pt x="0" y="2149903"/>
                  </a:lnTo>
                  <a:lnTo>
                    <a:pt x="0" y="2141340"/>
                  </a:lnTo>
                  <a:lnTo>
                    <a:pt x="5316" y="2137144"/>
                  </a:lnTo>
                  <a:cubicBezTo>
                    <a:pt x="14846" y="2135102"/>
                    <a:pt x="24593" y="2135102"/>
                    <a:pt x="34393" y="2135613"/>
                  </a:cubicBezTo>
                  <a:close/>
                  <a:moveTo>
                    <a:pt x="1526305" y="2131993"/>
                  </a:moveTo>
                  <a:lnTo>
                    <a:pt x="1543324" y="2136819"/>
                  </a:lnTo>
                  <a:lnTo>
                    <a:pt x="1541720" y="2137144"/>
                  </a:lnTo>
                  <a:cubicBezTo>
                    <a:pt x="1525305" y="2131673"/>
                    <a:pt x="1523001" y="2130973"/>
                    <a:pt x="1526305" y="2131993"/>
                  </a:cubicBezTo>
                  <a:close/>
                  <a:moveTo>
                    <a:pt x="0" y="0"/>
                  </a:moveTo>
                  <a:lnTo>
                    <a:pt x="2961167" y="0"/>
                  </a:lnTo>
                  <a:lnTo>
                    <a:pt x="2961167" y="1962865"/>
                  </a:lnTo>
                  <a:lnTo>
                    <a:pt x="2945218" y="1961707"/>
                  </a:lnTo>
                  <a:cubicBezTo>
                    <a:pt x="2945218" y="1961707"/>
                    <a:pt x="2885329" y="1994309"/>
                    <a:pt x="2854841" y="2009553"/>
                  </a:cubicBezTo>
                  <a:lnTo>
                    <a:pt x="2690037" y="2089297"/>
                  </a:lnTo>
                  <a:cubicBezTo>
                    <a:pt x="2659911" y="2094613"/>
                    <a:pt x="2629711" y="2099522"/>
                    <a:pt x="2599660" y="2105246"/>
                  </a:cubicBezTo>
                  <a:cubicBezTo>
                    <a:pt x="2592483" y="2106613"/>
                    <a:pt x="2585215" y="2107940"/>
                    <a:pt x="2578395" y="2110563"/>
                  </a:cubicBezTo>
                  <a:cubicBezTo>
                    <a:pt x="2562105" y="2116828"/>
                    <a:pt x="2546497" y="2124740"/>
                    <a:pt x="2530548" y="2131828"/>
                  </a:cubicBezTo>
                  <a:cubicBezTo>
                    <a:pt x="2530548" y="2131828"/>
                    <a:pt x="2437601" y="2125940"/>
                    <a:pt x="2392325" y="2115879"/>
                  </a:cubicBezTo>
                  <a:cubicBezTo>
                    <a:pt x="2320518" y="2099922"/>
                    <a:pt x="2314904" y="2094391"/>
                    <a:pt x="2275367" y="2068032"/>
                  </a:cubicBezTo>
                  <a:cubicBezTo>
                    <a:pt x="2259418" y="2064488"/>
                    <a:pt x="2242601" y="2063684"/>
                    <a:pt x="2227520" y="2057400"/>
                  </a:cubicBezTo>
                  <a:cubicBezTo>
                    <a:pt x="2220151" y="2054330"/>
                    <a:pt x="2191212" y="2015775"/>
                    <a:pt x="2190307" y="2014870"/>
                  </a:cubicBezTo>
                  <a:cubicBezTo>
                    <a:pt x="2167823" y="1992386"/>
                    <a:pt x="2149928" y="1972482"/>
                    <a:pt x="2121195" y="1961707"/>
                  </a:cubicBezTo>
                  <a:cubicBezTo>
                    <a:pt x="2000251" y="1916354"/>
                    <a:pt x="2113367" y="1959830"/>
                    <a:pt x="1935125" y="1945758"/>
                  </a:cubicBezTo>
                  <a:cubicBezTo>
                    <a:pt x="1907700" y="1943593"/>
                    <a:pt x="1881962" y="1931581"/>
                    <a:pt x="1855381" y="1924493"/>
                  </a:cubicBezTo>
                  <a:lnTo>
                    <a:pt x="1791586" y="1940442"/>
                  </a:lnTo>
                  <a:cubicBezTo>
                    <a:pt x="1741436" y="1952980"/>
                    <a:pt x="1657312" y="2067670"/>
                    <a:pt x="1626781" y="2105246"/>
                  </a:cubicBezTo>
                  <a:cubicBezTo>
                    <a:pt x="1617921" y="2107018"/>
                    <a:pt x="1608282" y="2106522"/>
                    <a:pt x="1600200" y="2110563"/>
                  </a:cubicBezTo>
                  <a:cubicBezTo>
                    <a:pt x="1593476" y="2113925"/>
                    <a:pt x="1591095" y="2123400"/>
                    <a:pt x="1584251" y="2126511"/>
                  </a:cubicBezTo>
                  <a:cubicBezTo>
                    <a:pt x="1577599" y="2129535"/>
                    <a:pt x="1570511" y="2131307"/>
                    <a:pt x="1563313" y="2132766"/>
                  </a:cubicBezTo>
                  <a:lnTo>
                    <a:pt x="1547630" y="2135946"/>
                  </a:lnTo>
                  <a:lnTo>
                    <a:pt x="1545419" y="2134351"/>
                  </a:lnTo>
                  <a:cubicBezTo>
                    <a:pt x="1537150" y="2130048"/>
                    <a:pt x="1517486" y="2121364"/>
                    <a:pt x="1477925" y="2105246"/>
                  </a:cubicBezTo>
                  <a:cubicBezTo>
                    <a:pt x="1446787" y="2092560"/>
                    <a:pt x="1415164" y="2080129"/>
                    <a:pt x="1382232" y="2073349"/>
                  </a:cubicBezTo>
                  <a:cubicBezTo>
                    <a:pt x="1281047" y="2052517"/>
                    <a:pt x="1308105" y="2100828"/>
                    <a:pt x="1286539" y="2036135"/>
                  </a:cubicBezTo>
                  <a:cubicBezTo>
                    <a:pt x="1268818" y="2032591"/>
                    <a:pt x="1251047" y="2029289"/>
                    <a:pt x="1233376" y="2025502"/>
                  </a:cubicBezTo>
                  <a:cubicBezTo>
                    <a:pt x="1226232" y="2023971"/>
                    <a:pt x="1218376" y="2023945"/>
                    <a:pt x="1212111" y="2020186"/>
                  </a:cubicBezTo>
                  <a:cubicBezTo>
                    <a:pt x="1191443" y="2007785"/>
                    <a:pt x="1173587" y="1991174"/>
                    <a:pt x="1153632" y="1977656"/>
                  </a:cubicBezTo>
                  <a:cubicBezTo>
                    <a:pt x="1118635" y="1953948"/>
                    <a:pt x="1082749" y="1931581"/>
                    <a:pt x="1047307" y="1908544"/>
                  </a:cubicBezTo>
                  <a:cubicBezTo>
                    <a:pt x="945523" y="1995789"/>
                    <a:pt x="1106609" y="1860080"/>
                    <a:pt x="893134" y="2020186"/>
                  </a:cubicBezTo>
                  <a:cubicBezTo>
                    <a:pt x="888023" y="2024020"/>
                    <a:pt x="886260" y="2030968"/>
                    <a:pt x="882502" y="2036135"/>
                  </a:cubicBezTo>
                  <a:cubicBezTo>
                    <a:pt x="872079" y="2050467"/>
                    <a:pt x="862137" y="2065210"/>
                    <a:pt x="850604" y="2078665"/>
                  </a:cubicBezTo>
                  <a:cubicBezTo>
                    <a:pt x="840818" y="2090082"/>
                    <a:pt x="829339" y="2099930"/>
                    <a:pt x="818707" y="2110563"/>
                  </a:cubicBezTo>
                  <a:cubicBezTo>
                    <a:pt x="802758" y="2112335"/>
                    <a:pt x="786746" y="2113610"/>
                    <a:pt x="770860" y="2115879"/>
                  </a:cubicBezTo>
                  <a:cubicBezTo>
                    <a:pt x="761915" y="2117157"/>
                    <a:pt x="753139" y="2122967"/>
                    <a:pt x="744279" y="2121195"/>
                  </a:cubicBezTo>
                  <a:cubicBezTo>
                    <a:pt x="734146" y="2119168"/>
                    <a:pt x="726558" y="2110562"/>
                    <a:pt x="717697" y="2105246"/>
                  </a:cubicBezTo>
                  <a:cubicBezTo>
                    <a:pt x="694660" y="2099930"/>
                    <a:pt x="672111" y="2091650"/>
                    <a:pt x="648586" y="2089297"/>
                  </a:cubicBezTo>
                  <a:cubicBezTo>
                    <a:pt x="463380" y="2070777"/>
                    <a:pt x="555905" y="2104324"/>
                    <a:pt x="478465" y="2073349"/>
                  </a:cubicBezTo>
                  <a:cubicBezTo>
                    <a:pt x="458972" y="2069805"/>
                    <a:pt x="438897" y="2068626"/>
                    <a:pt x="419986" y="2062716"/>
                  </a:cubicBezTo>
                  <a:cubicBezTo>
                    <a:pt x="410123" y="2059634"/>
                    <a:pt x="402942" y="2050741"/>
                    <a:pt x="393404" y="2046767"/>
                  </a:cubicBezTo>
                  <a:cubicBezTo>
                    <a:pt x="381495" y="2041805"/>
                    <a:pt x="368595" y="2039679"/>
                    <a:pt x="356190" y="2036135"/>
                  </a:cubicBezTo>
                  <a:cubicBezTo>
                    <a:pt x="269155" y="2027430"/>
                    <a:pt x="314152" y="2044725"/>
                    <a:pt x="239232" y="1951074"/>
                  </a:cubicBezTo>
                  <a:cubicBezTo>
                    <a:pt x="221511" y="1952846"/>
                    <a:pt x="202401" y="1949289"/>
                    <a:pt x="186069" y="1956390"/>
                  </a:cubicBezTo>
                  <a:cubicBezTo>
                    <a:pt x="160373" y="1967562"/>
                    <a:pt x="137720" y="1985422"/>
                    <a:pt x="116958" y="2004237"/>
                  </a:cubicBezTo>
                  <a:cubicBezTo>
                    <a:pt x="61147" y="2054816"/>
                    <a:pt x="40821" y="2077885"/>
                    <a:pt x="14250" y="2112788"/>
                  </a:cubicBezTo>
                  <a:lnTo>
                    <a:pt x="0" y="2131807"/>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400" b="1" i="0" dirty="0">
                  <a:solidFill>
                    <a:srgbClr val="0D246F"/>
                  </a:solidFill>
                  <a:effectLst/>
                  <a:latin typeface="Open Sans" panose="020B0606030504020204" pitchFamily="34" charset="0"/>
                </a:rPr>
                <a:t>Village of Whitefish Bay targeted by cyber security attack</a:t>
              </a:r>
            </a:p>
            <a:p>
              <a:r>
                <a:rPr lang="en-US" sz="1400" b="0" i="0" dirty="0">
                  <a:solidFill>
                    <a:srgbClr val="000000"/>
                  </a:solidFill>
                  <a:effectLst/>
                  <a:latin typeface="Open Sans" panose="020B0606030504020204" pitchFamily="34" charset="0"/>
                </a:rPr>
                <a:t>WHITEFISH BAY, Wis. (CBS 58) -- According to a news release, the Village of Whitefish Bay was targeted by a "malicious and sophisticated cyber security attack" on Saturday, July 31.</a:t>
              </a:r>
              <a:endParaRPr lang="en-US" sz="1400" dirty="0"/>
            </a:p>
          </p:txBody>
        </p:sp>
        <p:pic>
          <p:nvPicPr>
            <p:cNvPr id="39" name="Picture 38">
              <a:extLst>
                <a:ext uri="{FF2B5EF4-FFF2-40B4-BE49-F238E27FC236}">
                  <a16:creationId xmlns:a16="http://schemas.microsoft.com/office/drawing/2014/main" id="{F3DCF588-15E9-C7D2-27A6-26588085A69F}"/>
                </a:ext>
              </a:extLst>
            </p:cNvPr>
            <p:cNvPicPr>
              <a:picLocks noChangeAspect="1"/>
            </p:cNvPicPr>
            <p:nvPr/>
          </p:nvPicPr>
          <p:blipFill>
            <a:blip r:embed="rId6"/>
            <a:stretch>
              <a:fillRect/>
            </a:stretch>
          </p:blipFill>
          <p:spPr>
            <a:xfrm rot="1264318">
              <a:off x="922876" y="3550609"/>
              <a:ext cx="2961167" cy="603142"/>
            </a:xfrm>
            <a:prstGeom prst="rect">
              <a:avLst/>
            </a:prstGeom>
          </p:spPr>
        </p:pic>
      </p:grpSp>
      <p:grpSp>
        <p:nvGrpSpPr>
          <p:cNvPr id="47" name="Group 46">
            <a:extLst>
              <a:ext uri="{FF2B5EF4-FFF2-40B4-BE49-F238E27FC236}">
                <a16:creationId xmlns:a16="http://schemas.microsoft.com/office/drawing/2014/main" id="{504735AD-B293-BAF3-6F10-233AD4F65019}"/>
              </a:ext>
            </a:extLst>
          </p:cNvPr>
          <p:cNvGrpSpPr/>
          <p:nvPr/>
        </p:nvGrpSpPr>
        <p:grpSpPr>
          <a:xfrm>
            <a:off x="2604750" y="3426954"/>
            <a:ext cx="2961167" cy="3456336"/>
            <a:chOff x="3388833" y="3348501"/>
            <a:chExt cx="2961167" cy="3456336"/>
          </a:xfrm>
        </p:grpSpPr>
        <p:sp>
          <p:nvSpPr>
            <p:cNvPr id="34" name="Freeform: Shape 33">
              <a:extLst>
                <a:ext uri="{FF2B5EF4-FFF2-40B4-BE49-F238E27FC236}">
                  <a16:creationId xmlns:a16="http://schemas.microsoft.com/office/drawing/2014/main" id="{8F7E9192-6A27-BDB1-6808-756CB639BFEF}"/>
                </a:ext>
              </a:extLst>
            </p:cNvPr>
            <p:cNvSpPr/>
            <p:nvPr/>
          </p:nvSpPr>
          <p:spPr>
            <a:xfrm>
              <a:off x="3388833" y="3348501"/>
              <a:ext cx="2961167" cy="3456336"/>
            </a:xfrm>
            <a:custGeom>
              <a:avLst/>
              <a:gdLst>
                <a:gd name="connsiteX0" fmla="*/ 2961167 w 2961167"/>
                <a:gd name="connsiteY0" fmla="*/ 2207724 h 2264735"/>
                <a:gd name="connsiteX1" fmla="*/ 2961167 w 2961167"/>
                <a:gd name="connsiteY1" fmla="*/ 2264735 h 2264735"/>
                <a:gd name="connsiteX2" fmla="*/ 2880209 w 2961167"/>
                <a:gd name="connsiteY2" fmla="*/ 2264735 h 2264735"/>
                <a:gd name="connsiteX3" fmla="*/ 2923953 w 2961167"/>
                <a:gd name="connsiteY3" fmla="*/ 2232837 h 2264735"/>
                <a:gd name="connsiteX4" fmla="*/ 1547630 w 2961167"/>
                <a:gd name="connsiteY4" fmla="*/ 2135946 h 2264735"/>
                <a:gd name="connsiteX5" fmla="*/ 1550339 w 2961167"/>
                <a:gd name="connsiteY5" fmla="*/ 2137900 h 2264735"/>
                <a:gd name="connsiteX6" fmla="*/ 1544542 w 2961167"/>
                <a:gd name="connsiteY6" fmla="*/ 2137164 h 2264735"/>
                <a:gd name="connsiteX7" fmla="*/ 1543324 w 2961167"/>
                <a:gd name="connsiteY7" fmla="*/ 2136819 h 2264735"/>
                <a:gd name="connsiteX8" fmla="*/ 34393 w 2961167"/>
                <a:gd name="connsiteY8" fmla="*/ 2135613 h 2264735"/>
                <a:gd name="connsiteX9" fmla="*/ 63795 w 2961167"/>
                <a:gd name="connsiteY9" fmla="*/ 2137144 h 2264735"/>
                <a:gd name="connsiteX10" fmla="*/ 0 w 2961167"/>
                <a:gd name="connsiteY10" fmla="*/ 2149903 h 2264735"/>
                <a:gd name="connsiteX11" fmla="*/ 0 w 2961167"/>
                <a:gd name="connsiteY11" fmla="*/ 2141340 h 2264735"/>
                <a:gd name="connsiteX12" fmla="*/ 5316 w 2961167"/>
                <a:gd name="connsiteY12" fmla="*/ 2137144 h 2264735"/>
                <a:gd name="connsiteX13" fmla="*/ 34393 w 2961167"/>
                <a:gd name="connsiteY13" fmla="*/ 2135613 h 2264735"/>
                <a:gd name="connsiteX14" fmla="*/ 1526305 w 2961167"/>
                <a:gd name="connsiteY14" fmla="*/ 2131993 h 2264735"/>
                <a:gd name="connsiteX15" fmla="*/ 1543324 w 2961167"/>
                <a:gd name="connsiteY15" fmla="*/ 2136819 h 2264735"/>
                <a:gd name="connsiteX16" fmla="*/ 1541720 w 2961167"/>
                <a:gd name="connsiteY16" fmla="*/ 2137144 h 2264735"/>
                <a:gd name="connsiteX17" fmla="*/ 1526305 w 2961167"/>
                <a:gd name="connsiteY17" fmla="*/ 2131993 h 2264735"/>
                <a:gd name="connsiteX18" fmla="*/ 0 w 2961167"/>
                <a:gd name="connsiteY18" fmla="*/ 0 h 2264735"/>
                <a:gd name="connsiteX19" fmla="*/ 2961167 w 2961167"/>
                <a:gd name="connsiteY19" fmla="*/ 0 h 2264735"/>
                <a:gd name="connsiteX20" fmla="*/ 2961167 w 2961167"/>
                <a:gd name="connsiteY20" fmla="*/ 1962865 h 2264735"/>
                <a:gd name="connsiteX21" fmla="*/ 2945218 w 2961167"/>
                <a:gd name="connsiteY21" fmla="*/ 1961707 h 2264735"/>
                <a:gd name="connsiteX22" fmla="*/ 2854841 w 2961167"/>
                <a:gd name="connsiteY22" fmla="*/ 2009553 h 2264735"/>
                <a:gd name="connsiteX23" fmla="*/ 2690037 w 2961167"/>
                <a:gd name="connsiteY23" fmla="*/ 2089297 h 2264735"/>
                <a:gd name="connsiteX24" fmla="*/ 2599660 w 2961167"/>
                <a:gd name="connsiteY24" fmla="*/ 2105246 h 2264735"/>
                <a:gd name="connsiteX25" fmla="*/ 2578395 w 2961167"/>
                <a:gd name="connsiteY25" fmla="*/ 2110563 h 2264735"/>
                <a:gd name="connsiteX26" fmla="*/ 2530548 w 2961167"/>
                <a:gd name="connsiteY26" fmla="*/ 2131828 h 2264735"/>
                <a:gd name="connsiteX27" fmla="*/ 2392325 w 2961167"/>
                <a:gd name="connsiteY27" fmla="*/ 2115879 h 2264735"/>
                <a:gd name="connsiteX28" fmla="*/ 2275367 w 2961167"/>
                <a:gd name="connsiteY28" fmla="*/ 2068032 h 2264735"/>
                <a:gd name="connsiteX29" fmla="*/ 2227520 w 2961167"/>
                <a:gd name="connsiteY29" fmla="*/ 2057400 h 2264735"/>
                <a:gd name="connsiteX30" fmla="*/ 2190307 w 2961167"/>
                <a:gd name="connsiteY30" fmla="*/ 2014870 h 2264735"/>
                <a:gd name="connsiteX31" fmla="*/ 2121195 w 2961167"/>
                <a:gd name="connsiteY31" fmla="*/ 1961707 h 2264735"/>
                <a:gd name="connsiteX32" fmla="*/ 1935125 w 2961167"/>
                <a:gd name="connsiteY32" fmla="*/ 1945758 h 2264735"/>
                <a:gd name="connsiteX33" fmla="*/ 1855381 w 2961167"/>
                <a:gd name="connsiteY33" fmla="*/ 1924493 h 2264735"/>
                <a:gd name="connsiteX34" fmla="*/ 1791586 w 2961167"/>
                <a:gd name="connsiteY34" fmla="*/ 1940442 h 2264735"/>
                <a:gd name="connsiteX35" fmla="*/ 1626781 w 2961167"/>
                <a:gd name="connsiteY35" fmla="*/ 2105246 h 2264735"/>
                <a:gd name="connsiteX36" fmla="*/ 1600200 w 2961167"/>
                <a:gd name="connsiteY36" fmla="*/ 2110563 h 2264735"/>
                <a:gd name="connsiteX37" fmla="*/ 1584251 w 2961167"/>
                <a:gd name="connsiteY37" fmla="*/ 2126511 h 2264735"/>
                <a:gd name="connsiteX38" fmla="*/ 1563313 w 2961167"/>
                <a:gd name="connsiteY38" fmla="*/ 2132766 h 2264735"/>
                <a:gd name="connsiteX39" fmla="*/ 1547630 w 2961167"/>
                <a:gd name="connsiteY39" fmla="*/ 2135946 h 2264735"/>
                <a:gd name="connsiteX40" fmla="*/ 1545419 w 2961167"/>
                <a:gd name="connsiteY40" fmla="*/ 2134351 h 2264735"/>
                <a:gd name="connsiteX41" fmla="*/ 1477925 w 2961167"/>
                <a:gd name="connsiteY41" fmla="*/ 2105246 h 2264735"/>
                <a:gd name="connsiteX42" fmla="*/ 1382232 w 2961167"/>
                <a:gd name="connsiteY42" fmla="*/ 2073349 h 2264735"/>
                <a:gd name="connsiteX43" fmla="*/ 1286539 w 2961167"/>
                <a:gd name="connsiteY43" fmla="*/ 2036135 h 2264735"/>
                <a:gd name="connsiteX44" fmla="*/ 1233376 w 2961167"/>
                <a:gd name="connsiteY44" fmla="*/ 2025502 h 2264735"/>
                <a:gd name="connsiteX45" fmla="*/ 1212111 w 2961167"/>
                <a:gd name="connsiteY45" fmla="*/ 2020186 h 2264735"/>
                <a:gd name="connsiteX46" fmla="*/ 1153632 w 2961167"/>
                <a:gd name="connsiteY46" fmla="*/ 1977656 h 2264735"/>
                <a:gd name="connsiteX47" fmla="*/ 1047307 w 2961167"/>
                <a:gd name="connsiteY47" fmla="*/ 1908544 h 2264735"/>
                <a:gd name="connsiteX48" fmla="*/ 893134 w 2961167"/>
                <a:gd name="connsiteY48" fmla="*/ 2020186 h 2264735"/>
                <a:gd name="connsiteX49" fmla="*/ 882502 w 2961167"/>
                <a:gd name="connsiteY49" fmla="*/ 2036135 h 2264735"/>
                <a:gd name="connsiteX50" fmla="*/ 850604 w 2961167"/>
                <a:gd name="connsiteY50" fmla="*/ 2078665 h 2264735"/>
                <a:gd name="connsiteX51" fmla="*/ 818707 w 2961167"/>
                <a:gd name="connsiteY51" fmla="*/ 2110563 h 2264735"/>
                <a:gd name="connsiteX52" fmla="*/ 770860 w 2961167"/>
                <a:gd name="connsiteY52" fmla="*/ 2115879 h 2264735"/>
                <a:gd name="connsiteX53" fmla="*/ 744279 w 2961167"/>
                <a:gd name="connsiteY53" fmla="*/ 2121195 h 2264735"/>
                <a:gd name="connsiteX54" fmla="*/ 717697 w 2961167"/>
                <a:gd name="connsiteY54" fmla="*/ 2105246 h 2264735"/>
                <a:gd name="connsiteX55" fmla="*/ 648586 w 2961167"/>
                <a:gd name="connsiteY55" fmla="*/ 2089297 h 2264735"/>
                <a:gd name="connsiteX56" fmla="*/ 478465 w 2961167"/>
                <a:gd name="connsiteY56" fmla="*/ 2073349 h 2264735"/>
                <a:gd name="connsiteX57" fmla="*/ 419986 w 2961167"/>
                <a:gd name="connsiteY57" fmla="*/ 2062716 h 2264735"/>
                <a:gd name="connsiteX58" fmla="*/ 393404 w 2961167"/>
                <a:gd name="connsiteY58" fmla="*/ 2046767 h 2264735"/>
                <a:gd name="connsiteX59" fmla="*/ 356190 w 2961167"/>
                <a:gd name="connsiteY59" fmla="*/ 2036135 h 2264735"/>
                <a:gd name="connsiteX60" fmla="*/ 239232 w 2961167"/>
                <a:gd name="connsiteY60" fmla="*/ 1951074 h 2264735"/>
                <a:gd name="connsiteX61" fmla="*/ 186069 w 2961167"/>
                <a:gd name="connsiteY61" fmla="*/ 1956390 h 2264735"/>
                <a:gd name="connsiteX62" fmla="*/ 116958 w 2961167"/>
                <a:gd name="connsiteY62" fmla="*/ 2004237 h 2264735"/>
                <a:gd name="connsiteX63" fmla="*/ 14250 w 2961167"/>
                <a:gd name="connsiteY63" fmla="*/ 2112788 h 2264735"/>
                <a:gd name="connsiteX64" fmla="*/ 0 w 2961167"/>
                <a:gd name="connsiteY64" fmla="*/ 2131807 h 226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961167" h="2264735">
                  <a:moveTo>
                    <a:pt x="2961167" y="2207724"/>
                  </a:moveTo>
                  <a:lnTo>
                    <a:pt x="2961167" y="2264735"/>
                  </a:lnTo>
                  <a:lnTo>
                    <a:pt x="2880209" y="2264735"/>
                  </a:lnTo>
                  <a:lnTo>
                    <a:pt x="2923953" y="2232837"/>
                  </a:lnTo>
                  <a:close/>
                  <a:moveTo>
                    <a:pt x="1547630" y="2135946"/>
                  </a:moveTo>
                  <a:lnTo>
                    <a:pt x="1550339" y="2137900"/>
                  </a:lnTo>
                  <a:cubicBezTo>
                    <a:pt x="1549839" y="2138241"/>
                    <a:pt x="1547552" y="2137869"/>
                    <a:pt x="1544542" y="2137164"/>
                  </a:cubicBezTo>
                  <a:lnTo>
                    <a:pt x="1543324" y="2136819"/>
                  </a:lnTo>
                  <a:close/>
                  <a:moveTo>
                    <a:pt x="34393" y="2135613"/>
                  </a:moveTo>
                  <a:cubicBezTo>
                    <a:pt x="44194" y="2136123"/>
                    <a:pt x="54049" y="2137144"/>
                    <a:pt x="63795" y="2137144"/>
                  </a:cubicBezTo>
                  <a:lnTo>
                    <a:pt x="0" y="2149903"/>
                  </a:lnTo>
                  <a:lnTo>
                    <a:pt x="0" y="2141340"/>
                  </a:lnTo>
                  <a:lnTo>
                    <a:pt x="5316" y="2137144"/>
                  </a:lnTo>
                  <a:cubicBezTo>
                    <a:pt x="14846" y="2135102"/>
                    <a:pt x="24593" y="2135102"/>
                    <a:pt x="34393" y="2135613"/>
                  </a:cubicBezTo>
                  <a:close/>
                  <a:moveTo>
                    <a:pt x="1526305" y="2131993"/>
                  </a:moveTo>
                  <a:lnTo>
                    <a:pt x="1543324" y="2136819"/>
                  </a:lnTo>
                  <a:lnTo>
                    <a:pt x="1541720" y="2137144"/>
                  </a:lnTo>
                  <a:cubicBezTo>
                    <a:pt x="1525305" y="2131673"/>
                    <a:pt x="1523001" y="2130973"/>
                    <a:pt x="1526305" y="2131993"/>
                  </a:cubicBezTo>
                  <a:close/>
                  <a:moveTo>
                    <a:pt x="0" y="0"/>
                  </a:moveTo>
                  <a:lnTo>
                    <a:pt x="2961167" y="0"/>
                  </a:lnTo>
                  <a:lnTo>
                    <a:pt x="2961167" y="1962865"/>
                  </a:lnTo>
                  <a:lnTo>
                    <a:pt x="2945218" y="1961707"/>
                  </a:lnTo>
                  <a:cubicBezTo>
                    <a:pt x="2945218" y="1961707"/>
                    <a:pt x="2885329" y="1994309"/>
                    <a:pt x="2854841" y="2009553"/>
                  </a:cubicBezTo>
                  <a:lnTo>
                    <a:pt x="2690037" y="2089297"/>
                  </a:lnTo>
                  <a:cubicBezTo>
                    <a:pt x="2659911" y="2094613"/>
                    <a:pt x="2629711" y="2099522"/>
                    <a:pt x="2599660" y="2105246"/>
                  </a:cubicBezTo>
                  <a:cubicBezTo>
                    <a:pt x="2592483" y="2106613"/>
                    <a:pt x="2585215" y="2107940"/>
                    <a:pt x="2578395" y="2110563"/>
                  </a:cubicBezTo>
                  <a:cubicBezTo>
                    <a:pt x="2562105" y="2116828"/>
                    <a:pt x="2546497" y="2124740"/>
                    <a:pt x="2530548" y="2131828"/>
                  </a:cubicBezTo>
                  <a:cubicBezTo>
                    <a:pt x="2530548" y="2131828"/>
                    <a:pt x="2437601" y="2125940"/>
                    <a:pt x="2392325" y="2115879"/>
                  </a:cubicBezTo>
                  <a:cubicBezTo>
                    <a:pt x="2320518" y="2099922"/>
                    <a:pt x="2314904" y="2094391"/>
                    <a:pt x="2275367" y="2068032"/>
                  </a:cubicBezTo>
                  <a:cubicBezTo>
                    <a:pt x="2259418" y="2064488"/>
                    <a:pt x="2242601" y="2063684"/>
                    <a:pt x="2227520" y="2057400"/>
                  </a:cubicBezTo>
                  <a:cubicBezTo>
                    <a:pt x="2220151" y="2054330"/>
                    <a:pt x="2191212" y="2015775"/>
                    <a:pt x="2190307" y="2014870"/>
                  </a:cubicBezTo>
                  <a:cubicBezTo>
                    <a:pt x="2167823" y="1992386"/>
                    <a:pt x="2149928" y="1972482"/>
                    <a:pt x="2121195" y="1961707"/>
                  </a:cubicBezTo>
                  <a:cubicBezTo>
                    <a:pt x="2000251" y="1916354"/>
                    <a:pt x="2113367" y="1959830"/>
                    <a:pt x="1935125" y="1945758"/>
                  </a:cubicBezTo>
                  <a:cubicBezTo>
                    <a:pt x="1907700" y="1943593"/>
                    <a:pt x="1881962" y="1931581"/>
                    <a:pt x="1855381" y="1924493"/>
                  </a:cubicBezTo>
                  <a:lnTo>
                    <a:pt x="1791586" y="1940442"/>
                  </a:lnTo>
                  <a:cubicBezTo>
                    <a:pt x="1741436" y="1952980"/>
                    <a:pt x="1657312" y="2067670"/>
                    <a:pt x="1626781" y="2105246"/>
                  </a:cubicBezTo>
                  <a:cubicBezTo>
                    <a:pt x="1617921" y="2107018"/>
                    <a:pt x="1608282" y="2106522"/>
                    <a:pt x="1600200" y="2110563"/>
                  </a:cubicBezTo>
                  <a:cubicBezTo>
                    <a:pt x="1593476" y="2113925"/>
                    <a:pt x="1591095" y="2123400"/>
                    <a:pt x="1584251" y="2126511"/>
                  </a:cubicBezTo>
                  <a:cubicBezTo>
                    <a:pt x="1577599" y="2129535"/>
                    <a:pt x="1570511" y="2131307"/>
                    <a:pt x="1563313" y="2132766"/>
                  </a:cubicBezTo>
                  <a:lnTo>
                    <a:pt x="1547630" y="2135946"/>
                  </a:lnTo>
                  <a:lnTo>
                    <a:pt x="1545419" y="2134351"/>
                  </a:lnTo>
                  <a:cubicBezTo>
                    <a:pt x="1537150" y="2130048"/>
                    <a:pt x="1517486" y="2121364"/>
                    <a:pt x="1477925" y="2105246"/>
                  </a:cubicBezTo>
                  <a:cubicBezTo>
                    <a:pt x="1446787" y="2092560"/>
                    <a:pt x="1415164" y="2080129"/>
                    <a:pt x="1382232" y="2073349"/>
                  </a:cubicBezTo>
                  <a:cubicBezTo>
                    <a:pt x="1281047" y="2052517"/>
                    <a:pt x="1308105" y="2100828"/>
                    <a:pt x="1286539" y="2036135"/>
                  </a:cubicBezTo>
                  <a:cubicBezTo>
                    <a:pt x="1268818" y="2032591"/>
                    <a:pt x="1251047" y="2029289"/>
                    <a:pt x="1233376" y="2025502"/>
                  </a:cubicBezTo>
                  <a:cubicBezTo>
                    <a:pt x="1226232" y="2023971"/>
                    <a:pt x="1218376" y="2023945"/>
                    <a:pt x="1212111" y="2020186"/>
                  </a:cubicBezTo>
                  <a:cubicBezTo>
                    <a:pt x="1191443" y="2007785"/>
                    <a:pt x="1173587" y="1991174"/>
                    <a:pt x="1153632" y="1977656"/>
                  </a:cubicBezTo>
                  <a:cubicBezTo>
                    <a:pt x="1118635" y="1953948"/>
                    <a:pt x="1082749" y="1931581"/>
                    <a:pt x="1047307" y="1908544"/>
                  </a:cubicBezTo>
                  <a:cubicBezTo>
                    <a:pt x="945523" y="1995789"/>
                    <a:pt x="1106609" y="1860080"/>
                    <a:pt x="893134" y="2020186"/>
                  </a:cubicBezTo>
                  <a:cubicBezTo>
                    <a:pt x="888023" y="2024020"/>
                    <a:pt x="886260" y="2030968"/>
                    <a:pt x="882502" y="2036135"/>
                  </a:cubicBezTo>
                  <a:cubicBezTo>
                    <a:pt x="872079" y="2050467"/>
                    <a:pt x="862137" y="2065210"/>
                    <a:pt x="850604" y="2078665"/>
                  </a:cubicBezTo>
                  <a:cubicBezTo>
                    <a:pt x="840818" y="2090082"/>
                    <a:pt x="829339" y="2099930"/>
                    <a:pt x="818707" y="2110563"/>
                  </a:cubicBezTo>
                  <a:cubicBezTo>
                    <a:pt x="802758" y="2112335"/>
                    <a:pt x="786746" y="2113610"/>
                    <a:pt x="770860" y="2115879"/>
                  </a:cubicBezTo>
                  <a:cubicBezTo>
                    <a:pt x="761915" y="2117157"/>
                    <a:pt x="753139" y="2122967"/>
                    <a:pt x="744279" y="2121195"/>
                  </a:cubicBezTo>
                  <a:cubicBezTo>
                    <a:pt x="734146" y="2119168"/>
                    <a:pt x="726558" y="2110562"/>
                    <a:pt x="717697" y="2105246"/>
                  </a:cubicBezTo>
                  <a:cubicBezTo>
                    <a:pt x="694660" y="2099930"/>
                    <a:pt x="672111" y="2091650"/>
                    <a:pt x="648586" y="2089297"/>
                  </a:cubicBezTo>
                  <a:cubicBezTo>
                    <a:pt x="463380" y="2070777"/>
                    <a:pt x="555905" y="2104324"/>
                    <a:pt x="478465" y="2073349"/>
                  </a:cubicBezTo>
                  <a:cubicBezTo>
                    <a:pt x="458972" y="2069805"/>
                    <a:pt x="438897" y="2068626"/>
                    <a:pt x="419986" y="2062716"/>
                  </a:cubicBezTo>
                  <a:cubicBezTo>
                    <a:pt x="410123" y="2059634"/>
                    <a:pt x="402942" y="2050741"/>
                    <a:pt x="393404" y="2046767"/>
                  </a:cubicBezTo>
                  <a:cubicBezTo>
                    <a:pt x="381495" y="2041805"/>
                    <a:pt x="368595" y="2039679"/>
                    <a:pt x="356190" y="2036135"/>
                  </a:cubicBezTo>
                  <a:cubicBezTo>
                    <a:pt x="269155" y="2027430"/>
                    <a:pt x="314152" y="2044725"/>
                    <a:pt x="239232" y="1951074"/>
                  </a:cubicBezTo>
                  <a:cubicBezTo>
                    <a:pt x="221511" y="1952846"/>
                    <a:pt x="202401" y="1949289"/>
                    <a:pt x="186069" y="1956390"/>
                  </a:cubicBezTo>
                  <a:cubicBezTo>
                    <a:pt x="160373" y="1967562"/>
                    <a:pt x="137720" y="1985422"/>
                    <a:pt x="116958" y="2004237"/>
                  </a:cubicBezTo>
                  <a:cubicBezTo>
                    <a:pt x="61147" y="2054816"/>
                    <a:pt x="40821" y="2077885"/>
                    <a:pt x="14250" y="2112788"/>
                  </a:cubicBezTo>
                  <a:lnTo>
                    <a:pt x="0" y="2131807"/>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br>
                <a:rPr lang="en-US" sz="1700" b="1" i="0" dirty="0">
                  <a:solidFill>
                    <a:srgbClr val="000000"/>
                  </a:solidFill>
                  <a:effectLst/>
                  <a:latin typeface="Inter"/>
                </a:rPr>
              </a:br>
              <a:endParaRPr lang="en-US" sz="1700" b="1" i="0" dirty="0">
                <a:solidFill>
                  <a:srgbClr val="000000"/>
                </a:solidFill>
                <a:effectLst/>
                <a:latin typeface="Inter"/>
              </a:endParaRPr>
            </a:p>
            <a:p>
              <a:pPr algn="l"/>
              <a:r>
                <a:rPr lang="en-US" sz="1700" b="1" i="0" dirty="0">
                  <a:solidFill>
                    <a:srgbClr val="000000"/>
                  </a:solidFill>
                  <a:effectLst/>
                  <a:latin typeface="Inter"/>
                </a:rPr>
                <a:t>Ransomware group claims attack on Wisconsin school district</a:t>
              </a:r>
            </a:p>
            <a:p>
              <a:pPr algn="l"/>
              <a:r>
                <a:rPr lang="en-US" sz="1500" b="0" i="0" dirty="0">
                  <a:solidFill>
                    <a:srgbClr val="000000"/>
                  </a:solidFill>
                  <a:effectLst/>
                  <a:latin typeface="Inter"/>
                </a:rPr>
                <a:t>A ransomware group took responsibility for a cyberattack on a school district in Wisconsin serving nearly 20,000 students. </a:t>
              </a:r>
            </a:p>
            <a:p>
              <a:pPr algn="l"/>
              <a:r>
                <a:rPr lang="en-US" sz="1500" b="0" i="0" dirty="0">
                  <a:solidFill>
                    <a:srgbClr val="000000"/>
                  </a:solidFill>
                  <a:effectLst/>
                  <a:latin typeface="Inter"/>
                </a:rPr>
                <a:t>The Snatch ransomware group added the Kenosha Unified School District</a:t>
              </a:r>
            </a:p>
            <a:p>
              <a:endParaRPr lang="en-US" dirty="0"/>
            </a:p>
          </p:txBody>
        </p:sp>
        <p:pic>
          <p:nvPicPr>
            <p:cNvPr id="46" name="Picture 45">
              <a:extLst>
                <a:ext uri="{FF2B5EF4-FFF2-40B4-BE49-F238E27FC236}">
                  <a16:creationId xmlns:a16="http://schemas.microsoft.com/office/drawing/2014/main" id="{056A4C8A-7A20-C57B-51D5-492B2A439028}"/>
                </a:ext>
              </a:extLst>
            </p:cNvPr>
            <p:cNvPicPr>
              <a:picLocks noChangeAspect="1"/>
            </p:cNvPicPr>
            <p:nvPr/>
          </p:nvPicPr>
          <p:blipFill>
            <a:blip r:embed="rId7"/>
            <a:stretch>
              <a:fillRect/>
            </a:stretch>
          </p:blipFill>
          <p:spPr>
            <a:xfrm>
              <a:off x="3408821" y="3348501"/>
              <a:ext cx="2911696" cy="457200"/>
            </a:xfrm>
            <a:prstGeom prst="rect">
              <a:avLst/>
            </a:prstGeom>
          </p:spPr>
        </p:pic>
      </p:grpSp>
      <p:grpSp>
        <p:nvGrpSpPr>
          <p:cNvPr id="27" name="Group 26">
            <a:extLst>
              <a:ext uri="{FF2B5EF4-FFF2-40B4-BE49-F238E27FC236}">
                <a16:creationId xmlns:a16="http://schemas.microsoft.com/office/drawing/2014/main" id="{6F6793AB-DFDF-4655-B93B-3ABF70D89B1A}"/>
              </a:ext>
            </a:extLst>
          </p:cNvPr>
          <p:cNvGrpSpPr/>
          <p:nvPr/>
        </p:nvGrpSpPr>
        <p:grpSpPr>
          <a:xfrm rot="1675200">
            <a:off x="5731008" y="3060401"/>
            <a:ext cx="3613475" cy="3712545"/>
            <a:chOff x="5016796" y="1317240"/>
            <a:chExt cx="3613475" cy="3712545"/>
          </a:xfrm>
          <a:effectLst>
            <a:outerShdw blurRad="50800" dist="38100" dir="2700000" algn="tl" rotWithShape="0">
              <a:prstClr val="black">
                <a:alpha val="40000"/>
              </a:prstClr>
            </a:outerShdw>
          </a:effectLst>
        </p:grpSpPr>
        <p:sp>
          <p:nvSpPr>
            <p:cNvPr id="26" name="Freeform: Shape 25">
              <a:extLst>
                <a:ext uri="{FF2B5EF4-FFF2-40B4-BE49-F238E27FC236}">
                  <a16:creationId xmlns:a16="http://schemas.microsoft.com/office/drawing/2014/main" id="{DC262901-0440-9A84-627C-AE011BCC899D}"/>
                </a:ext>
              </a:extLst>
            </p:cNvPr>
            <p:cNvSpPr/>
            <p:nvPr/>
          </p:nvSpPr>
          <p:spPr>
            <a:xfrm>
              <a:off x="5036467" y="1339089"/>
              <a:ext cx="3593804" cy="3690696"/>
            </a:xfrm>
            <a:custGeom>
              <a:avLst/>
              <a:gdLst>
                <a:gd name="connsiteX0" fmla="*/ 0 w 3104707"/>
                <a:gd name="connsiteY0" fmla="*/ 0 h 2046768"/>
                <a:gd name="connsiteX1" fmla="*/ 3104707 w 3104707"/>
                <a:gd name="connsiteY1" fmla="*/ 0 h 2046768"/>
                <a:gd name="connsiteX2" fmla="*/ 3104707 w 3104707"/>
                <a:gd name="connsiteY2" fmla="*/ 1946305 h 2046768"/>
                <a:gd name="connsiteX3" fmla="*/ 3067493 w 3104707"/>
                <a:gd name="connsiteY3" fmla="*/ 1924493 h 2046768"/>
                <a:gd name="connsiteX4" fmla="*/ 2939902 w 3104707"/>
                <a:gd name="connsiteY4" fmla="*/ 1866014 h 2046768"/>
                <a:gd name="connsiteX5" fmla="*/ 2929269 w 3104707"/>
                <a:gd name="connsiteY5" fmla="*/ 1881963 h 2046768"/>
                <a:gd name="connsiteX6" fmla="*/ 2908004 w 3104707"/>
                <a:gd name="connsiteY6" fmla="*/ 1935126 h 2046768"/>
                <a:gd name="connsiteX7" fmla="*/ 2812311 w 3104707"/>
                <a:gd name="connsiteY7" fmla="*/ 2025502 h 2046768"/>
                <a:gd name="connsiteX8" fmla="*/ 2775097 w 3104707"/>
                <a:gd name="connsiteY8" fmla="*/ 1903228 h 2046768"/>
                <a:gd name="connsiteX9" fmla="*/ 2737883 w 3104707"/>
                <a:gd name="connsiteY9" fmla="*/ 1812851 h 2046768"/>
                <a:gd name="connsiteX10" fmla="*/ 2684721 w 3104707"/>
                <a:gd name="connsiteY10" fmla="*/ 1791586 h 2046768"/>
                <a:gd name="connsiteX11" fmla="*/ 2663456 w 3104707"/>
                <a:gd name="connsiteY11" fmla="*/ 1786270 h 2046768"/>
                <a:gd name="connsiteX12" fmla="*/ 2626242 w 3104707"/>
                <a:gd name="connsiteY12" fmla="*/ 1818168 h 2046768"/>
                <a:gd name="connsiteX13" fmla="*/ 2583711 w 3104707"/>
                <a:gd name="connsiteY13" fmla="*/ 1876647 h 2046768"/>
                <a:gd name="connsiteX14" fmla="*/ 2546497 w 3104707"/>
                <a:gd name="connsiteY14" fmla="*/ 1903228 h 2046768"/>
                <a:gd name="connsiteX15" fmla="*/ 2519916 w 3104707"/>
                <a:gd name="connsiteY15" fmla="*/ 1897912 h 2046768"/>
                <a:gd name="connsiteX16" fmla="*/ 2509283 w 3104707"/>
                <a:gd name="connsiteY16" fmla="*/ 1908544 h 2046768"/>
                <a:gd name="connsiteX17" fmla="*/ 2573079 w 3104707"/>
                <a:gd name="connsiteY17" fmla="*/ 1972340 h 2046768"/>
                <a:gd name="connsiteX18" fmla="*/ 2541181 w 3104707"/>
                <a:gd name="connsiteY18" fmla="*/ 1956391 h 2046768"/>
                <a:gd name="connsiteX19" fmla="*/ 2488018 w 3104707"/>
                <a:gd name="connsiteY19" fmla="*/ 1881963 h 2046768"/>
                <a:gd name="connsiteX20" fmla="*/ 2376376 w 3104707"/>
                <a:gd name="connsiteY20" fmla="*/ 1812851 h 2046768"/>
                <a:gd name="connsiteX21" fmla="*/ 2344479 w 3104707"/>
                <a:gd name="connsiteY21" fmla="*/ 1866014 h 2046768"/>
                <a:gd name="connsiteX22" fmla="*/ 2280683 w 3104707"/>
                <a:gd name="connsiteY22" fmla="*/ 1935126 h 2046768"/>
                <a:gd name="connsiteX23" fmla="*/ 2248786 w 3104707"/>
                <a:gd name="connsiteY23" fmla="*/ 1924493 h 2046768"/>
                <a:gd name="connsiteX24" fmla="*/ 2163725 w 3104707"/>
                <a:gd name="connsiteY24" fmla="*/ 1834116 h 2046768"/>
                <a:gd name="connsiteX25" fmla="*/ 2046767 w 3104707"/>
                <a:gd name="connsiteY25" fmla="*/ 1765005 h 2046768"/>
                <a:gd name="connsiteX26" fmla="*/ 2036135 w 3104707"/>
                <a:gd name="connsiteY26" fmla="*/ 1780954 h 2046768"/>
                <a:gd name="connsiteX27" fmla="*/ 2009553 w 3104707"/>
                <a:gd name="connsiteY27" fmla="*/ 1850065 h 2046768"/>
                <a:gd name="connsiteX28" fmla="*/ 1887279 w 3104707"/>
                <a:gd name="connsiteY28" fmla="*/ 1913861 h 2046768"/>
                <a:gd name="connsiteX29" fmla="*/ 1780953 w 3104707"/>
                <a:gd name="connsiteY29" fmla="*/ 1897912 h 2046768"/>
                <a:gd name="connsiteX30" fmla="*/ 1733107 w 3104707"/>
                <a:gd name="connsiteY30" fmla="*/ 1919177 h 2046768"/>
                <a:gd name="connsiteX31" fmla="*/ 1685260 w 3104707"/>
                <a:gd name="connsiteY31" fmla="*/ 1924493 h 2046768"/>
                <a:gd name="connsiteX32" fmla="*/ 1509823 w 3104707"/>
                <a:gd name="connsiteY32" fmla="*/ 1881963 h 2046768"/>
                <a:gd name="connsiteX33" fmla="*/ 1461976 w 3104707"/>
                <a:gd name="connsiteY33" fmla="*/ 1855382 h 2046768"/>
                <a:gd name="connsiteX34" fmla="*/ 1403497 w 3104707"/>
                <a:gd name="connsiteY34" fmla="*/ 1866014 h 2046768"/>
                <a:gd name="connsiteX35" fmla="*/ 1329069 w 3104707"/>
                <a:gd name="connsiteY35" fmla="*/ 1967023 h 2046768"/>
                <a:gd name="connsiteX36" fmla="*/ 1302488 w 3104707"/>
                <a:gd name="connsiteY36" fmla="*/ 1972340 h 2046768"/>
                <a:gd name="connsiteX37" fmla="*/ 1249325 w 3104707"/>
                <a:gd name="connsiteY37" fmla="*/ 1945758 h 2046768"/>
                <a:gd name="connsiteX38" fmla="*/ 1185530 w 3104707"/>
                <a:gd name="connsiteY38" fmla="*/ 1913861 h 2046768"/>
                <a:gd name="connsiteX39" fmla="*/ 1158949 w 3104707"/>
                <a:gd name="connsiteY39" fmla="*/ 1897912 h 2046768"/>
                <a:gd name="connsiteX40" fmla="*/ 1111102 w 3104707"/>
                <a:gd name="connsiteY40" fmla="*/ 1881963 h 2046768"/>
                <a:gd name="connsiteX41" fmla="*/ 1073888 w 3104707"/>
                <a:gd name="connsiteY41" fmla="*/ 1860698 h 2046768"/>
                <a:gd name="connsiteX42" fmla="*/ 1026042 w 3104707"/>
                <a:gd name="connsiteY42" fmla="*/ 1807535 h 2046768"/>
                <a:gd name="connsiteX43" fmla="*/ 1015409 w 3104707"/>
                <a:gd name="connsiteY43" fmla="*/ 1834116 h 2046768"/>
                <a:gd name="connsiteX44" fmla="*/ 962246 w 3104707"/>
                <a:gd name="connsiteY44" fmla="*/ 1977656 h 2046768"/>
                <a:gd name="connsiteX45" fmla="*/ 930349 w 3104707"/>
                <a:gd name="connsiteY45" fmla="*/ 1951075 h 2046768"/>
                <a:gd name="connsiteX46" fmla="*/ 861237 w 3104707"/>
                <a:gd name="connsiteY46" fmla="*/ 1812851 h 2046768"/>
                <a:gd name="connsiteX47" fmla="*/ 845288 w 3104707"/>
                <a:gd name="connsiteY47" fmla="*/ 1786270 h 2046768"/>
                <a:gd name="connsiteX48" fmla="*/ 824023 w 3104707"/>
                <a:gd name="connsiteY48" fmla="*/ 1727791 h 2046768"/>
                <a:gd name="connsiteX49" fmla="*/ 818707 w 3104707"/>
                <a:gd name="connsiteY49" fmla="*/ 1908544 h 2046768"/>
                <a:gd name="connsiteX50" fmla="*/ 797442 w 3104707"/>
                <a:gd name="connsiteY50" fmla="*/ 2046768 h 2046768"/>
                <a:gd name="connsiteX51" fmla="*/ 776176 w 3104707"/>
                <a:gd name="connsiteY51" fmla="*/ 2041451 h 2046768"/>
                <a:gd name="connsiteX52" fmla="*/ 760228 w 3104707"/>
                <a:gd name="connsiteY52" fmla="*/ 2030819 h 2046768"/>
                <a:gd name="connsiteX53" fmla="*/ 696432 w 3104707"/>
                <a:gd name="connsiteY53" fmla="*/ 1977656 h 2046768"/>
                <a:gd name="connsiteX54" fmla="*/ 600739 w 3104707"/>
                <a:gd name="connsiteY54" fmla="*/ 1850065 h 2046768"/>
                <a:gd name="connsiteX55" fmla="*/ 606056 w 3104707"/>
                <a:gd name="connsiteY55" fmla="*/ 1823484 h 2046768"/>
                <a:gd name="connsiteX56" fmla="*/ 632637 w 3104707"/>
                <a:gd name="connsiteY56" fmla="*/ 1866014 h 2046768"/>
                <a:gd name="connsiteX57" fmla="*/ 664535 w 3104707"/>
                <a:gd name="connsiteY57" fmla="*/ 1828800 h 2046768"/>
                <a:gd name="connsiteX58" fmla="*/ 590107 w 3104707"/>
                <a:gd name="connsiteY58" fmla="*/ 1679944 h 2046768"/>
                <a:gd name="connsiteX59" fmla="*/ 563525 w 3104707"/>
                <a:gd name="connsiteY59" fmla="*/ 1685261 h 2046768"/>
                <a:gd name="connsiteX60" fmla="*/ 552893 w 3104707"/>
                <a:gd name="connsiteY60" fmla="*/ 1701209 h 2046768"/>
                <a:gd name="connsiteX61" fmla="*/ 494414 w 3104707"/>
                <a:gd name="connsiteY61" fmla="*/ 1770321 h 2046768"/>
                <a:gd name="connsiteX62" fmla="*/ 462516 w 3104707"/>
                <a:gd name="connsiteY62" fmla="*/ 1839433 h 2046768"/>
                <a:gd name="connsiteX63" fmla="*/ 409353 w 3104707"/>
                <a:gd name="connsiteY63" fmla="*/ 1913861 h 2046768"/>
                <a:gd name="connsiteX64" fmla="*/ 393404 w 3104707"/>
                <a:gd name="connsiteY64" fmla="*/ 1924493 h 2046768"/>
                <a:gd name="connsiteX65" fmla="*/ 366823 w 3104707"/>
                <a:gd name="connsiteY65" fmla="*/ 1935126 h 2046768"/>
                <a:gd name="connsiteX66" fmla="*/ 361507 w 3104707"/>
                <a:gd name="connsiteY66" fmla="*/ 1951075 h 2046768"/>
                <a:gd name="connsiteX67" fmla="*/ 329609 w 3104707"/>
                <a:gd name="connsiteY67" fmla="*/ 1977656 h 2046768"/>
                <a:gd name="connsiteX68" fmla="*/ 271130 w 3104707"/>
                <a:gd name="connsiteY68" fmla="*/ 1903228 h 2046768"/>
                <a:gd name="connsiteX69" fmla="*/ 239232 w 3104707"/>
                <a:gd name="connsiteY69" fmla="*/ 1887279 h 2046768"/>
                <a:gd name="connsiteX70" fmla="*/ 196702 w 3104707"/>
                <a:gd name="connsiteY70" fmla="*/ 1961707 h 2046768"/>
                <a:gd name="connsiteX71" fmla="*/ 170121 w 3104707"/>
                <a:gd name="connsiteY71" fmla="*/ 2014870 h 2046768"/>
                <a:gd name="connsiteX72" fmla="*/ 127590 w 3104707"/>
                <a:gd name="connsiteY72" fmla="*/ 1940442 h 2046768"/>
                <a:gd name="connsiteX73" fmla="*/ 101009 w 3104707"/>
                <a:gd name="connsiteY73" fmla="*/ 1866014 h 2046768"/>
                <a:gd name="connsiteX74" fmla="*/ 34595 w 3104707"/>
                <a:gd name="connsiteY74" fmla="*/ 1829863 h 2046768"/>
                <a:gd name="connsiteX75" fmla="*/ 0 w 3104707"/>
                <a:gd name="connsiteY75" fmla="*/ 1816545 h 204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104707" h="2046768">
                  <a:moveTo>
                    <a:pt x="0" y="0"/>
                  </a:moveTo>
                  <a:lnTo>
                    <a:pt x="3104707" y="0"/>
                  </a:lnTo>
                  <a:lnTo>
                    <a:pt x="3104707" y="1946305"/>
                  </a:lnTo>
                  <a:lnTo>
                    <a:pt x="3067493" y="1924493"/>
                  </a:lnTo>
                  <a:cubicBezTo>
                    <a:pt x="3026253" y="1902400"/>
                    <a:pt x="2982432" y="1885507"/>
                    <a:pt x="2939902" y="1866014"/>
                  </a:cubicBezTo>
                  <a:cubicBezTo>
                    <a:pt x="2936358" y="1871330"/>
                    <a:pt x="2932126" y="1876248"/>
                    <a:pt x="2929269" y="1881963"/>
                  </a:cubicBezTo>
                  <a:cubicBezTo>
                    <a:pt x="2917169" y="1906162"/>
                    <a:pt x="2915075" y="1913917"/>
                    <a:pt x="2908004" y="1935126"/>
                  </a:cubicBezTo>
                  <a:cubicBezTo>
                    <a:pt x="2870952" y="1984532"/>
                    <a:pt x="2898752" y="1950588"/>
                    <a:pt x="2812311" y="2025502"/>
                  </a:cubicBezTo>
                  <a:cubicBezTo>
                    <a:pt x="2746184" y="1999052"/>
                    <a:pt x="2805584" y="2031949"/>
                    <a:pt x="2775097" y="1903228"/>
                  </a:cubicBezTo>
                  <a:cubicBezTo>
                    <a:pt x="2767588" y="1871525"/>
                    <a:pt x="2750288" y="1842977"/>
                    <a:pt x="2737883" y="1812851"/>
                  </a:cubicBezTo>
                  <a:cubicBezTo>
                    <a:pt x="2689337" y="1800715"/>
                    <a:pt x="2748775" y="1817208"/>
                    <a:pt x="2684721" y="1791586"/>
                  </a:cubicBezTo>
                  <a:cubicBezTo>
                    <a:pt x="2677937" y="1788872"/>
                    <a:pt x="2670544" y="1788042"/>
                    <a:pt x="2663456" y="1786270"/>
                  </a:cubicBezTo>
                  <a:cubicBezTo>
                    <a:pt x="2646207" y="1797769"/>
                    <a:pt x="2640978" y="1799748"/>
                    <a:pt x="2626242" y="1818168"/>
                  </a:cubicBezTo>
                  <a:cubicBezTo>
                    <a:pt x="2611185" y="1836989"/>
                    <a:pt x="2600196" y="1859063"/>
                    <a:pt x="2583711" y="1876647"/>
                  </a:cubicBezTo>
                  <a:cubicBezTo>
                    <a:pt x="2573285" y="1887768"/>
                    <a:pt x="2558902" y="1894368"/>
                    <a:pt x="2546497" y="1903228"/>
                  </a:cubicBezTo>
                  <a:cubicBezTo>
                    <a:pt x="2537637" y="1901456"/>
                    <a:pt x="2527815" y="1902300"/>
                    <a:pt x="2519916" y="1897912"/>
                  </a:cubicBezTo>
                  <a:cubicBezTo>
                    <a:pt x="2496033" y="1884644"/>
                    <a:pt x="2489548" y="1849336"/>
                    <a:pt x="2509283" y="1908544"/>
                  </a:cubicBezTo>
                  <a:cubicBezTo>
                    <a:pt x="2530548" y="1929809"/>
                    <a:pt x="2556397" y="1947317"/>
                    <a:pt x="2573079" y="1972340"/>
                  </a:cubicBezTo>
                  <a:cubicBezTo>
                    <a:pt x="2579673" y="1982231"/>
                    <a:pt x="2549328" y="1965048"/>
                    <a:pt x="2541181" y="1956391"/>
                  </a:cubicBezTo>
                  <a:cubicBezTo>
                    <a:pt x="2520285" y="1934189"/>
                    <a:pt x="2511009" y="1901987"/>
                    <a:pt x="2488018" y="1881963"/>
                  </a:cubicBezTo>
                  <a:cubicBezTo>
                    <a:pt x="2455014" y="1853217"/>
                    <a:pt x="2413590" y="1835888"/>
                    <a:pt x="2376376" y="1812851"/>
                  </a:cubicBezTo>
                  <a:cubicBezTo>
                    <a:pt x="2339267" y="1825223"/>
                    <a:pt x="2377837" y="1807639"/>
                    <a:pt x="2344479" y="1866014"/>
                  </a:cubicBezTo>
                  <a:cubicBezTo>
                    <a:pt x="2308332" y="1929271"/>
                    <a:pt x="2318674" y="1922461"/>
                    <a:pt x="2280683" y="1935126"/>
                  </a:cubicBezTo>
                  <a:cubicBezTo>
                    <a:pt x="2270051" y="1931582"/>
                    <a:pt x="2258810" y="1929505"/>
                    <a:pt x="2248786" y="1924493"/>
                  </a:cubicBezTo>
                  <a:cubicBezTo>
                    <a:pt x="2204387" y="1902293"/>
                    <a:pt x="2198108" y="1878815"/>
                    <a:pt x="2163725" y="1834116"/>
                  </a:cubicBezTo>
                  <a:cubicBezTo>
                    <a:pt x="2124739" y="1811079"/>
                    <a:pt x="2088567" y="1782422"/>
                    <a:pt x="2046767" y="1765005"/>
                  </a:cubicBezTo>
                  <a:cubicBezTo>
                    <a:pt x="2040869" y="1762548"/>
                    <a:pt x="2038696" y="1775100"/>
                    <a:pt x="2036135" y="1780954"/>
                  </a:cubicBezTo>
                  <a:cubicBezTo>
                    <a:pt x="2026242" y="1803567"/>
                    <a:pt x="2018414" y="1827028"/>
                    <a:pt x="2009553" y="1850065"/>
                  </a:cubicBezTo>
                  <a:cubicBezTo>
                    <a:pt x="1923654" y="1942099"/>
                    <a:pt x="1969620" y="1941307"/>
                    <a:pt x="1887279" y="1913861"/>
                  </a:cubicBezTo>
                  <a:cubicBezTo>
                    <a:pt x="1851837" y="1908545"/>
                    <a:pt x="1816770" y="1896677"/>
                    <a:pt x="1780953" y="1897912"/>
                  </a:cubicBezTo>
                  <a:cubicBezTo>
                    <a:pt x="1763510" y="1898513"/>
                    <a:pt x="1749923" y="1914506"/>
                    <a:pt x="1733107" y="1919177"/>
                  </a:cubicBezTo>
                  <a:cubicBezTo>
                    <a:pt x="1717645" y="1923472"/>
                    <a:pt x="1701209" y="1922721"/>
                    <a:pt x="1685260" y="1924493"/>
                  </a:cubicBezTo>
                  <a:cubicBezTo>
                    <a:pt x="1634706" y="1913259"/>
                    <a:pt x="1545695" y="1893920"/>
                    <a:pt x="1509823" y="1881963"/>
                  </a:cubicBezTo>
                  <a:cubicBezTo>
                    <a:pt x="1492514" y="1876193"/>
                    <a:pt x="1477925" y="1864242"/>
                    <a:pt x="1461976" y="1855382"/>
                  </a:cubicBezTo>
                  <a:lnTo>
                    <a:pt x="1403497" y="1866014"/>
                  </a:lnTo>
                  <a:cubicBezTo>
                    <a:pt x="1362349" y="1873495"/>
                    <a:pt x="1357874" y="1936701"/>
                    <a:pt x="1329069" y="1967023"/>
                  </a:cubicBezTo>
                  <a:cubicBezTo>
                    <a:pt x="1322846" y="1973574"/>
                    <a:pt x="1311348" y="1970568"/>
                    <a:pt x="1302488" y="1972340"/>
                  </a:cubicBezTo>
                  <a:cubicBezTo>
                    <a:pt x="1260929" y="1961949"/>
                    <a:pt x="1301114" y="1974529"/>
                    <a:pt x="1249325" y="1945758"/>
                  </a:cubicBezTo>
                  <a:cubicBezTo>
                    <a:pt x="1228542" y="1934212"/>
                    <a:pt x="1206542" y="1924985"/>
                    <a:pt x="1185530" y="1913861"/>
                  </a:cubicBezTo>
                  <a:cubicBezTo>
                    <a:pt x="1176398" y="1909026"/>
                    <a:pt x="1168446" y="1901982"/>
                    <a:pt x="1158949" y="1897912"/>
                  </a:cubicBezTo>
                  <a:cubicBezTo>
                    <a:pt x="1143497" y="1891289"/>
                    <a:pt x="1126504" y="1888701"/>
                    <a:pt x="1111102" y="1881963"/>
                  </a:cubicBezTo>
                  <a:cubicBezTo>
                    <a:pt x="1098013" y="1876236"/>
                    <a:pt x="1085212" y="1869409"/>
                    <a:pt x="1073888" y="1860698"/>
                  </a:cubicBezTo>
                  <a:cubicBezTo>
                    <a:pt x="1051335" y="1843350"/>
                    <a:pt x="1041814" y="1828565"/>
                    <a:pt x="1026042" y="1807535"/>
                  </a:cubicBezTo>
                  <a:cubicBezTo>
                    <a:pt x="1022498" y="1816395"/>
                    <a:pt x="1018102" y="1824961"/>
                    <a:pt x="1015409" y="1834116"/>
                  </a:cubicBezTo>
                  <a:cubicBezTo>
                    <a:pt x="1002258" y="1878828"/>
                    <a:pt x="995464" y="1941669"/>
                    <a:pt x="962246" y="1977656"/>
                  </a:cubicBezTo>
                  <a:cubicBezTo>
                    <a:pt x="942008" y="1999580"/>
                    <a:pt x="931903" y="1955737"/>
                    <a:pt x="930349" y="1951075"/>
                  </a:cubicBezTo>
                  <a:cubicBezTo>
                    <a:pt x="877537" y="1877140"/>
                    <a:pt x="921654" y="1944670"/>
                    <a:pt x="861237" y="1812851"/>
                  </a:cubicBezTo>
                  <a:cubicBezTo>
                    <a:pt x="856932" y="1803458"/>
                    <a:pt x="848556" y="1796073"/>
                    <a:pt x="845288" y="1786270"/>
                  </a:cubicBezTo>
                  <a:cubicBezTo>
                    <a:pt x="822952" y="1719262"/>
                    <a:pt x="858639" y="1773945"/>
                    <a:pt x="824023" y="1727791"/>
                  </a:cubicBezTo>
                  <a:cubicBezTo>
                    <a:pt x="822251" y="1788042"/>
                    <a:pt x="822467" y="1848384"/>
                    <a:pt x="818707" y="1908544"/>
                  </a:cubicBezTo>
                  <a:cubicBezTo>
                    <a:pt x="817340" y="1930422"/>
                    <a:pt x="801600" y="2021817"/>
                    <a:pt x="797442" y="2046768"/>
                  </a:cubicBezTo>
                  <a:cubicBezTo>
                    <a:pt x="790353" y="2044996"/>
                    <a:pt x="782892" y="2044329"/>
                    <a:pt x="776176" y="2041451"/>
                  </a:cubicBezTo>
                  <a:cubicBezTo>
                    <a:pt x="770304" y="2038934"/>
                    <a:pt x="765217" y="2034810"/>
                    <a:pt x="760228" y="2030819"/>
                  </a:cubicBezTo>
                  <a:cubicBezTo>
                    <a:pt x="738613" y="2013527"/>
                    <a:pt x="714746" y="1998412"/>
                    <a:pt x="696432" y="1977656"/>
                  </a:cubicBezTo>
                  <a:cubicBezTo>
                    <a:pt x="661258" y="1937792"/>
                    <a:pt x="627624" y="1895929"/>
                    <a:pt x="600739" y="1850065"/>
                  </a:cubicBezTo>
                  <a:cubicBezTo>
                    <a:pt x="596169" y="1842270"/>
                    <a:pt x="604284" y="1832344"/>
                    <a:pt x="606056" y="1823484"/>
                  </a:cubicBezTo>
                  <a:cubicBezTo>
                    <a:pt x="614916" y="1837661"/>
                    <a:pt x="615988" y="1864501"/>
                    <a:pt x="632637" y="1866014"/>
                  </a:cubicBezTo>
                  <a:cubicBezTo>
                    <a:pt x="648908" y="1867493"/>
                    <a:pt x="668175" y="1844727"/>
                    <a:pt x="664535" y="1828800"/>
                  </a:cubicBezTo>
                  <a:cubicBezTo>
                    <a:pt x="652174" y="1774719"/>
                    <a:pt x="614916" y="1729563"/>
                    <a:pt x="590107" y="1679944"/>
                  </a:cubicBezTo>
                  <a:cubicBezTo>
                    <a:pt x="581246" y="1681716"/>
                    <a:pt x="571371" y="1680778"/>
                    <a:pt x="563525" y="1685261"/>
                  </a:cubicBezTo>
                  <a:cubicBezTo>
                    <a:pt x="557978" y="1688431"/>
                    <a:pt x="557138" y="1696434"/>
                    <a:pt x="552893" y="1701209"/>
                  </a:cubicBezTo>
                  <a:cubicBezTo>
                    <a:pt x="523538" y="1734233"/>
                    <a:pt x="516229" y="1730657"/>
                    <a:pt x="494414" y="1770321"/>
                  </a:cubicBezTo>
                  <a:cubicBezTo>
                    <a:pt x="482186" y="1792553"/>
                    <a:pt x="475451" y="1817605"/>
                    <a:pt x="462516" y="1839433"/>
                  </a:cubicBezTo>
                  <a:cubicBezTo>
                    <a:pt x="446973" y="1865662"/>
                    <a:pt x="427074" y="1889052"/>
                    <a:pt x="409353" y="1913861"/>
                  </a:cubicBezTo>
                  <a:cubicBezTo>
                    <a:pt x="404037" y="1917405"/>
                    <a:pt x="399119" y="1921636"/>
                    <a:pt x="393404" y="1924493"/>
                  </a:cubicBezTo>
                  <a:cubicBezTo>
                    <a:pt x="384869" y="1928761"/>
                    <a:pt x="374154" y="1929017"/>
                    <a:pt x="366823" y="1935126"/>
                  </a:cubicBezTo>
                  <a:cubicBezTo>
                    <a:pt x="362518" y="1938714"/>
                    <a:pt x="364287" y="1946209"/>
                    <a:pt x="361507" y="1951075"/>
                  </a:cubicBezTo>
                  <a:cubicBezTo>
                    <a:pt x="347876" y="1974930"/>
                    <a:pt x="350371" y="1970736"/>
                    <a:pt x="329609" y="1977656"/>
                  </a:cubicBezTo>
                  <a:cubicBezTo>
                    <a:pt x="280198" y="1944714"/>
                    <a:pt x="365992" y="2004866"/>
                    <a:pt x="271130" y="1903228"/>
                  </a:cubicBezTo>
                  <a:cubicBezTo>
                    <a:pt x="263019" y="1894537"/>
                    <a:pt x="249865" y="1892595"/>
                    <a:pt x="239232" y="1887279"/>
                  </a:cubicBezTo>
                  <a:cubicBezTo>
                    <a:pt x="217569" y="1952273"/>
                    <a:pt x="243907" y="1884462"/>
                    <a:pt x="196702" y="1961707"/>
                  </a:cubicBezTo>
                  <a:cubicBezTo>
                    <a:pt x="186371" y="1978613"/>
                    <a:pt x="178981" y="1997149"/>
                    <a:pt x="170121" y="2014870"/>
                  </a:cubicBezTo>
                  <a:cubicBezTo>
                    <a:pt x="136673" y="1981422"/>
                    <a:pt x="150079" y="2000412"/>
                    <a:pt x="127590" y="1940442"/>
                  </a:cubicBezTo>
                  <a:cubicBezTo>
                    <a:pt x="118340" y="1915775"/>
                    <a:pt x="121194" y="1882943"/>
                    <a:pt x="101009" y="1866014"/>
                  </a:cubicBezTo>
                  <a:cubicBezTo>
                    <a:pt x="81569" y="1849710"/>
                    <a:pt x="58532" y="1839077"/>
                    <a:pt x="34595" y="1829863"/>
                  </a:cubicBezTo>
                  <a:lnTo>
                    <a:pt x="0" y="1816545"/>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br>
                <a:rPr lang="en-US" b="1" dirty="0">
                  <a:solidFill>
                    <a:srgbClr val="303030"/>
                  </a:solidFill>
                  <a:effectLst/>
                  <a:latin typeface="Unify Sans"/>
                </a:rPr>
              </a:br>
              <a:r>
                <a:rPr lang="en-US" b="1" dirty="0">
                  <a:solidFill>
                    <a:srgbClr val="303030"/>
                  </a:solidFill>
                  <a:effectLst/>
                  <a:latin typeface="Unify Sans"/>
                </a:rPr>
                <a:t>Wisconsin's statewide court system slowed by denial-of-service cyberattack</a:t>
              </a:r>
              <a:br>
                <a:rPr lang="en-US" b="1" dirty="0">
                  <a:solidFill>
                    <a:srgbClr val="303030"/>
                  </a:solidFill>
                  <a:effectLst/>
                  <a:latin typeface="Unify Sans"/>
                </a:rPr>
              </a:br>
              <a:r>
                <a:rPr lang="en-US" b="0" i="0" dirty="0">
                  <a:solidFill>
                    <a:srgbClr val="303030"/>
                  </a:solidFill>
                  <a:effectLst/>
                  <a:latin typeface="Georgia Pro" panose="020B0604020202020204" pitchFamily="18" charset="0"/>
                </a:rPr>
                <a:t>An attempted cyberattack on the Wisconsin court system's computer network caused intermittent delays and slower response times earlier this week.</a:t>
              </a:r>
              <a:endParaRPr lang="en-US" b="1" dirty="0">
                <a:solidFill>
                  <a:srgbClr val="303030"/>
                </a:solidFill>
                <a:effectLst/>
                <a:latin typeface="Unify Sans"/>
              </a:endParaRPr>
            </a:p>
          </p:txBody>
        </p:sp>
        <p:pic>
          <p:nvPicPr>
            <p:cNvPr id="25" name="Picture 24">
              <a:extLst>
                <a:ext uri="{FF2B5EF4-FFF2-40B4-BE49-F238E27FC236}">
                  <a16:creationId xmlns:a16="http://schemas.microsoft.com/office/drawing/2014/main" id="{2F19E229-A6D8-330D-E7BB-1B5E11FAA113}"/>
                </a:ext>
              </a:extLst>
            </p:cNvPr>
            <p:cNvPicPr>
              <a:picLocks noChangeAspect="1"/>
            </p:cNvPicPr>
            <p:nvPr/>
          </p:nvPicPr>
          <p:blipFill>
            <a:blip r:embed="rId8"/>
            <a:stretch>
              <a:fillRect/>
            </a:stretch>
          </p:blipFill>
          <p:spPr>
            <a:xfrm>
              <a:off x="5016796" y="1317240"/>
              <a:ext cx="3593804" cy="780618"/>
            </a:xfrm>
            <a:prstGeom prst="rect">
              <a:avLst/>
            </a:prstGeom>
          </p:spPr>
        </p:pic>
      </p:grpSp>
      <p:grpSp>
        <p:nvGrpSpPr>
          <p:cNvPr id="54" name="Group 53">
            <a:extLst>
              <a:ext uri="{FF2B5EF4-FFF2-40B4-BE49-F238E27FC236}">
                <a16:creationId xmlns:a16="http://schemas.microsoft.com/office/drawing/2014/main" id="{2D8BC072-CC44-13A9-F6EF-83D67931F8C7}"/>
              </a:ext>
            </a:extLst>
          </p:cNvPr>
          <p:cNvGrpSpPr/>
          <p:nvPr/>
        </p:nvGrpSpPr>
        <p:grpSpPr>
          <a:xfrm>
            <a:off x="7225473" y="-2990"/>
            <a:ext cx="3682913" cy="4101560"/>
            <a:chOff x="8340039" y="779323"/>
            <a:chExt cx="3682913" cy="4101560"/>
          </a:xfrm>
          <a:effectLst>
            <a:outerShdw blurRad="50800" dist="38100" dir="2700000" algn="tl" rotWithShape="0">
              <a:prstClr val="black">
                <a:alpha val="40000"/>
              </a:prstClr>
            </a:outerShdw>
          </a:effectLst>
        </p:grpSpPr>
        <p:sp>
          <p:nvSpPr>
            <p:cNvPr id="31" name="Freeform: Shape 30">
              <a:extLst>
                <a:ext uri="{FF2B5EF4-FFF2-40B4-BE49-F238E27FC236}">
                  <a16:creationId xmlns:a16="http://schemas.microsoft.com/office/drawing/2014/main" id="{BDC8EDD5-A867-25F2-6738-61D16671C038}"/>
                </a:ext>
              </a:extLst>
            </p:cNvPr>
            <p:cNvSpPr/>
            <p:nvPr/>
          </p:nvSpPr>
          <p:spPr>
            <a:xfrm>
              <a:off x="8346788" y="1217968"/>
              <a:ext cx="3676164" cy="3662915"/>
            </a:xfrm>
            <a:custGeom>
              <a:avLst/>
              <a:gdLst>
                <a:gd name="connsiteX0" fmla="*/ 2961167 w 2961167"/>
                <a:gd name="connsiteY0" fmla="*/ 2207724 h 2264735"/>
                <a:gd name="connsiteX1" fmla="*/ 2961167 w 2961167"/>
                <a:gd name="connsiteY1" fmla="*/ 2264735 h 2264735"/>
                <a:gd name="connsiteX2" fmla="*/ 2880209 w 2961167"/>
                <a:gd name="connsiteY2" fmla="*/ 2264735 h 2264735"/>
                <a:gd name="connsiteX3" fmla="*/ 2923953 w 2961167"/>
                <a:gd name="connsiteY3" fmla="*/ 2232837 h 2264735"/>
                <a:gd name="connsiteX4" fmla="*/ 1547630 w 2961167"/>
                <a:gd name="connsiteY4" fmla="*/ 2135946 h 2264735"/>
                <a:gd name="connsiteX5" fmla="*/ 1550339 w 2961167"/>
                <a:gd name="connsiteY5" fmla="*/ 2137900 h 2264735"/>
                <a:gd name="connsiteX6" fmla="*/ 1544542 w 2961167"/>
                <a:gd name="connsiteY6" fmla="*/ 2137164 h 2264735"/>
                <a:gd name="connsiteX7" fmla="*/ 1543324 w 2961167"/>
                <a:gd name="connsiteY7" fmla="*/ 2136819 h 2264735"/>
                <a:gd name="connsiteX8" fmla="*/ 34393 w 2961167"/>
                <a:gd name="connsiteY8" fmla="*/ 2135613 h 2264735"/>
                <a:gd name="connsiteX9" fmla="*/ 63795 w 2961167"/>
                <a:gd name="connsiteY9" fmla="*/ 2137144 h 2264735"/>
                <a:gd name="connsiteX10" fmla="*/ 0 w 2961167"/>
                <a:gd name="connsiteY10" fmla="*/ 2149903 h 2264735"/>
                <a:gd name="connsiteX11" fmla="*/ 0 w 2961167"/>
                <a:gd name="connsiteY11" fmla="*/ 2141340 h 2264735"/>
                <a:gd name="connsiteX12" fmla="*/ 5316 w 2961167"/>
                <a:gd name="connsiteY12" fmla="*/ 2137144 h 2264735"/>
                <a:gd name="connsiteX13" fmla="*/ 34393 w 2961167"/>
                <a:gd name="connsiteY13" fmla="*/ 2135613 h 2264735"/>
                <a:gd name="connsiteX14" fmla="*/ 1526305 w 2961167"/>
                <a:gd name="connsiteY14" fmla="*/ 2131993 h 2264735"/>
                <a:gd name="connsiteX15" fmla="*/ 1543324 w 2961167"/>
                <a:gd name="connsiteY15" fmla="*/ 2136819 h 2264735"/>
                <a:gd name="connsiteX16" fmla="*/ 1541720 w 2961167"/>
                <a:gd name="connsiteY16" fmla="*/ 2137144 h 2264735"/>
                <a:gd name="connsiteX17" fmla="*/ 1526305 w 2961167"/>
                <a:gd name="connsiteY17" fmla="*/ 2131993 h 2264735"/>
                <a:gd name="connsiteX18" fmla="*/ 0 w 2961167"/>
                <a:gd name="connsiteY18" fmla="*/ 0 h 2264735"/>
                <a:gd name="connsiteX19" fmla="*/ 2961167 w 2961167"/>
                <a:gd name="connsiteY19" fmla="*/ 0 h 2264735"/>
                <a:gd name="connsiteX20" fmla="*/ 2961167 w 2961167"/>
                <a:gd name="connsiteY20" fmla="*/ 1962865 h 2264735"/>
                <a:gd name="connsiteX21" fmla="*/ 2945218 w 2961167"/>
                <a:gd name="connsiteY21" fmla="*/ 1961707 h 2264735"/>
                <a:gd name="connsiteX22" fmla="*/ 2854841 w 2961167"/>
                <a:gd name="connsiteY22" fmla="*/ 2009553 h 2264735"/>
                <a:gd name="connsiteX23" fmla="*/ 2690037 w 2961167"/>
                <a:gd name="connsiteY23" fmla="*/ 2089297 h 2264735"/>
                <a:gd name="connsiteX24" fmla="*/ 2599660 w 2961167"/>
                <a:gd name="connsiteY24" fmla="*/ 2105246 h 2264735"/>
                <a:gd name="connsiteX25" fmla="*/ 2578395 w 2961167"/>
                <a:gd name="connsiteY25" fmla="*/ 2110563 h 2264735"/>
                <a:gd name="connsiteX26" fmla="*/ 2530548 w 2961167"/>
                <a:gd name="connsiteY26" fmla="*/ 2131828 h 2264735"/>
                <a:gd name="connsiteX27" fmla="*/ 2392325 w 2961167"/>
                <a:gd name="connsiteY27" fmla="*/ 2115879 h 2264735"/>
                <a:gd name="connsiteX28" fmla="*/ 2275367 w 2961167"/>
                <a:gd name="connsiteY28" fmla="*/ 2068032 h 2264735"/>
                <a:gd name="connsiteX29" fmla="*/ 2227520 w 2961167"/>
                <a:gd name="connsiteY29" fmla="*/ 2057400 h 2264735"/>
                <a:gd name="connsiteX30" fmla="*/ 2190307 w 2961167"/>
                <a:gd name="connsiteY30" fmla="*/ 2014870 h 2264735"/>
                <a:gd name="connsiteX31" fmla="*/ 2121195 w 2961167"/>
                <a:gd name="connsiteY31" fmla="*/ 1961707 h 2264735"/>
                <a:gd name="connsiteX32" fmla="*/ 1935125 w 2961167"/>
                <a:gd name="connsiteY32" fmla="*/ 1945758 h 2264735"/>
                <a:gd name="connsiteX33" fmla="*/ 1855381 w 2961167"/>
                <a:gd name="connsiteY33" fmla="*/ 1924493 h 2264735"/>
                <a:gd name="connsiteX34" fmla="*/ 1791586 w 2961167"/>
                <a:gd name="connsiteY34" fmla="*/ 1940442 h 2264735"/>
                <a:gd name="connsiteX35" fmla="*/ 1626781 w 2961167"/>
                <a:gd name="connsiteY35" fmla="*/ 2105246 h 2264735"/>
                <a:gd name="connsiteX36" fmla="*/ 1600200 w 2961167"/>
                <a:gd name="connsiteY36" fmla="*/ 2110563 h 2264735"/>
                <a:gd name="connsiteX37" fmla="*/ 1584251 w 2961167"/>
                <a:gd name="connsiteY37" fmla="*/ 2126511 h 2264735"/>
                <a:gd name="connsiteX38" fmla="*/ 1563313 w 2961167"/>
                <a:gd name="connsiteY38" fmla="*/ 2132766 h 2264735"/>
                <a:gd name="connsiteX39" fmla="*/ 1547630 w 2961167"/>
                <a:gd name="connsiteY39" fmla="*/ 2135946 h 2264735"/>
                <a:gd name="connsiteX40" fmla="*/ 1545419 w 2961167"/>
                <a:gd name="connsiteY40" fmla="*/ 2134351 h 2264735"/>
                <a:gd name="connsiteX41" fmla="*/ 1477925 w 2961167"/>
                <a:gd name="connsiteY41" fmla="*/ 2105246 h 2264735"/>
                <a:gd name="connsiteX42" fmla="*/ 1382232 w 2961167"/>
                <a:gd name="connsiteY42" fmla="*/ 2073349 h 2264735"/>
                <a:gd name="connsiteX43" fmla="*/ 1286539 w 2961167"/>
                <a:gd name="connsiteY43" fmla="*/ 2036135 h 2264735"/>
                <a:gd name="connsiteX44" fmla="*/ 1233376 w 2961167"/>
                <a:gd name="connsiteY44" fmla="*/ 2025502 h 2264735"/>
                <a:gd name="connsiteX45" fmla="*/ 1212111 w 2961167"/>
                <a:gd name="connsiteY45" fmla="*/ 2020186 h 2264735"/>
                <a:gd name="connsiteX46" fmla="*/ 1153632 w 2961167"/>
                <a:gd name="connsiteY46" fmla="*/ 1977656 h 2264735"/>
                <a:gd name="connsiteX47" fmla="*/ 1047307 w 2961167"/>
                <a:gd name="connsiteY47" fmla="*/ 1908544 h 2264735"/>
                <a:gd name="connsiteX48" fmla="*/ 893134 w 2961167"/>
                <a:gd name="connsiteY48" fmla="*/ 2020186 h 2264735"/>
                <a:gd name="connsiteX49" fmla="*/ 882502 w 2961167"/>
                <a:gd name="connsiteY49" fmla="*/ 2036135 h 2264735"/>
                <a:gd name="connsiteX50" fmla="*/ 850604 w 2961167"/>
                <a:gd name="connsiteY50" fmla="*/ 2078665 h 2264735"/>
                <a:gd name="connsiteX51" fmla="*/ 818707 w 2961167"/>
                <a:gd name="connsiteY51" fmla="*/ 2110563 h 2264735"/>
                <a:gd name="connsiteX52" fmla="*/ 770860 w 2961167"/>
                <a:gd name="connsiteY52" fmla="*/ 2115879 h 2264735"/>
                <a:gd name="connsiteX53" fmla="*/ 744279 w 2961167"/>
                <a:gd name="connsiteY53" fmla="*/ 2121195 h 2264735"/>
                <a:gd name="connsiteX54" fmla="*/ 717697 w 2961167"/>
                <a:gd name="connsiteY54" fmla="*/ 2105246 h 2264735"/>
                <a:gd name="connsiteX55" fmla="*/ 648586 w 2961167"/>
                <a:gd name="connsiteY55" fmla="*/ 2089297 h 2264735"/>
                <a:gd name="connsiteX56" fmla="*/ 478465 w 2961167"/>
                <a:gd name="connsiteY56" fmla="*/ 2073349 h 2264735"/>
                <a:gd name="connsiteX57" fmla="*/ 419986 w 2961167"/>
                <a:gd name="connsiteY57" fmla="*/ 2062716 h 2264735"/>
                <a:gd name="connsiteX58" fmla="*/ 393404 w 2961167"/>
                <a:gd name="connsiteY58" fmla="*/ 2046767 h 2264735"/>
                <a:gd name="connsiteX59" fmla="*/ 356190 w 2961167"/>
                <a:gd name="connsiteY59" fmla="*/ 2036135 h 2264735"/>
                <a:gd name="connsiteX60" fmla="*/ 239232 w 2961167"/>
                <a:gd name="connsiteY60" fmla="*/ 1951074 h 2264735"/>
                <a:gd name="connsiteX61" fmla="*/ 186069 w 2961167"/>
                <a:gd name="connsiteY61" fmla="*/ 1956390 h 2264735"/>
                <a:gd name="connsiteX62" fmla="*/ 116958 w 2961167"/>
                <a:gd name="connsiteY62" fmla="*/ 2004237 h 2264735"/>
                <a:gd name="connsiteX63" fmla="*/ 14250 w 2961167"/>
                <a:gd name="connsiteY63" fmla="*/ 2112788 h 2264735"/>
                <a:gd name="connsiteX64" fmla="*/ 0 w 2961167"/>
                <a:gd name="connsiteY64" fmla="*/ 2131807 h 226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961167" h="2264735">
                  <a:moveTo>
                    <a:pt x="2961167" y="2207724"/>
                  </a:moveTo>
                  <a:lnTo>
                    <a:pt x="2961167" y="2264735"/>
                  </a:lnTo>
                  <a:lnTo>
                    <a:pt x="2880209" y="2264735"/>
                  </a:lnTo>
                  <a:lnTo>
                    <a:pt x="2923953" y="2232837"/>
                  </a:lnTo>
                  <a:close/>
                  <a:moveTo>
                    <a:pt x="1547630" y="2135946"/>
                  </a:moveTo>
                  <a:lnTo>
                    <a:pt x="1550339" y="2137900"/>
                  </a:lnTo>
                  <a:cubicBezTo>
                    <a:pt x="1549839" y="2138241"/>
                    <a:pt x="1547552" y="2137869"/>
                    <a:pt x="1544542" y="2137164"/>
                  </a:cubicBezTo>
                  <a:lnTo>
                    <a:pt x="1543324" y="2136819"/>
                  </a:lnTo>
                  <a:close/>
                  <a:moveTo>
                    <a:pt x="34393" y="2135613"/>
                  </a:moveTo>
                  <a:cubicBezTo>
                    <a:pt x="44194" y="2136123"/>
                    <a:pt x="54049" y="2137144"/>
                    <a:pt x="63795" y="2137144"/>
                  </a:cubicBezTo>
                  <a:lnTo>
                    <a:pt x="0" y="2149903"/>
                  </a:lnTo>
                  <a:lnTo>
                    <a:pt x="0" y="2141340"/>
                  </a:lnTo>
                  <a:lnTo>
                    <a:pt x="5316" y="2137144"/>
                  </a:lnTo>
                  <a:cubicBezTo>
                    <a:pt x="14846" y="2135102"/>
                    <a:pt x="24593" y="2135102"/>
                    <a:pt x="34393" y="2135613"/>
                  </a:cubicBezTo>
                  <a:close/>
                  <a:moveTo>
                    <a:pt x="1526305" y="2131993"/>
                  </a:moveTo>
                  <a:lnTo>
                    <a:pt x="1543324" y="2136819"/>
                  </a:lnTo>
                  <a:lnTo>
                    <a:pt x="1541720" y="2137144"/>
                  </a:lnTo>
                  <a:cubicBezTo>
                    <a:pt x="1525305" y="2131673"/>
                    <a:pt x="1523001" y="2130973"/>
                    <a:pt x="1526305" y="2131993"/>
                  </a:cubicBezTo>
                  <a:close/>
                  <a:moveTo>
                    <a:pt x="0" y="0"/>
                  </a:moveTo>
                  <a:lnTo>
                    <a:pt x="2961167" y="0"/>
                  </a:lnTo>
                  <a:lnTo>
                    <a:pt x="2961167" y="1962865"/>
                  </a:lnTo>
                  <a:lnTo>
                    <a:pt x="2945218" y="1961707"/>
                  </a:lnTo>
                  <a:cubicBezTo>
                    <a:pt x="2945218" y="1961707"/>
                    <a:pt x="2885329" y="1994309"/>
                    <a:pt x="2854841" y="2009553"/>
                  </a:cubicBezTo>
                  <a:lnTo>
                    <a:pt x="2690037" y="2089297"/>
                  </a:lnTo>
                  <a:cubicBezTo>
                    <a:pt x="2659911" y="2094613"/>
                    <a:pt x="2629711" y="2099522"/>
                    <a:pt x="2599660" y="2105246"/>
                  </a:cubicBezTo>
                  <a:cubicBezTo>
                    <a:pt x="2592483" y="2106613"/>
                    <a:pt x="2585215" y="2107940"/>
                    <a:pt x="2578395" y="2110563"/>
                  </a:cubicBezTo>
                  <a:cubicBezTo>
                    <a:pt x="2562105" y="2116828"/>
                    <a:pt x="2546497" y="2124740"/>
                    <a:pt x="2530548" y="2131828"/>
                  </a:cubicBezTo>
                  <a:cubicBezTo>
                    <a:pt x="2530548" y="2131828"/>
                    <a:pt x="2437601" y="2125940"/>
                    <a:pt x="2392325" y="2115879"/>
                  </a:cubicBezTo>
                  <a:cubicBezTo>
                    <a:pt x="2320518" y="2099922"/>
                    <a:pt x="2314904" y="2094391"/>
                    <a:pt x="2275367" y="2068032"/>
                  </a:cubicBezTo>
                  <a:cubicBezTo>
                    <a:pt x="2259418" y="2064488"/>
                    <a:pt x="2242601" y="2063684"/>
                    <a:pt x="2227520" y="2057400"/>
                  </a:cubicBezTo>
                  <a:cubicBezTo>
                    <a:pt x="2220151" y="2054330"/>
                    <a:pt x="2191212" y="2015775"/>
                    <a:pt x="2190307" y="2014870"/>
                  </a:cubicBezTo>
                  <a:cubicBezTo>
                    <a:pt x="2167823" y="1992386"/>
                    <a:pt x="2149928" y="1972482"/>
                    <a:pt x="2121195" y="1961707"/>
                  </a:cubicBezTo>
                  <a:cubicBezTo>
                    <a:pt x="2000251" y="1916354"/>
                    <a:pt x="2113367" y="1959830"/>
                    <a:pt x="1935125" y="1945758"/>
                  </a:cubicBezTo>
                  <a:cubicBezTo>
                    <a:pt x="1907700" y="1943593"/>
                    <a:pt x="1881962" y="1931581"/>
                    <a:pt x="1855381" y="1924493"/>
                  </a:cubicBezTo>
                  <a:lnTo>
                    <a:pt x="1791586" y="1940442"/>
                  </a:lnTo>
                  <a:cubicBezTo>
                    <a:pt x="1741436" y="1952980"/>
                    <a:pt x="1657312" y="2067670"/>
                    <a:pt x="1626781" y="2105246"/>
                  </a:cubicBezTo>
                  <a:cubicBezTo>
                    <a:pt x="1617921" y="2107018"/>
                    <a:pt x="1608282" y="2106522"/>
                    <a:pt x="1600200" y="2110563"/>
                  </a:cubicBezTo>
                  <a:cubicBezTo>
                    <a:pt x="1593476" y="2113925"/>
                    <a:pt x="1591095" y="2123400"/>
                    <a:pt x="1584251" y="2126511"/>
                  </a:cubicBezTo>
                  <a:cubicBezTo>
                    <a:pt x="1577599" y="2129535"/>
                    <a:pt x="1570511" y="2131307"/>
                    <a:pt x="1563313" y="2132766"/>
                  </a:cubicBezTo>
                  <a:lnTo>
                    <a:pt x="1547630" y="2135946"/>
                  </a:lnTo>
                  <a:lnTo>
                    <a:pt x="1545419" y="2134351"/>
                  </a:lnTo>
                  <a:cubicBezTo>
                    <a:pt x="1537150" y="2130048"/>
                    <a:pt x="1517486" y="2121364"/>
                    <a:pt x="1477925" y="2105246"/>
                  </a:cubicBezTo>
                  <a:cubicBezTo>
                    <a:pt x="1446787" y="2092560"/>
                    <a:pt x="1415164" y="2080129"/>
                    <a:pt x="1382232" y="2073349"/>
                  </a:cubicBezTo>
                  <a:cubicBezTo>
                    <a:pt x="1281047" y="2052517"/>
                    <a:pt x="1308105" y="2100828"/>
                    <a:pt x="1286539" y="2036135"/>
                  </a:cubicBezTo>
                  <a:cubicBezTo>
                    <a:pt x="1268818" y="2032591"/>
                    <a:pt x="1251047" y="2029289"/>
                    <a:pt x="1233376" y="2025502"/>
                  </a:cubicBezTo>
                  <a:cubicBezTo>
                    <a:pt x="1226232" y="2023971"/>
                    <a:pt x="1218376" y="2023945"/>
                    <a:pt x="1212111" y="2020186"/>
                  </a:cubicBezTo>
                  <a:cubicBezTo>
                    <a:pt x="1191443" y="2007785"/>
                    <a:pt x="1173587" y="1991174"/>
                    <a:pt x="1153632" y="1977656"/>
                  </a:cubicBezTo>
                  <a:cubicBezTo>
                    <a:pt x="1118635" y="1953948"/>
                    <a:pt x="1082749" y="1931581"/>
                    <a:pt x="1047307" y="1908544"/>
                  </a:cubicBezTo>
                  <a:cubicBezTo>
                    <a:pt x="945523" y="1995789"/>
                    <a:pt x="1106609" y="1860080"/>
                    <a:pt x="893134" y="2020186"/>
                  </a:cubicBezTo>
                  <a:cubicBezTo>
                    <a:pt x="888023" y="2024020"/>
                    <a:pt x="886260" y="2030968"/>
                    <a:pt x="882502" y="2036135"/>
                  </a:cubicBezTo>
                  <a:cubicBezTo>
                    <a:pt x="872079" y="2050467"/>
                    <a:pt x="862137" y="2065210"/>
                    <a:pt x="850604" y="2078665"/>
                  </a:cubicBezTo>
                  <a:cubicBezTo>
                    <a:pt x="840818" y="2090082"/>
                    <a:pt x="829339" y="2099930"/>
                    <a:pt x="818707" y="2110563"/>
                  </a:cubicBezTo>
                  <a:cubicBezTo>
                    <a:pt x="802758" y="2112335"/>
                    <a:pt x="786746" y="2113610"/>
                    <a:pt x="770860" y="2115879"/>
                  </a:cubicBezTo>
                  <a:cubicBezTo>
                    <a:pt x="761915" y="2117157"/>
                    <a:pt x="753139" y="2122967"/>
                    <a:pt x="744279" y="2121195"/>
                  </a:cubicBezTo>
                  <a:cubicBezTo>
                    <a:pt x="734146" y="2119168"/>
                    <a:pt x="726558" y="2110562"/>
                    <a:pt x="717697" y="2105246"/>
                  </a:cubicBezTo>
                  <a:cubicBezTo>
                    <a:pt x="694660" y="2099930"/>
                    <a:pt x="672111" y="2091650"/>
                    <a:pt x="648586" y="2089297"/>
                  </a:cubicBezTo>
                  <a:cubicBezTo>
                    <a:pt x="463380" y="2070777"/>
                    <a:pt x="555905" y="2104324"/>
                    <a:pt x="478465" y="2073349"/>
                  </a:cubicBezTo>
                  <a:cubicBezTo>
                    <a:pt x="458972" y="2069805"/>
                    <a:pt x="438897" y="2068626"/>
                    <a:pt x="419986" y="2062716"/>
                  </a:cubicBezTo>
                  <a:cubicBezTo>
                    <a:pt x="410123" y="2059634"/>
                    <a:pt x="402942" y="2050741"/>
                    <a:pt x="393404" y="2046767"/>
                  </a:cubicBezTo>
                  <a:cubicBezTo>
                    <a:pt x="381495" y="2041805"/>
                    <a:pt x="368595" y="2039679"/>
                    <a:pt x="356190" y="2036135"/>
                  </a:cubicBezTo>
                  <a:cubicBezTo>
                    <a:pt x="269155" y="2027430"/>
                    <a:pt x="314152" y="2044725"/>
                    <a:pt x="239232" y="1951074"/>
                  </a:cubicBezTo>
                  <a:cubicBezTo>
                    <a:pt x="221511" y="1952846"/>
                    <a:pt x="202401" y="1949289"/>
                    <a:pt x="186069" y="1956390"/>
                  </a:cubicBezTo>
                  <a:cubicBezTo>
                    <a:pt x="160373" y="1967562"/>
                    <a:pt x="137720" y="1985422"/>
                    <a:pt x="116958" y="2004237"/>
                  </a:cubicBezTo>
                  <a:cubicBezTo>
                    <a:pt x="61147" y="2054816"/>
                    <a:pt x="40821" y="2077885"/>
                    <a:pt x="14250" y="2112788"/>
                  </a:cubicBezTo>
                  <a:lnTo>
                    <a:pt x="0" y="2131807"/>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b="1" dirty="0">
                  <a:solidFill>
                    <a:srgbClr val="303030"/>
                  </a:solidFill>
                  <a:effectLst/>
                  <a:latin typeface="Unify Sans"/>
                </a:rPr>
                <a:t>Confidential information of 9,500 patients at the Medical College of Wisconsin compromised</a:t>
              </a:r>
              <a:br>
                <a:rPr lang="en-US" b="1" dirty="0">
                  <a:solidFill>
                    <a:srgbClr val="303030"/>
                  </a:solidFill>
                  <a:effectLst/>
                  <a:latin typeface="Unify Sans"/>
                </a:rPr>
              </a:br>
              <a:r>
                <a:rPr lang="en-US" sz="1400" b="0" i="0" dirty="0">
                  <a:solidFill>
                    <a:srgbClr val="303030"/>
                  </a:solidFill>
                  <a:effectLst/>
                  <a:latin typeface="Georgia Pro" panose="02040502050405020303" pitchFamily="18" charset="0"/>
                </a:rPr>
                <a:t>The compromised email accounts contained one or more of the following types of information: patients’ names, home addresses, dates of birth, medical record numbers, health insurance information, dates of service, surgical information, diagnosis or medical condition, and treatment information.</a:t>
              </a:r>
              <a:endParaRPr lang="en-US" sz="1400" b="1" dirty="0">
                <a:solidFill>
                  <a:srgbClr val="303030"/>
                </a:solidFill>
                <a:effectLst/>
                <a:latin typeface="Unify Sans"/>
              </a:endParaRPr>
            </a:p>
            <a:p>
              <a:endParaRPr lang="en-US" dirty="0"/>
            </a:p>
          </p:txBody>
        </p:sp>
        <p:pic>
          <p:nvPicPr>
            <p:cNvPr id="53" name="Picture 52">
              <a:extLst>
                <a:ext uri="{FF2B5EF4-FFF2-40B4-BE49-F238E27FC236}">
                  <a16:creationId xmlns:a16="http://schemas.microsoft.com/office/drawing/2014/main" id="{ACCE11AF-B035-FDD5-65C1-C0C85473DAAF}"/>
                </a:ext>
              </a:extLst>
            </p:cNvPr>
            <p:cNvPicPr>
              <a:picLocks noChangeAspect="1"/>
            </p:cNvPicPr>
            <p:nvPr/>
          </p:nvPicPr>
          <p:blipFill>
            <a:blip r:embed="rId8"/>
            <a:stretch>
              <a:fillRect/>
            </a:stretch>
          </p:blipFill>
          <p:spPr>
            <a:xfrm>
              <a:off x="8340039" y="779323"/>
              <a:ext cx="3676164" cy="780618"/>
            </a:xfrm>
            <a:prstGeom prst="rect">
              <a:avLst/>
            </a:prstGeom>
          </p:spPr>
        </p:pic>
      </p:grpSp>
      <p:grpSp>
        <p:nvGrpSpPr>
          <p:cNvPr id="57" name="Group 56">
            <a:extLst>
              <a:ext uri="{FF2B5EF4-FFF2-40B4-BE49-F238E27FC236}">
                <a16:creationId xmlns:a16="http://schemas.microsoft.com/office/drawing/2014/main" id="{38E1D550-E46D-C7E0-53F2-46E5A1192459}"/>
              </a:ext>
            </a:extLst>
          </p:cNvPr>
          <p:cNvGrpSpPr/>
          <p:nvPr/>
        </p:nvGrpSpPr>
        <p:grpSpPr>
          <a:xfrm>
            <a:off x="9230833" y="3442766"/>
            <a:ext cx="2968250" cy="3500646"/>
            <a:chOff x="9230833" y="3442766"/>
            <a:chExt cx="2968250" cy="3500646"/>
          </a:xfrm>
        </p:grpSpPr>
        <p:sp>
          <p:nvSpPr>
            <p:cNvPr id="52" name="Freeform: Shape 51">
              <a:extLst>
                <a:ext uri="{FF2B5EF4-FFF2-40B4-BE49-F238E27FC236}">
                  <a16:creationId xmlns:a16="http://schemas.microsoft.com/office/drawing/2014/main" id="{EFE1B8AD-2EC4-8E70-30BF-076D79C378D6}"/>
                </a:ext>
              </a:extLst>
            </p:cNvPr>
            <p:cNvSpPr/>
            <p:nvPr/>
          </p:nvSpPr>
          <p:spPr>
            <a:xfrm>
              <a:off x="9230833" y="3664648"/>
              <a:ext cx="2961167" cy="3278764"/>
            </a:xfrm>
            <a:custGeom>
              <a:avLst/>
              <a:gdLst>
                <a:gd name="connsiteX0" fmla="*/ 2961167 w 2961167"/>
                <a:gd name="connsiteY0" fmla="*/ 2207724 h 2264735"/>
                <a:gd name="connsiteX1" fmla="*/ 2961167 w 2961167"/>
                <a:gd name="connsiteY1" fmla="*/ 2264735 h 2264735"/>
                <a:gd name="connsiteX2" fmla="*/ 2880209 w 2961167"/>
                <a:gd name="connsiteY2" fmla="*/ 2264735 h 2264735"/>
                <a:gd name="connsiteX3" fmla="*/ 2923953 w 2961167"/>
                <a:gd name="connsiteY3" fmla="*/ 2232837 h 2264735"/>
                <a:gd name="connsiteX4" fmla="*/ 1547630 w 2961167"/>
                <a:gd name="connsiteY4" fmla="*/ 2135946 h 2264735"/>
                <a:gd name="connsiteX5" fmla="*/ 1550339 w 2961167"/>
                <a:gd name="connsiteY5" fmla="*/ 2137900 h 2264735"/>
                <a:gd name="connsiteX6" fmla="*/ 1544542 w 2961167"/>
                <a:gd name="connsiteY6" fmla="*/ 2137164 h 2264735"/>
                <a:gd name="connsiteX7" fmla="*/ 1543324 w 2961167"/>
                <a:gd name="connsiteY7" fmla="*/ 2136819 h 2264735"/>
                <a:gd name="connsiteX8" fmla="*/ 34393 w 2961167"/>
                <a:gd name="connsiteY8" fmla="*/ 2135613 h 2264735"/>
                <a:gd name="connsiteX9" fmla="*/ 63795 w 2961167"/>
                <a:gd name="connsiteY9" fmla="*/ 2137144 h 2264735"/>
                <a:gd name="connsiteX10" fmla="*/ 0 w 2961167"/>
                <a:gd name="connsiteY10" fmla="*/ 2149903 h 2264735"/>
                <a:gd name="connsiteX11" fmla="*/ 0 w 2961167"/>
                <a:gd name="connsiteY11" fmla="*/ 2141340 h 2264735"/>
                <a:gd name="connsiteX12" fmla="*/ 5316 w 2961167"/>
                <a:gd name="connsiteY12" fmla="*/ 2137144 h 2264735"/>
                <a:gd name="connsiteX13" fmla="*/ 34393 w 2961167"/>
                <a:gd name="connsiteY13" fmla="*/ 2135613 h 2264735"/>
                <a:gd name="connsiteX14" fmla="*/ 1526305 w 2961167"/>
                <a:gd name="connsiteY14" fmla="*/ 2131993 h 2264735"/>
                <a:gd name="connsiteX15" fmla="*/ 1543324 w 2961167"/>
                <a:gd name="connsiteY15" fmla="*/ 2136819 h 2264735"/>
                <a:gd name="connsiteX16" fmla="*/ 1541720 w 2961167"/>
                <a:gd name="connsiteY16" fmla="*/ 2137144 h 2264735"/>
                <a:gd name="connsiteX17" fmla="*/ 1526305 w 2961167"/>
                <a:gd name="connsiteY17" fmla="*/ 2131993 h 2264735"/>
                <a:gd name="connsiteX18" fmla="*/ 0 w 2961167"/>
                <a:gd name="connsiteY18" fmla="*/ 0 h 2264735"/>
                <a:gd name="connsiteX19" fmla="*/ 2961167 w 2961167"/>
                <a:gd name="connsiteY19" fmla="*/ 0 h 2264735"/>
                <a:gd name="connsiteX20" fmla="*/ 2961167 w 2961167"/>
                <a:gd name="connsiteY20" fmla="*/ 1962865 h 2264735"/>
                <a:gd name="connsiteX21" fmla="*/ 2945218 w 2961167"/>
                <a:gd name="connsiteY21" fmla="*/ 1961707 h 2264735"/>
                <a:gd name="connsiteX22" fmla="*/ 2854841 w 2961167"/>
                <a:gd name="connsiteY22" fmla="*/ 2009553 h 2264735"/>
                <a:gd name="connsiteX23" fmla="*/ 2690037 w 2961167"/>
                <a:gd name="connsiteY23" fmla="*/ 2089297 h 2264735"/>
                <a:gd name="connsiteX24" fmla="*/ 2599660 w 2961167"/>
                <a:gd name="connsiteY24" fmla="*/ 2105246 h 2264735"/>
                <a:gd name="connsiteX25" fmla="*/ 2578395 w 2961167"/>
                <a:gd name="connsiteY25" fmla="*/ 2110563 h 2264735"/>
                <a:gd name="connsiteX26" fmla="*/ 2530548 w 2961167"/>
                <a:gd name="connsiteY26" fmla="*/ 2131828 h 2264735"/>
                <a:gd name="connsiteX27" fmla="*/ 2392325 w 2961167"/>
                <a:gd name="connsiteY27" fmla="*/ 2115879 h 2264735"/>
                <a:gd name="connsiteX28" fmla="*/ 2275367 w 2961167"/>
                <a:gd name="connsiteY28" fmla="*/ 2068032 h 2264735"/>
                <a:gd name="connsiteX29" fmla="*/ 2227520 w 2961167"/>
                <a:gd name="connsiteY29" fmla="*/ 2057400 h 2264735"/>
                <a:gd name="connsiteX30" fmla="*/ 2190307 w 2961167"/>
                <a:gd name="connsiteY30" fmla="*/ 2014870 h 2264735"/>
                <a:gd name="connsiteX31" fmla="*/ 2121195 w 2961167"/>
                <a:gd name="connsiteY31" fmla="*/ 1961707 h 2264735"/>
                <a:gd name="connsiteX32" fmla="*/ 1935125 w 2961167"/>
                <a:gd name="connsiteY32" fmla="*/ 1945758 h 2264735"/>
                <a:gd name="connsiteX33" fmla="*/ 1855381 w 2961167"/>
                <a:gd name="connsiteY33" fmla="*/ 1924493 h 2264735"/>
                <a:gd name="connsiteX34" fmla="*/ 1791586 w 2961167"/>
                <a:gd name="connsiteY34" fmla="*/ 1940442 h 2264735"/>
                <a:gd name="connsiteX35" fmla="*/ 1626781 w 2961167"/>
                <a:gd name="connsiteY35" fmla="*/ 2105246 h 2264735"/>
                <a:gd name="connsiteX36" fmla="*/ 1600200 w 2961167"/>
                <a:gd name="connsiteY36" fmla="*/ 2110563 h 2264735"/>
                <a:gd name="connsiteX37" fmla="*/ 1584251 w 2961167"/>
                <a:gd name="connsiteY37" fmla="*/ 2126511 h 2264735"/>
                <a:gd name="connsiteX38" fmla="*/ 1563313 w 2961167"/>
                <a:gd name="connsiteY38" fmla="*/ 2132766 h 2264735"/>
                <a:gd name="connsiteX39" fmla="*/ 1547630 w 2961167"/>
                <a:gd name="connsiteY39" fmla="*/ 2135946 h 2264735"/>
                <a:gd name="connsiteX40" fmla="*/ 1545419 w 2961167"/>
                <a:gd name="connsiteY40" fmla="*/ 2134351 h 2264735"/>
                <a:gd name="connsiteX41" fmla="*/ 1477925 w 2961167"/>
                <a:gd name="connsiteY41" fmla="*/ 2105246 h 2264735"/>
                <a:gd name="connsiteX42" fmla="*/ 1382232 w 2961167"/>
                <a:gd name="connsiteY42" fmla="*/ 2073349 h 2264735"/>
                <a:gd name="connsiteX43" fmla="*/ 1286539 w 2961167"/>
                <a:gd name="connsiteY43" fmla="*/ 2036135 h 2264735"/>
                <a:gd name="connsiteX44" fmla="*/ 1233376 w 2961167"/>
                <a:gd name="connsiteY44" fmla="*/ 2025502 h 2264735"/>
                <a:gd name="connsiteX45" fmla="*/ 1212111 w 2961167"/>
                <a:gd name="connsiteY45" fmla="*/ 2020186 h 2264735"/>
                <a:gd name="connsiteX46" fmla="*/ 1153632 w 2961167"/>
                <a:gd name="connsiteY46" fmla="*/ 1977656 h 2264735"/>
                <a:gd name="connsiteX47" fmla="*/ 1047307 w 2961167"/>
                <a:gd name="connsiteY47" fmla="*/ 1908544 h 2264735"/>
                <a:gd name="connsiteX48" fmla="*/ 893134 w 2961167"/>
                <a:gd name="connsiteY48" fmla="*/ 2020186 h 2264735"/>
                <a:gd name="connsiteX49" fmla="*/ 882502 w 2961167"/>
                <a:gd name="connsiteY49" fmla="*/ 2036135 h 2264735"/>
                <a:gd name="connsiteX50" fmla="*/ 850604 w 2961167"/>
                <a:gd name="connsiteY50" fmla="*/ 2078665 h 2264735"/>
                <a:gd name="connsiteX51" fmla="*/ 818707 w 2961167"/>
                <a:gd name="connsiteY51" fmla="*/ 2110563 h 2264735"/>
                <a:gd name="connsiteX52" fmla="*/ 770860 w 2961167"/>
                <a:gd name="connsiteY52" fmla="*/ 2115879 h 2264735"/>
                <a:gd name="connsiteX53" fmla="*/ 744279 w 2961167"/>
                <a:gd name="connsiteY53" fmla="*/ 2121195 h 2264735"/>
                <a:gd name="connsiteX54" fmla="*/ 717697 w 2961167"/>
                <a:gd name="connsiteY54" fmla="*/ 2105246 h 2264735"/>
                <a:gd name="connsiteX55" fmla="*/ 648586 w 2961167"/>
                <a:gd name="connsiteY55" fmla="*/ 2089297 h 2264735"/>
                <a:gd name="connsiteX56" fmla="*/ 478465 w 2961167"/>
                <a:gd name="connsiteY56" fmla="*/ 2073349 h 2264735"/>
                <a:gd name="connsiteX57" fmla="*/ 419986 w 2961167"/>
                <a:gd name="connsiteY57" fmla="*/ 2062716 h 2264735"/>
                <a:gd name="connsiteX58" fmla="*/ 393404 w 2961167"/>
                <a:gd name="connsiteY58" fmla="*/ 2046767 h 2264735"/>
                <a:gd name="connsiteX59" fmla="*/ 356190 w 2961167"/>
                <a:gd name="connsiteY59" fmla="*/ 2036135 h 2264735"/>
                <a:gd name="connsiteX60" fmla="*/ 239232 w 2961167"/>
                <a:gd name="connsiteY60" fmla="*/ 1951074 h 2264735"/>
                <a:gd name="connsiteX61" fmla="*/ 186069 w 2961167"/>
                <a:gd name="connsiteY61" fmla="*/ 1956390 h 2264735"/>
                <a:gd name="connsiteX62" fmla="*/ 116958 w 2961167"/>
                <a:gd name="connsiteY62" fmla="*/ 2004237 h 2264735"/>
                <a:gd name="connsiteX63" fmla="*/ 14250 w 2961167"/>
                <a:gd name="connsiteY63" fmla="*/ 2112788 h 2264735"/>
                <a:gd name="connsiteX64" fmla="*/ 0 w 2961167"/>
                <a:gd name="connsiteY64" fmla="*/ 2131807 h 226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961167" h="2264735">
                  <a:moveTo>
                    <a:pt x="2961167" y="2207724"/>
                  </a:moveTo>
                  <a:lnTo>
                    <a:pt x="2961167" y="2264735"/>
                  </a:lnTo>
                  <a:lnTo>
                    <a:pt x="2880209" y="2264735"/>
                  </a:lnTo>
                  <a:lnTo>
                    <a:pt x="2923953" y="2232837"/>
                  </a:lnTo>
                  <a:close/>
                  <a:moveTo>
                    <a:pt x="1547630" y="2135946"/>
                  </a:moveTo>
                  <a:lnTo>
                    <a:pt x="1550339" y="2137900"/>
                  </a:lnTo>
                  <a:cubicBezTo>
                    <a:pt x="1549839" y="2138241"/>
                    <a:pt x="1547552" y="2137869"/>
                    <a:pt x="1544542" y="2137164"/>
                  </a:cubicBezTo>
                  <a:lnTo>
                    <a:pt x="1543324" y="2136819"/>
                  </a:lnTo>
                  <a:close/>
                  <a:moveTo>
                    <a:pt x="34393" y="2135613"/>
                  </a:moveTo>
                  <a:cubicBezTo>
                    <a:pt x="44194" y="2136123"/>
                    <a:pt x="54049" y="2137144"/>
                    <a:pt x="63795" y="2137144"/>
                  </a:cubicBezTo>
                  <a:lnTo>
                    <a:pt x="0" y="2149903"/>
                  </a:lnTo>
                  <a:lnTo>
                    <a:pt x="0" y="2141340"/>
                  </a:lnTo>
                  <a:lnTo>
                    <a:pt x="5316" y="2137144"/>
                  </a:lnTo>
                  <a:cubicBezTo>
                    <a:pt x="14846" y="2135102"/>
                    <a:pt x="24593" y="2135102"/>
                    <a:pt x="34393" y="2135613"/>
                  </a:cubicBezTo>
                  <a:close/>
                  <a:moveTo>
                    <a:pt x="1526305" y="2131993"/>
                  </a:moveTo>
                  <a:lnTo>
                    <a:pt x="1543324" y="2136819"/>
                  </a:lnTo>
                  <a:lnTo>
                    <a:pt x="1541720" y="2137144"/>
                  </a:lnTo>
                  <a:cubicBezTo>
                    <a:pt x="1525305" y="2131673"/>
                    <a:pt x="1523001" y="2130973"/>
                    <a:pt x="1526305" y="2131993"/>
                  </a:cubicBezTo>
                  <a:close/>
                  <a:moveTo>
                    <a:pt x="0" y="0"/>
                  </a:moveTo>
                  <a:lnTo>
                    <a:pt x="2961167" y="0"/>
                  </a:lnTo>
                  <a:lnTo>
                    <a:pt x="2961167" y="1962865"/>
                  </a:lnTo>
                  <a:lnTo>
                    <a:pt x="2945218" y="1961707"/>
                  </a:lnTo>
                  <a:cubicBezTo>
                    <a:pt x="2945218" y="1961707"/>
                    <a:pt x="2885329" y="1994309"/>
                    <a:pt x="2854841" y="2009553"/>
                  </a:cubicBezTo>
                  <a:lnTo>
                    <a:pt x="2690037" y="2089297"/>
                  </a:lnTo>
                  <a:cubicBezTo>
                    <a:pt x="2659911" y="2094613"/>
                    <a:pt x="2629711" y="2099522"/>
                    <a:pt x="2599660" y="2105246"/>
                  </a:cubicBezTo>
                  <a:cubicBezTo>
                    <a:pt x="2592483" y="2106613"/>
                    <a:pt x="2585215" y="2107940"/>
                    <a:pt x="2578395" y="2110563"/>
                  </a:cubicBezTo>
                  <a:cubicBezTo>
                    <a:pt x="2562105" y="2116828"/>
                    <a:pt x="2546497" y="2124740"/>
                    <a:pt x="2530548" y="2131828"/>
                  </a:cubicBezTo>
                  <a:cubicBezTo>
                    <a:pt x="2530548" y="2131828"/>
                    <a:pt x="2437601" y="2125940"/>
                    <a:pt x="2392325" y="2115879"/>
                  </a:cubicBezTo>
                  <a:cubicBezTo>
                    <a:pt x="2320518" y="2099922"/>
                    <a:pt x="2314904" y="2094391"/>
                    <a:pt x="2275367" y="2068032"/>
                  </a:cubicBezTo>
                  <a:cubicBezTo>
                    <a:pt x="2259418" y="2064488"/>
                    <a:pt x="2242601" y="2063684"/>
                    <a:pt x="2227520" y="2057400"/>
                  </a:cubicBezTo>
                  <a:cubicBezTo>
                    <a:pt x="2220151" y="2054330"/>
                    <a:pt x="2191212" y="2015775"/>
                    <a:pt x="2190307" y="2014870"/>
                  </a:cubicBezTo>
                  <a:cubicBezTo>
                    <a:pt x="2167823" y="1992386"/>
                    <a:pt x="2149928" y="1972482"/>
                    <a:pt x="2121195" y="1961707"/>
                  </a:cubicBezTo>
                  <a:cubicBezTo>
                    <a:pt x="2000251" y="1916354"/>
                    <a:pt x="2113367" y="1959830"/>
                    <a:pt x="1935125" y="1945758"/>
                  </a:cubicBezTo>
                  <a:cubicBezTo>
                    <a:pt x="1907700" y="1943593"/>
                    <a:pt x="1881962" y="1931581"/>
                    <a:pt x="1855381" y="1924493"/>
                  </a:cubicBezTo>
                  <a:lnTo>
                    <a:pt x="1791586" y="1940442"/>
                  </a:lnTo>
                  <a:cubicBezTo>
                    <a:pt x="1741436" y="1952980"/>
                    <a:pt x="1657312" y="2067670"/>
                    <a:pt x="1626781" y="2105246"/>
                  </a:cubicBezTo>
                  <a:cubicBezTo>
                    <a:pt x="1617921" y="2107018"/>
                    <a:pt x="1608282" y="2106522"/>
                    <a:pt x="1600200" y="2110563"/>
                  </a:cubicBezTo>
                  <a:cubicBezTo>
                    <a:pt x="1593476" y="2113925"/>
                    <a:pt x="1591095" y="2123400"/>
                    <a:pt x="1584251" y="2126511"/>
                  </a:cubicBezTo>
                  <a:cubicBezTo>
                    <a:pt x="1577599" y="2129535"/>
                    <a:pt x="1570511" y="2131307"/>
                    <a:pt x="1563313" y="2132766"/>
                  </a:cubicBezTo>
                  <a:lnTo>
                    <a:pt x="1547630" y="2135946"/>
                  </a:lnTo>
                  <a:lnTo>
                    <a:pt x="1545419" y="2134351"/>
                  </a:lnTo>
                  <a:cubicBezTo>
                    <a:pt x="1537150" y="2130048"/>
                    <a:pt x="1517486" y="2121364"/>
                    <a:pt x="1477925" y="2105246"/>
                  </a:cubicBezTo>
                  <a:cubicBezTo>
                    <a:pt x="1446787" y="2092560"/>
                    <a:pt x="1415164" y="2080129"/>
                    <a:pt x="1382232" y="2073349"/>
                  </a:cubicBezTo>
                  <a:cubicBezTo>
                    <a:pt x="1281047" y="2052517"/>
                    <a:pt x="1308105" y="2100828"/>
                    <a:pt x="1286539" y="2036135"/>
                  </a:cubicBezTo>
                  <a:cubicBezTo>
                    <a:pt x="1268818" y="2032591"/>
                    <a:pt x="1251047" y="2029289"/>
                    <a:pt x="1233376" y="2025502"/>
                  </a:cubicBezTo>
                  <a:cubicBezTo>
                    <a:pt x="1226232" y="2023971"/>
                    <a:pt x="1218376" y="2023945"/>
                    <a:pt x="1212111" y="2020186"/>
                  </a:cubicBezTo>
                  <a:cubicBezTo>
                    <a:pt x="1191443" y="2007785"/>
                    <a:pt x="1173587" y="1991174"/>
                    <a:pt x="1153632" y="1977656"/>
                  </a:cubicBezTo>
                  <a:cubicBezTo>
                    <a:pt x="1118635" y="1953948"/>
                    <a:pt x="1082749" y="1931581"/>
                    <a:pt x="1047307" y="1908544"/>
                  </a:cubicBezTo>
                  <a:cubicBezTo>
                    <a:pt x="945523" y="1995789"/>
                    <a:pt x="1106609" y="1860080"/>
                    <a:pt x="893134" y="2020186"/>
                  </a:cubicBezTo>
                  <a:cubicBezTo>
                    <a:pt x="888023" y="2024020"/>
                    <a:pt x="886260" y="2030968"/>
                    <a:pt x="882502" y="2036135"/>
                  </a:cubicBezTo>
                  <a:cubicBezTo>
                    <a:pt x="872079" y="2050467"/>
                    <a:pt x="862137" y="2065210"/>
                    <a:pt x="850604" y="2078665"/>
                  </a:cubicBezTo>
                  <a:cubicBezTo>
                    <a:pt x="840818" y="2090082"/>
                    <a:pt x="829339" y="2099930"/>
                    <a:pt x="818707" y="2110563"/>
                  </a:cubicBezTo>
                  <a:cubicBezTo>
                    <a:pt x="802758" y="2112335"/>
                    <a:pt x="786746" y="2113610"/>
                    <a:pt x="770860" y="2115879"/>
                  </a:cubicBezTo>
                  <a:cubicBezTo>
                    <a:pt x="761915" y="2117157"/>
                    <a:pt x="753139" y="2122967"/>
                    <a:pt x="744279" y="2121195"/>
                  </a:cubicBezTo>
                  <a:cubicBezTo>
                    <a:pt x="734146" y="2119168"/>
                    <a:pt x="726558" y="2110562"/>
                    <a:pt x="717697" y="2105246"/>
                  </a:cubicBezTo>
                  <a:cubicBezTo>
                    <a:pt x="694660" y="2099930"/>
                    <a:pt x="672111" y="2091650"/>
                    <a:pt x="648586" y="2089297"/>
                  </a:cubicBezTo>
                  <a:cubicBezTo>
                    <a:pt x="463380" y="2070777"/>
                    <a:pt x="555905" y="2104324"/>
                    <a:pt x="478465" y="2073349"/>
                  </a:cubicBezTo>
                  <a:cubicBezTo>
                    <a:pt x="458972" y="2069805"/>
                    <a:pt x="438897" y="2068626"/>
                    <a:pt x="419986" y="2062716"/>
                  </a:cubicBezTo>
                  <a:cubicBezTo>
                    <a:pt x="410123" y="2059634"/>
                    <a:pt x="402942" y="2050741"/>
                    <a:pt x="393404" y="2046767"/>
                  </a:cubicBezTo>
                  <a:cubicBezTo>
                    <a:pt x="381495" y="2041805"/>
                    <a:pt x="368595" y="2039679"/>
                    <a:pt x="356190" y="2036135"/>
                  </a:cubicBezTo>
                  <a:cubicBezTo>
                    <a:pt x="269155" y="2027430"/>
                    <a:pt x="314152" y="2044725"/>
                    <a:pt x="239232" y="1951074"/>
                  </a:cubicBezTo>
                  <a:cubicBezTo>
                    <a:pt x="221511" y="1952846"/>
                    <a:pt x="202401" y="1949289"/>
                    <a:pt x="186069" y="1956390"/>
                  </a:cubicBezTo>
                  <a:cubicBezTo>
                    <a:pt x="160373" y="1967562"/>
                    <a:pt x="137720" y="1985422"/>
                    <a:pt x="116958" y="2004237"/>
                  </a:cubicBezTo>
                  <a:cubicBezTo>
                    <a:pt x="61147" y="2054816"/>
                    <a:pt x="40821" y="2077885"/>
                    <a:pt x="14250" y="2112788"/>
                  </a:cubicBezTo>
                  <a:lnTo>
                    <a:pt x="0" y="2131807"/>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br>
                <a:rPr lang="en-US" sz="1600" b="1" dirty="0">
                  <a:solidFill>
                    <a:schemeClr val="tx1"/>
                  </a:solidFill>
                  <a:effectLst/>
                  <a:latin typeface="Roboto Condensed" panose="020B0604020202020204" pitchFamily="2" charset="0"/>
                </a:rPr>
              </a:br>
              <a:br>
                <a:rPr lang="en-US" sz="1600" b="1" dirty="0">
                  <a:solidFill>
                    <a:schemeClr val="tx1"/>
                  </a:solidFill>
                  <a:effectLst/>
                  <a:latin typeface="Roboto Condensed" panose="020B0604020202020204" pitchFamily="2" charset="0"/>
                </a:rPr>
              </a:br>
              <a:br>
                <a:rPr lang="en-US" sz="1600" b="1" dirty="0">
                  <a:solidFill>
                    <a:schemeClr val="tx1"/>
                  </a:solidFill>
                  <a:effectLst/>
                  <a:latin typeface="Roboto Condensed" panose="020B0604020202020204" pitchFamily="2" charset="0"/>
                </a:rPr>
              </a:br>
              <a:r>
                <a:rPr lang="en-US" sz="1600" b="1" dirty="0">
                  <a:solidFill>
                    <a:schemeClr val="tx1"/>
                  </a:solidFill>
                  <a:effectLst/>
                  <a:latin typeface="Roboto Condensed" panose="020B0604020202020204" pitchFamily="2" charset="0"/>
                </a:rPr>
                <a:t>Rock County Services suffers cybersecurity incident</a:t>
              </a:r>
              <a:br>
                <a:rPr lang="en-US" sz="1600" b="1" dirty="0">
                  <a:solidFill>
                    <a:schemeClr val="tx1"/>
                  </a:solidFill>
                  <a:effectLst/>
                  <a:latin typeface="Roboto Condensed" panose="020B0604020202020204" pitchFamily="2" charset="0"/>
                </a:rPr>
              </a:br>
              <a:r>
                <a:rPr lang="en-US" sz="1400" b="0" i="0" dirty="0">
                  <a:solidFill>
                    <a:srgbClr val="333333"/>
                  </a:solidFill>
                  <a:effectLst/>
                  <a:latin typeface="Lato" panose="020F0502020204030203" pitchFamily="34" charset="0"/>
                </a:rPr>
                <a:t>A phishing scam earlier this year led to a security breach within Rock County Human Services.</a:t>
              </a:r>
            </a:p>
            <a:p>
              <a:pPr algn="l"/>
              <a:r>
                <a:rPr lang="en-US" sz="1400" b="0" i="0" dirty="0">
                  <a:solidFill>
                    <a:srgbClr val="333333"/>
                  </a:solidFill>
                  <a:effectLst/>
                  <a:latin typeface="Lato" panose="020F0502020204030203" pitchFamily="34" charset="0"/>
                </a:rPr>
                <a:t>County Administrator Josh Smith says all affected parties have been contacted </a:t>
              </a:r>
              <a:endParaRPr lang="en-US" sz="1400" b="1" dirty="0">
                <a:solidFill>
                  <a:schemeClr val="tx1"/>
                </a:solidFill>
                <a:effectLst/>
                <a:latin typeface="Roboto Condensed" panose="020B0604020202020204" pitchFamily="2" charset="0"/>
              </a:endParaRPr>
            </a:p>
            <a:p>
              <a:endParaRPr lang="en-US" sz="1400" dirty="0">
                <a:solidFill>
                  <a:schemeClr val="tx1"/>
                </a:solidFill>
              </a:endParaRPr>
            </a:p>
          </p:txBody>
        </p:sp>
        <p:pic>
          <p:nvPicPr>
            <p:cNvPr id="56" name="Picture 55">
              <a:extLst>
                <a:ext uri="{FF2B5EF4-FFF2-40B4-BE49-F238E27FC236}">
                  <a16:creationId xmlns:a16="http://schemas.microsoft.com/office/drawing/2014/main" id="{FE8931AD-44CD-F1AA-B0E9-B7BCC0FFF4DE}"/>
                </a:ext>
              </a:extLst>
            </p:cNvPr>
            <p:cNvPicPr>
              <a:picLocks noChangeAspect="1"/>
            </p:cNvPicPr>
            <p:nvPr/>
          </p:nvPicPr>
          <p:blipFill>
            <a:blip r:embed="rId9"/>
            <a:stretch>
              <a:fillRect/>
            </a:stretch>
          </p:blipFill>
          <p:spPr>
            <a:xfrm>
              <a:off x="9238113" y="3442766"/>
              <a:ext cx="2960970" cy="959122"/>
            </a:xfrm>
            <a:prstGeom prst="rect">
              <a:avLst/>
            </a:prstGeom>
          </p:spPr>
        </p:pic>
      </p:grpSp>
      <p:grpSp>
        <p:nvGrpSpPr>
          <p:cNvPr id="59" name="Group 58">
            <a:extLst>
              <a:ext uri="{FF2B5EF4-FFF2-40B4-BE49-F238E27FC236}">
                <a16:creationId xmlns:a16="http://schemas.microsoft.com/office/drawing/2014/main" id="{2B5A95AB-37C7-C795-742C-812C72EA092D}"/>
              </a:ext>
            </a:extLst>
          </p:cNvPr>
          <p:cNvGrpSpPr/>
          <p:nvPr/>
        </p:nvGrpSpPr>
        <p:grpSpPr>
          <a:xfrm rot="19688185">
            <a:off x="9032868" y="1431581"/>
            <a:ext cx="2967916" cy="2959127"/>
            <a:chOff x="5371454" y="3896882"/>
            <a:chExt cx="2967916" cy="2959127"/>
          </a:xfrm>
        </p:grpSpPr>
        <p:sp>
          <p:nvSpPr>
            <p:cNvPr id="51" name="Freeform: Shape 50">
              <a:extLst>
                <a:ext uri="{FF2B5EF4-FFF2-40B4-BE49-F238E27FC236}">
                  <a16:creationId xmlns:a16="http://schemas.microsoft.com/office/drawing/2014/main" id="{AED6DD9E-9F44-E269-E79C-61207D84CB93}"/>
                </a:ext>
              </a:extLst>
            </p:cNvPr>
            <p:cNvSpPr/>
            <p:nvPr/>
          </p:nvSpPr>
          <p:spPr>
            <a:xfrm>
              <a:off x="5371454" y="3896882"/>
              <a:ext cx="2961167" cy="2959127"/>
            </a:xfrm>
            <a:custGeom>
              <a:avLst/>
              <a:gdLst>
                <a:gd name="connsiteX0" fmla="*/ 2961167 w 2961167"/>
                <a:gd name="connsiteY0" fmla="*/ 2207724 h 2264735"/>
                <a:gd name="connsiteX1" fmla="*/ 2961167 w 2961167"/>
                <a:gd name="connsiteY1" fmla="*/ 2264735 h 2264735"/>
                <a:gd name="connsiteX2" fmla="*/ 2880209 w 2961167"/>
                <a:gd name="connsiteY2" fmla="*/ 2264735 h 2264735"/>
                <a:gd name="connsiteX3" fmla="*/ 2923953 w 2961167"/>
                <a:gd name="connsiteY3" fmla="*/ 2232837 h 2264735"/>
                <a:gd name="connsiteX4" fmla="*/ 1547630 w 2961167"/>
                <a:gd name="connsiteY4" fmla="*/ 2135946 h 2264735"/>
                <a:gd name="connsiteX5" fmla="*/ 1550339 w 2961167"/>
                <a:gd name="connsiteY5" fmla="*/ 2137900 h 2264735"/>
                <a:gd name="connsiteX6" fmla="*/ 1544542 w 2961167"/>
                <a:gd name="connsiteY6" fmla="*/ 2137164 h 2264735"/>
                <a:gd name="connsiteX7" fmla="*/ 1543324 w 2961167"/>
                <a:gd name="connsiteY7" fmla="*/ 2136819 h 2264735"/>
                <a:gd name="connsiteX8" fmla="*/ 34393 w 2961167"/>
                <a:gd name="connsiteY8" fmla="*/ 2135613 h 2264735"/>
                <a:gd name="connsiteX9" fmla="*/ 63795 w 2961167"/>
                <a:gd name="connsiteY9" fmla="*/ 2137144 h 2264735"/>
                <a:gd name="connsiteX10" fmla="*/ 0 w 2961167"/>
                <a:gd name="connsiteY10" fmla="*/ 2149903 h 2264735"/>
                <a:gd name="connsiteX11" fmla="*/ 0 w 2961167"/>
                <a:gd name="connsiteY11" fmla="*/ 2141340 h 2264735"/>
                <a:gd name="connsiteX12" fmla="*/ 5316 w 2961167"/>
                <a:gd name="connsiteY12" fmla="*/ 2137144 h 2264735"/>
                <a:gd name="connsiteX13" fmla="*/ 34393 w 2961167"/>
                <a:gd name="connsiteY13" fmla="*/ 2135613 h 2264735"/>
                <a:gd name="connsiteX14" fmla="*/ 1526305 w 2961167"/>
                <a:gd name="connsiteY14" fmla="*/ 2131993 h 2264735"/>
                <a:gd name="connsiteX15" fmla="*/ 1543324 w 2961167"/>
                <a:gd name="connsiteY15" fmla="*/ 2136819 h 2264735"/>
                <a:gd name="connsiteX16" fmla="*/ 1541720 w 2961167"/>
                <a:gd name="connsiteY16" fmla="*/ 2137144 h 2264735"/>
                <a:gd name="connsiteX17" fmla="*/ 1526305 w 2961167"/>
                <a:gd name="connsiteY17" fmla="*/ 2131993 h 2264735"/>
                <a:gd name="connsiteX18" fmla="*/ 0 w 2961167"/>
                <a:gd name="connsiteY18" fmla="*/ 0 h 2264735"/>
                <a:gd name="connsiteX19" fmla="*/ 2961167 w 2961167"/>
                <a:gd name="connsiteY19" fmla="*/ 0 h 2264735"/>
                <a:gd name="connsiteX20" fmla="*/ 2961167 w 2961167"/>
                <a:gd name="connsiteY20" fmla="*/ 1962865 h 2264735"/>
                <a:gd name="connsiteX21" fmla="*/ 2945218 w 2961167"/>
                <a:gd name="connsiteY21" fmla="*/ 1961707 h 2264735"/>
                <a:gd name="connsiteX22" fmla="*/ 2854841 w 2961167"/>
                <a:gd name="connsiteY22" fmla="*/ 2009553 h 2264735"/>
                <a:gd name="connsiteX23" fmla="*/ 2690037 w 2961167"/>
                <a:gd name="connsiteY23" fmla="*/ 2089297 h 2264735"/>
                <a:gd name="connsiteX24" fmla="*/ 2599660 w 2961167"/>
                <a:gd name="connsiteY24" fmla="*/ 2105246 h 2264735"/>
                <a:gd name="connsiteX25" fmla="*/ 2578395 w 2961167"/>
                <a:gd name="connsiteY25" fmla="*/ 2110563 h 2264735"/>
                <a:gd name="connsiteX26" fmla="*/ 2530548 w 2961167"/>
                <a:gd name="connsiteY26" fmla="*/ 2131828 h 2264735"/>
                <a:gd name="connsiteX27" fmla="*/ 2392325 w 2961167"/>
                <a:gd name="connsiteY27" fmla="*/ 2115879 h 2264735"/>
                <a:gd name="connsiteX28" fmla="*/ 2275367 w 2961167"/>
                <a:gd name="connsiteY28" fmla="*/ 2068032 h 2264735"/>
                <a:gd name="connsiteX29" fmla="*/ 2227520 w 2961167"/>
                <a:gd name="connsiteY29" fmla="*/ 2057400 h 2264735"/>
                <a:gd name="connsiteX30" fmla="*/ 2190307 w 2961167"/>
                <a:gd name="connsiteY30" fmla="*/ 2014870 h 2264735"/>
                <a:gd name="connsiteX31" fmla="*/ 2121195 w 2961167"/>
                <a:gd name="connsiteY31" fmla="*/ 1961707 h 2264735"/>
                <a:gd name="connsiteX32" fmla="*/ 1935125 w 2961167"/>
                <a:gd name="connsiteY32" fmla="*/ 1945758 h 2264735"/>
                <a:gd name="connsiteX33" fmla="*/ 1855381 w 2961167"/>
                <a:gd name="connsiteY33" fmla="*/ 1924493 h 2264735"/>
                <a:gd name="connsiteX34" fmla="*/ 1791586 w 2961167"/>
                <a:gd name="connsiteY34" fmla="*/ 1940442 h 2264735"/>
                <a:gd name="connsiteX35" fmla="*/ 1626781 w 2961167"/>
                <a:gd name="connsiteY35" fmla="*/ 2105246 h 2264735"/>
                <a:gd name="connsiteX36" fmla="*/ 1600200 w 2961167"/>
                <a:gd name="connsiteY36" fmla="*/ 2110563 h 2264735"/>
                <a:gd name="connsiteX37" fmla="*/ 1584251 w 2961167"/>
                <a:gd name="connsiteY37" fmla="*/ 2126511 h 2264735"/>
                <a:gd name="connsiteX38" fmla="*/ 1563313 w 2961167"/>
                <a:gd name="connsiteY38" fmla="*/ 2132766 h 2264735"/>
                <a:gd name="connsiteX39" fmla="*/ 1547630 w 2961167"/>
                <a:gd name="connsiteY39" fmla="*/ 2135946 h 2264735"/>
                <a:gd name="connsiteX40" fmla="*/ 1545419 w 2961167"/>
                <a:gd name="connsiteY40" fmla="*/ 2134351 h 2264735"/>
                <a:gd name="connsiteX41" fmla="*/ 1477925 w 2961167"/>
                <a:gd name="connsiteY41" fmla="*/ 2105246 h 2264735"/>
                <a:gd name="connsiteX42" fmla="*/ 1382232 w 2961167"/>
                <a:gd name="connsiteY42" fmla="*/ 2073349 h 2264735"/>
                <a:gd name="connsiteX43" fmla="*/ 1286539 w 2961167"/>
                <a:gd name="connsiteY43" fmla="*/ 2036135 h 2264735"/>
                <a:gd name="connsiteX44" fmla="*/ 1233376 w 2961167"/>
                <a:gd name="connsiteY44" fmla="*/ 2025502 h 2264735"/>
                <a:gd name="connsiteX45" fmla="*/ 1212111 w 2961167"/>
                <a:gd name="connsiteY45" fmla="*/ 2020186 h 2264735"/>
                <a:gd name="connsiteX46" fmla="*/ 1153632 w 2961167"/>
                <a:gd name="connsiteY46" fmla="*/ 1977656 h 2264735"/>
                <a:gd name="connsiteX47" fmla="*/ 1047307 w 2961167"/>
                <a:gd name="connsiteY47" fmla="*/ 1908544 h 2264735"/>
                <a:gd name="connsiteX48" fmla="*/ 893134 w 2961167"/>
                <a:gd name="connsiteY48" fmla="*/ 2020186 h 2264735"/>
                <a:gd name="connsiteX49" fmla="*/ 882502 w 2961167"/>
                <a:gd name="connsiteY49" fmla="*/ 2036135 h 2264735"/>
                <a:gd name="connsiteX50" fmla="*/ 850604 w 2961167"/>
                <a:gd name="connsiteY50" fmla="*/ 2078665 h 2264735"/>
                <a:gd name="connsiteX51" fmla="*/ 818707 w 2961167"/>
                <a:gd name="connsiteY51" fmla="*/ 2110563 h 2264735"/>
                <a:gd name="connsiteX52" fmla="*/ 770860 w 2961167"/>
                <a:gd name="connsiteY52" fmla="*/ 2115879 h 2264735"/>
                <a:gd name="connsiteX53" fmla="*/ 744279 w 2961167"/>
                <a:gd name="connsiteY53" fmla="*/ 2121195 h 2264735"/>
                <a:gd name="connsiteX54" fmla="*/ 717697 w 2961167"/>
                <a:gd name="connsiteY54" fmla="*/ 2105246 h 2264735"/>
                <a:gd name="connsiteX55" fmla="*/ 648586 w 2961167"/>
                <a:gd name="connsiteY55" fmla="*/ 2089297 h 2264735"/>
                <a:gd name="connsiteX56" fmla="*/ 478465 w 2961167"/>
                <a:gd name="connsiteY56" fmla="*/ 2073349 h 2264735"/>
                <a:gd name="connsiteX57" fmla="*/ 419986 w 2961167"/>
                <a:gd name="connsiteY57" fmla="*/ 2062716 h 2264735"/>
                <a:gd name="connsiteX58" fmla="*/ 393404 w 2961167"/>
                <a:gd name="connsiteY58" fmla="*/ 2046767 h 2264735"/>
                <a:gd name="connsiteX59" fmla="*/ 356190 w 2961167"/>
                <a:gd name="connsiteY59" fmla="*/ 2036135 h 2264735"/>
                <a:gd name="connsiteX60" fmla="*/ 239232 w 2961167"/>
                <a:gd name="connsiteY60" fmla="*/ 1951074 h 2264735"/>
                <a:gd name="connsiteX61" fmla="*/ 186069 w 2961167"/>
                <a:gd name="connsiteY61" fmla="*/ 1956390 h 2264735"/>
                <a:gd name="connsiteX62" fmla="*/ 116958 w 2961167"/>
                <a:gd name="connsiteY62" fmla="*/ 2004237 h 2264735"/>
                <a:gd name="connsiteX63" fmla="*/ 14250 w 2961167"/>
                <a:gd name="connsiteY63" fmla="*/ 2112788 h 2264735"/>
                <a:gd name="connsiteX64" fmla="*/ 0 w 2961167"/>
                <a:gd name="connsiteY64" fmla="*/ 2131807 h 226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961167" h="2264735">
                  <a:moveTo>
                    <a:pt x="2961167" y="2207724"/>
                  </a:moveTo>
                  <a:lnTo>
                    <a:pt x="2961167" y="2264735"/>
                  </a:lnTo>
                  <a:lnTo>
                    <a:pt x="2880209" y="2264735"/>
                  </a:lnTo>
                  <a:lnTo>
                    <a:pt x="2923953" y="2232837"/>
                  </a:lnTo>
                  <a:close/>
                  <a:moveTo>
                    <a:pt x="1547630" y="2135946"/>
                  </a:moveTo>
                  <a:lnTo>
                    <a:pt x="1550339" y="2137900"/>
                  </a:lnTo>
                  <a:cubicBezTo>
                    <a:pt x="1549839" y="2138241"/>
                    <a:pt x="1547552" y="2137869"/>
                    <a:pt x="1544542" y="2137164"/>
                  </a:cubicBezTo>
                  <a:lnTo>
                    <a:pt x="1543324" y="2136819"/>
                  </a:lnTo>
                  <a:close/>
                  <a:moveTo>
                    <a:pt x="34393" y="2135613"/>
                  </a:moveTo>
                  <a:cubicBezTo>
                    <a:pt x="44194" y="2136123"/>
                    <a:pt x="54049" y="2137144"/>
                    <a:pt x="63795" y="2137144"/>
                  </a:cubicBezTo>
                  <a:lnTo>
                    <a:pt x="0" y="2149903"/>
                  </a:lnTo>
                  <a:lnTo>
                    <a:pt x="0" y="2141340"/>
                  </a:lnTo>
                  <a:lnTo>
                    <a:pt x="5316" y="2137144"/>
                  </a:lnTo>
                  <a:cubicBezTo>
                    <a:pt x="14846" y="2135102"/>
                    <a:pt x="24593" y="2135102"/>
                    <a:pt x="34393" y="2135613"/>
                  </a:cubicBezTo>
                  <a:close/>
                  <a:moveTo>
                    <a:pt x="1526305" y="2131993"/>
                  </a:moveTo>
                  <a:lnTo>
                    <a:pt x="1543324" y="2136819"/>
                  </a:lnTo>
                  <a:lnTo>
                    <a:pt x="1541720" y="2137144"/>
                  </a:lnTo>
                  <a:cubicBezTo>
                    <a:pt x="1525305" y="2131673"/>
                    <a:pt x="1523001" y="2130973"/>
                    <a:pt x="1526305" y="2131993"/>
                  </a:cubicBezTo>
                  <a:close/>
                  <a:moveTo>
                    <a:pt x="0" y="0"/>
                  </a:moveTo>
                  <a:lnTo>
                    <a:pt x="2961167" y="0"/>
                  </a:lnTo>
                  <a:lnTo>
                    <a:pt x="2961167" y="1962865"/>
                  </a:lnTo>
                  <a:lnTo>
                    <a:pt x="2945218" y="1961707"/>
                  </a:lnTo>
                  <a:cubicBezTo>
                    <a:pt x="2945218" y="1961707"/>
                    <a:pt x="2885329" y="1994309"/>
                    <a:pt x="2854841" y="2009553"/>
                  </a:cubicBezTo>
                  <a:lnTo>
                    <a:pt x="2690037" y="2089297"/>
                  </a:lnTo>
                  <a:cubicBezTo>
                    <a:pt x="2659911" y="2094613"/>
                    <a:pt x="2629711" y="2099522"/>
                    <a:pt x="2599660" y="2105246"/>
                  </a:cubicBezTo>
                  <a:cubicBezTo>
                    <a:pt x="2592483" y="2106613"/>
                    <a:pt x="2585215" y="2107940"/>
                    <a:pt x="2578395" y="2110563"/>
                  </a:cubicBezTo>
                  <a:cubicBezTo>
                    <a:pt x="2562105" y="2116828"/>
                    <a:pt x="2546497" y="2124740"/>
                    <a:pt x="2530548" y="2131828"/>
                  </a:cubicBezTo>
                  <a:cubicBezTo>
                    <a:pt x="2530548" y="2131828"/>
                    <a:pt x="2437601" y="2125940"/>
                    <a:pt x="2392325" y="2115879"/>
                  </a:cubicBezTo>
                  <a:cubicBezTo>
                    <a:pt x="2320518" y="2099922"/>
                    <a:pt x="2314904" y="2094391"/>
                    <a:pt x="2275367" y="2068032"/>
                  </a:cubicBezTo>
                  <a:cubicBezTo>
                    <a:pt x="2259418" y="2064488"/>
                    <a:pt x="2242601" y="2063684"/>
                    <a:pt x="2227520" y="2057400"/>
                  </a:cubicBezTo>
                  <a:cubicBezTo>
                    <a:pt x="2220151" y="2054330"/>
                    <a:pt x="2191212" y="2015775"/>
                    <a:pt x="2190307" y="2014870"/>
                  </a:cubicBezTo>
                  <a:cubicBezTo>
                    <a:pt x="2167823" y="1992386"/>
                    <a:pt x="2149928" y="1972482"/>
                    <a:pt x="2121195" y="1961707"/>
                  </a:cubicBezTo>
                  <a:cubicBezTo>
                    <a:pt x="2000251" y="1916354"/>
                    <a:pt x="2113367" y="1959830"/>
                    <a:pt x="1935125" y="1945758"/>
                  </a:cubicBezTo>
                  <a:cubicBezTo>
                    <a:pt x="1907700" y="1943593"/>
                    <a:pt x="1881962" y="1931581"/>
                    <a:pt x="1855381" y="1924493"/>
                  </a:cubicBezTo>
                  <a:lnTo>
                    <a:pt x="1791586" y="1940442"/>
                  </a:lnTo>
                  <a:cubicBezTo>
                    <a:pt x="1741436" y="1952980"/>
                    <a:pt x="1657312" y="2067670"/>
                    <a:pt x="1626781" y="2105246"/>
                  </a:cubicBezTo>
                  <a:cubicBezTo>
                    <a:pt x="1617921" y="2107018"/>
                    <a:pt x="1608282" y="2106522"/>
                    <a:pt x="1600200" y="2110563"/>
                  </a:cubicBezTo>
                  <a:cubicBezTo>
                    <a:pt x="1593476" y="2113925"/>
                    <a:pt x="1591095" y="2123400"/>
                    <a:pt x="1584251" y="2126511"/>
                  </a:cubicBezTo>
                  <a:cubicBezTo>
                    <a:pt x="1577599" y="2129535"/>
                    <a:pt x="1570511" y="2131307"/>
                    <a:pt x="1563313" y="2132766"/>
                  </a:cubicBezTo>
                  <a:lnTo>
                    <a:pt x="1547630" y="2135946"/>
                  </a:lnTo>
                  <a:lnTo>
                    <a:pt x="1545419" y="2134351"/>
                  </a:lnTo>
                  <a:cubicBezTo>
                    <a:pt x="1537150" y="2130048"/>
                    <a:pt x="1517486" y="2121364"/>
                    <a:pt x="1477925" y="2105246"/>
                  </a:cubicBezTo>
                  <a:cubicBezTo>
                    <a:pt x="1446787" y="2092560"/>
                    <a:pt x="1415164" y="2080129"/>
                    <a:pt x="1382232" y="2073349"/>
                  </a:cubicBezTo>
                  <a:cubicBezTo>
                    <a:pt x="1281047" y="2052517"/>
                    <a:pt x="1308105" y="2100828"/>
                    <a:pt x="1286539" y="2036135"/>
                  </a:cubicBezTo>
                  <a:cubicBezTo>
                    <a:pt x="1268818" y="2032591"/>
                    <a:pt x="1251047" y="2029289"/>
                    <a:pt x="1233376" y="2025502"/>
                  </a:cubicBezTo>
                  <a:cubicBezTo>
                    <a:pt x="1226232" y="2023971"/>
                    <a:pt x="1218376" y="2023945"/>
                    <a:pt x="1212111" y="2020186"/>
                  </a:cubicBezTo>
                  <a:cubicBezTo>
                    <a:pt x="1191443" y="2007785"/>
                    <a:pt x="1173587" y="1991174"/>
                    <a:pt x="1153632" y="1977656"/>
                  </a:cubicBezTo>
                  <a:cubicBezTo>
                    <a:pt x="1118635" y="1953948"/>
                    <a:pt x="1082749" y="1931581"/>
                    <a:pt x="1047307" y="1908544"/>
                  </a:cubicBezTo>
                  <a:cubicBezTo>
                    <a:pt x="945523" y="1995789"/>
                    <a:pt x="1106609" y="1860080"/>
                    <a:pt x="893134" y="2020186"/>
                  </a:cubicBezTo>
                  <a:cubicBezTo>
                    <a:pt x="888023" y="2024020"/>
                    <a:pt x="886260" y="2030968"/>
                    <a:pt x="882502" y="2036135"/>
                  </a:cubicBezTo>
                  <a:cubicBezTo>
                    <a:pt x="872079" y="2050467"/>
                    <a:pt x="862137" y="2065210"/>
                    <a:pt x="850604" y="2078665"/>
                  </a:cubicBezTo>
                  <a:cubicBezTo>
                    <a:pt x="840818" y="2090082"/>
                    <a:pt x="829339" y="2099930"/>
                    <a:pt x="818707" y="2110563"/>
                  </a:cubicBezTo>
                  <a:cubicBezTo>
                    <a:pt x="802758" y="2112335"/>
                    <a:pt x="786746" y="2113610"/>
                    <a:pt x="770860" y="2115879"/>
                  </a:cubicBezTo>
                  <a:cubicBezTo>
                    <a:pt x="761915" y="2117157"/>
                    <a:pt x="753139" y="2122967"/>
                    <a:pt x="744279" y="2121195"/>
                  </a:cubicBezTo>
                  <a:cubicBezTo>
                    <a:pt x="734146" y="2119168"/>
                    <a:pt x="726558" y="2110562"/>
                    <a:pt x="717697" y="2105246"/>
                  </a:cubicBezTo>
                  <a:cubicBezTo>
                    <a:pt x="694660" y="2099930"/>
                    <a:pt x="672111" y="2091650"/>
                    <a:pt x="648586" y="2089297"/>
                  </a:cubicBezTo>
                  <a:cubicBezTo>
                    <a:pt x="463380" y="2070777"/>
                    <a:pt x="555905" y="2104324"/>
                    <a:pt x="478465" y="2073349"/>
                  </a:cubicBezTo>
                  <a:cubicBezTo>
                    <a:pt x="458972" y="2069805"/>
                    <a:pt x="438897" y="2068626"/>
                    <a:pt x="419986" y="2062716"/>
                  </a:cubicBezTo>
                  <a:cubicBezTo>
                    <a:pt x="410123" y="2059634"/>
                    <a:pt x="402942" y="2050741"/>
                    <a:pt x="393404" y="2046767"/>
                  </a:cubicBezTo>
                  <a:cubicBezTo>
                    <a:pt x="381495" y="2041805"/>
                    <a:pt x="368595" y="2039679"/>
                    <a:pt x="356190" y="2036135"/>
                  </a:cubicBezTo>
                  <a:cubicBezTo>
                    <a:pt x="269155" y="2027430"/>
                    <a:pt x="314152" y="2044725"/>
                    <a:pt x="239232" y="1951074"/>
                  </a:cubicBezTo>
                  <a:cubicBezTo>
                    <a:pt x="221511" y="1952846"/>
                    <a:pt x="202401" y="1949289"/>
                    <a:pt x="186069" y="1956390"/>
                  </a:cubicBezTo>
                  <a:cubicBezTo>
                    <a:pt x="160373" y="1967562"/>
                    <a:pt x="137720" y="1985422"/>
                    <a:pt x="116958" y="2004237"/>
                  </a:cubicBezTo>
                  <a:cubicBezTo>
                    <a:pt x="61147" y="2054816"/>
                    <a:pt x="40821" y="2077885"/>
                    <a:pt x="14250" y="2112788"/>
                  </a:cubicBezTo>
                  <a:lnTo>
                    <a:pt x="0" y="2131807"/>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1600" b="1" i="0" dirty="0">
                <a:solidFill>
                  <a:srgbClr val="212529"/>
                </a:solidFill>
                <a:effectLst/>
                <a:latin typeface="Segoe UI" panose="020B0502040204020203" pitchFamily="34" charset="0"/>
              </a:endParaRPr>
            </a:p>
            <a:p>
              <a:endParaRPr lang="en-US" sz="1600" b="1" dirty="0">
                <a:solidFill>
                  <a:srgbClr val="212529"/>
                </a:solidFill>
                <a:latin typeface="Segoe UI" panose="020B0502040204020203" pitchFamily="34" charset="0"/>
              </a:endParaRPr>
            </a:p>
            <a:p>
              <a:endParaRPr lang="en-US" sz="1600" b="1" i="0" dirty="0">
                <a:solidFill>
                  <a:srgbClr val="212529"/>
                </a:solidFill>
                <a:effectLst/>
                <a:latin typeface="Segoe UI" panose="020B0502040204020203" pitchFamily="34" charset="0"/>
              </a:endParaRPr>
            </a:p>
            <a:p>
              <a:r>
                <a:rPr lang="en-US" sz="1600" b="1" i="0" dirty="0">
                  <a:solidFill>
                    <a:srgbClr val="212529"/>
                  </a:solidFill>
                  <a:effectLst/>
                  <a:latin typeface="Segoe UI" panose="020B0502040204020203" pitchFamily="34" charset="0"/>
                </a:rPr>
                <a:t>City of Fond du Lac online water payment system hacked</a:t>
              </a:r>
              <a:br>
                <a:rPr lang="en-US" sz="1600" b="1" i="0" dirty="0">
                  <a:solidFill>
                    <a:srgbClr val="212529"/>
                  </a:solidFill>
                  <a:effectLst/>
                  <a:latin typeface="Segoe UI" panose="020B0502040204020203" pitchFamily="34" charset="0"/>
                </a:rPr>
              </a:br>
              <a:r>
                <a:rPr lang="en-US" sz="1100" i="0" dirty="0">
                  <a:solidFill>
                    <a:srgbClr val="212529"/>
                  </a:solidFill>
                  <a:effectLst/>
                  <a:latin typeface="Segoe UI" panose="020B0502040204020203" pitchFamily="34" charset="0"/>
                </a:rPr>
                <a:t>Officials with the City of Fond du Lac say its Water Payment Portal has been hacked, and people who pay their water bill online through the system should check their credit card statements.</a:t>
              </a:r>
            </a:p>
            <a:p>
              <a:pPr algn="ctr"/>
              <a:endParaRPr lang="en-US" dirty="0"/>
            </a:p>
          </p:txBody>
        </p:sp>
        <p:pic>
          <p:nvPicPr>
            <p:cNvPr id="58" name="Picture 57">
              <a:extLst>
                <a:ext uri="{FF2B5EF4-FFF2-40B4-BE49-F238E27FC236}">
                  <a16:creationId xmlns:a16="http://schemas.microsoft.com/office/drawing/2014/main" id="{A1147A80-E3CB-9B37-225C-B84840A4D07B}"/>
                </a:ext>
              </a:extLst>
            </p:cNvPr>
            <p:cNvPicPr>
              <a:picLocks noChangeAspect="1"/>
            </p:cNvPicPr>
            <p:nvPr/>
          </p:nvPicPr>
          <p:blipFill>
            <a:blip r:embed="rId3"/>
            <a:stretch>
              <a:fillRect/>
            </a:stretch>
          </p:blipFill>
          <p:spPr>
            <a:xfrm>
              <a:off x="5378203" y="3897430"/>
              <a:ext cx="2961167" cy="783032"/>
            </a:xfrm>
            <a:prstGeom prst="rect">
              <a:avLst/>
            </a:prstGeom>
          </p:spPr>
        </p:pic>
      </p:grpSp>
    </p:spTree>
    <p:extLst>
      <p:ext uri="{BB962C8B-B14F-4D97-AF65-F5344CB8AC3E}">
        <p14:creationId xmlns:p14="http://schemas.microsoft.com/office/powerpoint/2010/main" val="821069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05AB-1D7D-821E-DA80-B2F02C20668B}"/>
              </a:ext>
            </a:extLst>
          </p:cNvPr>
          <p:cNvPicPr>
            <a:picLocks noChangeAspect="1"/>
          </p:cNvPicPr>
          <p:nvPr/>
        </p:nvPicPr>
        <p:blipFill rotWithShape="1">
          <a:blip r:embed="rId3"/>
          <a:srcRect l="13653" t="28067" r="13844" b="31150"/>
          <a:stretch/>
        </p:blipFill>
        <p:spPr>
          <a:xfrm>
            <a:off x="-1" y="0"/>
            <a:ext cx="12192001" cy="6858000"/>
          </a:xfrm>
          <a:prstGeom prst="rect">
            <a:avLst/>
          </a:prstGeom>
        </p:spPr>
      </p:pic>
      <p:sp>
        <p:nvSpPr>
          <p:cNvPr id="3" name="TextBox 2">
            <a:extLst>
              <a:ext uri="{FF2B5EF4-FFF2-40B4-BE49-F238E27FC236}">
                <a16:creationId xmlns:a16="http://schemas.microsoft.com/office/drawing/2014/main" id="{B39062B0-67AE-628B-9B02-3B57A78092E1}"/>
              </a:ext>
            </a:extLst>
          </p:cNvPr>
          <p:cNvSpPr txBox="1"/>
          <p:nvPr/>
        </p:nvSpPr>
        <p:spPr>
          <a:xfrm>
            <a:off x="2554028" y="0"/>
            <a:ext cx="7344981" cy="523220"/>
          </a:xfrm>
          <a:prstGeom prst="rect">
            <a:avLst/>
          </a:prstGeom>
          <a:solidFill>
            <a:schemeClr val="bg1"/>
          </a:solidFill>
        </p:spPr>
        <p:txBody>
          <a:bodyPr wrap="square" rtlCol="0">
            <a:spAutoFit/>
          </a:bodyPr>
          <a:lstStyle/>
          <a:p>
            <a:pPr algn="ctr"/>
            <a:r>
              <a:rPr lang="en-US" sz="2800" dirty="0"/>
              <a:t>WHO HAS YOU IN THEIR CROSSHAIRS?</a:t>
            </a:r>
          </a:p>
        </p:txBody>
      </p:sp>
      <p:sp>
        <p:nvSpPr>
          <p:cNvPr id="4" name="TextBox 3">
            <a:extLst>
              <a:ext uri="{FF2B5EF4-FFF2-40B4-BE49-F238E27FC236}">
                <a16:creationId xmlns:a16="http://schemas.microsoft.com/office/drawing/2014/main" id="{602AFAE5-F8BB-EC40-DCAE-D940932515C6}"/>
              </a:ext>
            </a:extLst>
          </p:cNvPr>
          <p:cNvSpPr txBox="1"/>
          <p:nvPr/>
        </p:nvSpPr>
        <p:spPr>
          <a:xfrm>
            <a:off x="184245" y="859809"/>
            <a:ext cx="5656997" cy="2062103"/>
          </a:xfrm>
          <a:prstGeom prst="rect">
            <a:avLst/>
          </a:prstGeom>
          <a:noFill/>
        </p:spPr>
        <p:txBody>
          <a:bodyPr wrap="square" rtlCol="0">
            <a:spAutoFit/>
          </a:bodyPr>
          <a:lstStyle/>
          <a:p>
            <a:r>
              <a:rPr lang="en-US" sz="2000" b="1" dirty="0"/>
              <a:t>criminals</a:t>
            </a:r>
          </a:p>
          <a:p>
            <a:endParaRPr lang="en-US" dirty="0"/>
          </a:p>
          <a:p>
            <a:r>
              <a:rPr lang="en-US" b="1" dirty="0"/>
              <a:t>motivation: </a:t>
            </a:r>
            <a:r>
              <a:rPr lang="en-US" dirty="0"/>
              <a:t>Financial Gain </a:t>
            </a:r>
          </a:p>
          <a:p>
            <a:endParaRPr lang="en-US" dirty="0"/>
          </a:p>
          <a:p>
            <a:r>
              <a:rPr lang="en-US" b="1" dirty="0"/>
              <a:t>impact: </a:t>
            </a:r>
            <a:r>
              <a:rPr lang="en-US" dirty="0"/>
              <a:t>Extortion of money, release of private information, operational disruption, brand and reputation damage </a:t>
            </a:r>
          </a:p>
        </p:txBody>
      </p:sp>
      <p:sp>
        <p:nvSpPr>
          <p:cNvPr id="5" name="TextBox 4">
            <a:extLst>
              <a:ext uri="{FF2B5EF4-FFF2-40B4-BE49-F238E27FC236}">
                <a16:creationId xmlns:a16="http://schemas.microsoft.com/office/drawing/2014/main" id="{906A1342-0E76-D8C9-CE09-31C0247F4DC9}"/>
              </a:ext>
            </a:extLst>
          </p:cNvPr>
          <p:cNvSpPr txBox="1"/>
          <p:nvPr/>
        </p:nvSpPr>
        <p:spPr>
          <a:xfrm>
            <a:off x="6364406" y="859808"/>
            <a:ext cx="5827594" cy="2569191"/>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0B0FBF89-37B1-153A-6C58-C47ED077475D}"/>
              </a:ext>
            </a:extLst>
          </p:cNvPr>
          <p:cNvSpPr txBox="1"/>
          <p:nvPr/>
        </p:nvSpPr>
        <p:spPr>
          <a:xfrm>
            <a:off x="6648735" y="859809"/>
            <a:ext cx="5579659" cy="2616101"/>
          </a:xfrm>
          <a:prstGeom prst="rect">
            <a:avLst/>
          </a:prstGeom>
          <a:noFill/>
        </p:spPr>
        <p:txBody>
          <a:bodyPr wrap="square" rtlCol="0">
            <a:spAutoFit/>
          </a:bodyPr>
          <a:lstStyle/>
          <a:p>
            <a:r>
              <a:rPr lang="en-US" sz="2000" b="1" dirty="0"/>
              <a:t>insiders</a:t>
            </a:r>
          </a:p>
          <a:p>
            <a:endParaRPr lang="en-US" dirty="0"/>
          </a:p>
          <a:p>
            <a:r>
              <a:rPr lang="en-US" b="1" dirty="0"/>
              <a:t>motivation: </a:t>
            </a:r>
            <a:r>
              <a:rPr lang="en-US" dirty="0"/>
              <a:t>Personal advantage, monetary gain, revenge,</a:t>
            </a:r>
          </a:p>
          <a:p>
            <a:r>
              <a:rPr lang="en-US" dirty="0"/>
              <a:t>Patriotism</a:t>
            </a:r>
          </a:p>
          <a:p>
            <a:endParaRPr lang="en-US" dirty="0"/>
          </a:p>
          <a:p>
            <a:r>
              <a:rPr lang="en-US" b="1" dirty="0"/>
              <a:t>impact: </a:t>
            </a:r>
            <a:r>
              <a:rPr lang="en-US" dirty="0"/>
              <a:t>Loss of competitive advantage, trade secret disclosure, operational disruption, brand and reputation damage</a:t>
            </a:r>
          </a:p>
        </p:txBody>
      </p:sp>
      <p:sp>
        <p:nvSpPr>
          <p:cNvPr id="8" name="TextBox 7">
            <a:extLst>
              <a:ext uri="{FF2B5EF4-FFF2-40B4-BE49-F238E27FC236}">
                <a16:creationId xmlns:a16="http://schemas.microsoft.com/office/drawing/2014/main" id="{FA0ECC20-4B92-0B9F-B52C-7E293CC5BCD8}"/>
              </a:ext>
            </a:extLst>
          </p:cNvPr>
          <p:cNvSpPr txBox="1"/>
          <p:nvPr/>
        </p:nvSpPr>
        <p:spPr>
          <a:xfrm>
            <a:off x="6648736" y="4112448"/>
            <a:ext cx="5409062" cy="2062103"/>
          </a:xfrm>
          <a:prstGeom prst="rect">
            <a:avLst/>
          </a:prstGeom>
          <a:noFill/>
        </p:spPr>
        <p:txBody>
          <a:bodyPr wrap="square" rtlCol="0">
            <a:spAutoFit/>
          </a:bodyPr>
          <a:lstStyle/>
          <a:p>
            <a:r>
              <a:rPr lang="en-US" sz="2000" b="1" dirty="0"/>
              <a:t>nation-states</a:t>
            </a:r>
          </a:p>
          <a:p>
            <a:endParaRPr lang="en-US" dirty="0"/>
          </a:p>
          <a:p>
            <a:r>
              <a:rPr lang="en-US" b="1" dirty="0"/>
              <a:t>motivation: </a:t>
            </a:r>
            <a:r>
              <a:rPr lang="en-US" dirty="0"/>
              <a:t>Economic, political and/or military advantage</a:t>
            </a:r>
          </a:p>
          <a:p>
            <a:endParaRPr lang="en-US" dirty="0"/>
          </a:p>
          <a:p>
            <a:r>
              <a:rPr lang="en-US" b="1" dirty="0"/>
              <a:t>impact: </a:t>
            </a:r>
            <a:r>
              <a:rPr lang="en-US" dirty="0"/>
              <a:t>Loss of competitive advantage, operational disruption, brand and reputation damage</a:t>
            </a:r>
          </a:p>
        </p:txBody>
      </p:sp>
      <p:sp>
        <p:nvSpPr>
          <p:cNvPr id="9" name="TextBox 8">
            <a:extLst>
              <a:ext uri="{FF2B5EF4-FFF2-40B4-BE49-F238E27FC236}">
                <a16:creationId xmlns:a16="http://schemas.microsoft.com/office/drawing/2014/main" id="{B01AFE83-4DD8-61DB-AB9C-B7D43884BA9E}"/>
              </a:ext>
            </a:extLst>
          </p:cNvPr>
          <p:cNvSpPr txBox="1"/>
          <p:nvPr/>
        </p:nvSpPr>
        <p:spPr>
          <a:xfrm>
            <a:off x="184244" y="4112448"/>
            <a:ext cx="5656997" cy="2062103"/>
          </a:xfrm>
          <a:prstGeom prst="rect">
            <a:avLst/>
          </a:prstGeom>
          <a:noFill/>
        </p:spPr>
        <p:txBody>
          <a:bodyPr wrap="square" rtlCol="0">
            <a:spAutoFit/>
          </a:bodyPr>
          <a:lstStyle/>
          <a:p>
            <a:r>
              <a:rPr lang="en-US" sz="2000" b="1" dirty="0"/>
              <a:t>hacktivists</a:t>
            </a:r>
          </a:p>
          <a:p>
            <a:endParaRPr lang="en-US" dirty="0"/>
          </a:p>
          <a:p>
            <a:r>
              <a:rPr lang="en-US" b="1" dirty="0"/>
              <a:t>motivation: </a:t>
            </a:r>
            <a:r>
              <a:rPr lang="en-US" dirty="0"/>
              <a:t>Negatively impact reputation, draw attention to cause, pressure change</a:t>
            </a:r>
          </a:p>
          <a:p>
            <a:endParaRPr lang="en-US" dirty="0"/>
          </a:p>
          <a:p>
            <a:r>
              <a:rPr lang="en-US" b="1" dirty="0"/>
              <a:t>impact: </a:t>
            </a:r>
            <a:r>
              <a:rPr lang="en-US" dirty="0"/>
              <a:t>Operational disruption, brand and reputation damage, loss of confidence</a:t>
            </a:r>
          </a:p>
        </p:txBody>
      </p:sp>
    </p:spTree>
    <p:extLst>
      <p:ext uri="{BB962C8B-B14F-4D97-AF65-F5344CB8AC3E}">
        <p14:creationId xmlns:p14="http://schemas.microsoft.com/office/powerpoint/2010/main" val="375399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991350" y="2148840"/>
            <a:ext cx="4179570" cy="1715531"/>
          </a:xfrm>
        </p:spPr>
        <p:txBody>
          <a:bodyPr/>
          <a:lstStyle/>
          <a:p>
            <a:r>
              <a:rPr lang="en-US" dirty="0"/>
              <a:t>The fundamentals</a:t>
            </a:r>
          </a:p>
        </p:txBody>
      </p:sp>
      <p:sp>
        <p:nvSpPr>
          <p:cNvPr id="3" name="Subtitle 2">
            <a:extLst>
              <a:ext uri="{FF2B5EF4-FFF2-40B4-BE49-F238E27FC236}">
                <a16:creationId xmlns:a16="http://schemas.microsoft.com/office/drawing/2014/main" id="{DA8AFAA9-633A-475C-B8ED-840A34F7294D}"/>
              </a:ext>
            </a:extLst>
          </p:cNvPr>
          <p:cNvSpPr>
            <a:spLocks noGrp="1"/>
          </p:cNvSpPr>
          <p:nvPr>
            <p:ph type="subTitle" idx="1"/>
          </p:nvPr>
        </p:nvSpPr>
        <p:spPr>
          <a:xfrm>
            <a:off x="6991350" y="3962003"/>
            <a:ext cx="4179570" cy="365125"/>
          </a:xfrm>
        </p:spPr>
        <p:txBody>
          <a:bodyPr/>
          <a:lstStyle/>
          <a:p>
            <a:r>
              <a:rPr lang="en-US" dirty="0"/>
              <a:t>Cybersecurity IS Risk Management</a:t>
            </a:r>
          </a:p>
        </p:txBody>
      </p:sp>
    </p:spTree>
    <p:extLst>
      <p:ext uri="{BB962C8B-B14F-4D97-AF65-F5344CB8AC3E}">
        <p14:creationId xmlns:p14="http://schemas.microsoft.com/office/powerpoint/2010/main" val="37972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0014-73D5-419B-8867-972BB18D52D4}"/>
              </a:ext>
            </a:extLst>
          </p:cNvPr>
          <p:cNvSpPr>
            <a:spLocks noGrp="1"/>
          </p:cNvSpPr>
          <p:nvPr>
            <p:ph type="title"/>
          </p:nvPr>
        </p:nvSpPr>
        <p:spPr>
          <a:xfrm>
            <a:off x="2933700" y="892177"/>
            <a:ext cx="8421688" cy="1325563"/>
          </a:xfrm>
        </p:spPr>
        <p:txBody>
          <a:bodyPr/>
          <a:lstStyle/>
          <a:p>
            <a:r>
              <a:rPr lang="en-US" dirty="0"/>
              <a:t>Complexity of a modern organization</a:t>
            </a:r>
          </a:p>
        </p:txBody>
      </p:sp>
      <p:sp>
        <p:nvSpPr>
          <p:cNvPr id="3" name="Text Placeholder 2">
            <a:extLst>
              <a:ext uri="{FF2B5EF4-FFF2-40B4-BE49-F238E27FC236}">
                <a16:creationId xmlns:a16="http://schemas.microsoft.com/office/drawing/2014/main" id="{A45AD8B9-3719-4696-A80F-16A618C5D134}"/>
              </a:ext>
            </a:extLst>
          </p:cNvPr>
          <p:cNvSpPr>
            <a:spLocks noGrp="1"/>
          </p:cNvSpPr>
          <p:nvPr>
            <p:ph type="body" idx="1"/>
          </p:nvPr>
        </p:nvSpPr>
        <p:spPr>
          <a:xfrm>
            <a:off x="5182394" y="2421335"/>
            <a:ext cx="3924300" cy="3188887"/>
          </a:xfrm>
        </p:spPr>
        <p:txBody>
          <a:bodyPr/>
          <a:lstStyle/>
          <a:p>
            <a:pPr marL="342900" indent="-342900">
              <a:buFont typeface="Wingdings" panose="05000000000000000000" pitchFamily="2" charset="2"/>
              <a:buChar char="§"/>
            </a:pPr>
            <a:r>
              <a:rPr lang="en-US" dirty="0">
                <a:latin typeface="Gill Sans MT" panose="020B0502020104020203" pitchFamily="34" charset="0"/>
              </a:rPr>
              <a:t>email</a:t>
            </a:r>
          </a:p>
          <a:p>
            <a:pPr marL="342900" indent="-342900">
              <a:buFont typeface="Wingdings" panose="05000000000000000000" pitchFamily="2" charset="2"/>
              <a:buChar char="§"/>
            </a:pPr>
            <a:r>
              <a:rPr lang="en-US" dirty="0">
                <a:latin typeface="Gill Sans MT" panose="020B0502020104020203" pitchFamily="34" charset="0"/>
              </a:rPr>
              <a:t>mobile devices</a:t>
            </a:r>
          </a:p>
          <a:p>
            <a:pPr marL="342900" indent="-342900">
              <a:buFont typeface="Wingdings" panose="05000000000000000000" pitchFamily="2" charset="2"/>
              <a:buChar char="§"/>
            </a:pPr>
            <a:r>
              <a:rPr lang="en-US" dirty="0">
                <a:latin typeface="Gill Sans MT" panose="020B0502020104020203" pitchFamily="34" charset="0"/>
              </a:rPr>
              <a:t>website</a:t>
            </a:r>
          </a:p>
          <a:p>
            <a:pPr marL="342900" indent="-342900">
              <a:buFont typeface="Wingdings" panose="05000000000000000000" pitchFamily="2" charset="2"/>
              <a:buChar char="§"/>
            </a:pPr>
            <a:r>
              <a:rPr lang="en-US" dirty="0">
                <a:latin typeface="Gill Sans MT" panose="020B0502020104020203" pitchFamily="34" charset="0"/>
              </a:rPr>
              <a:t>social media</a:t>
            </a:r>
          </a:p>
          <a:p>
            <a:pPr marL="342900" indent="-342900">
              <a:buFont typeface="Wingdings" panose="05000000000000000000" pitchFamily="2" charset="2"/>
              <a:buChar char="§"/>
            </a:pPr>
            <a:r>
              <a:rPr lang="en-US" dirty="0">
                <a:latin typeface="Gill Sans MT" panose="020B0502020104020203" pitchFamily="34" charset="0"/>
              </a:rPr>
              <a:t>credit card transactions</a:t>
            </a:r>
          </a:p>
          <a:p>
            <a:pPr marL="342900" indent="-342900">
              <a:buFont typeface="Wingdings" panose="05000000000000000000" pitchFamily="2" charset="2"/>
              <a:buChar char="§"/>
            </a:pPr>
            <a:r>
              <a:rPr lang="en-US" dirty="0">
                <a:latin typeface="Gill Sans MT" panose="020B0502020104020203" pitchFamily="34" charset="0"/>
              </a:rPr>
              <a:t>BYOD and office policy</a:t>
            </a:r>
          </a:p>
          <a:p>
            <a:pPr marL="342900" indent="-342900">
              <a:buFont typeface="Wingdings" panose="05000000000000000000" pitchFamily="2" charset="2"/>
              <a:buChar char="§"/>
            </a:pPr>
            <a:r>
              <a:rPr lang="en-US" dirty="0">
                <a:latin typeface="Gill Sans MT" panose="020B0502020104020203" pitchFamily="34" charset="0"/>
              </a:rPr>
              <a:t>network management</a:t>
            </a:r>
          </a:p>
          <a:p>
            <a:pPr marL="342900" indent="-342900">
              <a:buFont typeface="Wingdings" panose="05000000000000000000" pitchFamily="2" charset="2"/>
              <a:buChar char="§"/>
            </a:pPr>
            <a:r>
              <a:rPr lang="en-US" dirty="0">
                <a:latin typeface="Gill Sans MT" panose="020B0502020104020203" pitchFamily="34" charset="0"/>
              </a:rPr>
              <a:t>backup and remote access</a:t>
            </a:r>
            <a:endParaRPr lang="en-US" dirty="0"/>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8</a:t>
            </a:fld>
            <a:endParaRPr lang="en-US" dirty="0"/>
          </a:p>
        </p:txBody>
      </p:sp>
    </p:spTree>
    <p:extLst>
      <p:ext uri="{BB962C8B-B14F-4D97-AF65-F5344CB8AC3E}">
        <p14:creationId xmlns:p14="http://schemas.microsoft.com/office/powerpoint/2010/main" val="1663780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4CACCA-D61C-DCF4-BFEB-1AF95030EB69}"/>
              </a:ext>
            </a:extLst>
          </p:cNvPr>
          <p:cNvSpPr>
            <a:spLocks noGrp="1"/>
          </p:cNvSpPr>
          <p:nvPr>
            <p:ph type="title"/>
          </p:nvPr>
        </p:nvSpPr>
        <p:spPr>
          <a:xfrm>
            <a:off x="838200" y="136525"/>
            <a:ext cx="10515600" cy="1325563"/>
          </a:xfrm>
        </p:spPr>
        <p:txBody>
          <a:bodyPr/>
          <a:lstStyle/>
          <a:p>
            <a:r>
              <a:rPr lang="en-US" dirty="0"/>
              <a:t>Managing cyber risk</a:t>
            </a:r>
            <a:br>
              <a:rPr lang="en-US" dirty="0"/>
            </a:br>
            <a:r>
              <a:rPr lang="en-US" sz="2000" dirty="0"/>
              <a:t>mitigation vs. elimination of risk</a:t>
            </a:r>
          </a:p>
        </p:txBody>
      </p:sp>
      <p:graphicFrame>
        <p:nvGraphicFramePr>
          <p:cNvPr id="9" name="SmartArt Placeholder 8">
            <a:extLst>
              <a:ext uri="{FF2B5EF4-FFF2-40B4-BE49-F238E27FC236}">
                <a16:creationId xmlns:a16="http://schemas.microsoft.com/office/drawing/2014/main" id="{9ACC1BED-950E-CA39-D82A-79624E92FB8F}"/>
              </a:ext>
            </a:extLst>
          </p:cNvPr>
          <p:cNvGraphicFramePr>
            <a:graphicFrameLocks noGrp="1"/>
          </p:cNvGraphicFramePr>
          <p:nvPr>
            <p:ph type="dgm" sz="quarter" idx="15"/>
            <p:extLst>
              <p:ext uri="{D42A27DB-BD31-4B8C-83A1-F6EECF244321}">
                <p14:modId xmlns:p14="http://schemas.microsoft.com/office/powerpoint/2010/main" val="1479594079"/>
              </p:ext>
            </p:extLst>
          </p:nvPr>
        </p:nvGraphicFramePr>
        <p:xfrm>
          <a:off x="838200" y="2224216"/>
          <a:ext cx="10515600" cy="4040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p:txBody>
          <a:bodyPr/>
          <a:lstStyle/>
          <a:p>
            <a:fld id="{A49DFD55-3C28-40EF-9E31-A92D2E4017FF}" type="slidenum">
              <a:rPr lang="en-US" smtClean="0"/>
              <a:pPr/>
              <a:t>9</a:t>
            </a:fld>
            <a:endParaRPr lang="en-US" dirty="0"/>
          </a:p>
        </p:txBody>
      </p:sp>
      <p:sp>
        <p:nvSpPr>
          <p:cNvPr id="11" name="TextBox 10">
            <a:extLst>
              <a:ext uri="{FF2B5EF4-FFF2-40B4-BE49-F238E27FC236}">
                <a16:creationId xmlns:a16="http://schemas.microsoft.com/office/drawing/2014/main" id="{55E46929-364E-1C61-964F-74BC4AFF9775}"/>
              </a:ext>
            </a:extLst>
          </p:cNvPr>
          <p:cNvSpPr txBox="1"/>
          <p:nvPr/>
        </p:nvSpPr>
        <p:spPr>
          <a:xfrm>
            <a:off x="4942703" y="1763409"/>
            <a:ext cx="2038865" cy="369332"/>
          </a:xfrm>
          <a:prstGeom prst="rect">
            <a:avLst/>
          </a:prstGeom>
          <a:noFill/>
          <a:ln>
            <a:noFill/>
          </a:ln>
        </p:spPr>
        <p:txBody>
          <a:bodyPr wrap="square" rtlCol="0">
            <a:spAutoFit/>
          </a:bodyPr>
          <a:lstStyle/>
          <a:p>
            <a:pPr algn="ctr"/>
            <a:r>
              <a:rPr lang="en-US" dirty="0"/>
              <a:t>inherent risk</a:t>
            </a:r>
          </a:p>
        </p:txBody>
      </p:sp>
      <p:sp>
        <p:nvSpPr>
          <p:cNvPr id="13" name="TextBox 12">
            <a:extLst>
              <a:ext uri="{FF2B5EF4-FFF2-40B4-BE49-F238E27FC236}">
                <a16:creationId xmlns:a16="http://schemas.microsoft.com/office/drawing/2014/main" id="{140E71CD-E916-8FC1-E8D4-7EA53549EA78}"/>
              </a:ext>
            </a:extLst>
          </p:cNvPr>
          <p:cNvSpPr txBox="1"/>
          <p:nvPr/>
        </p:nvSpPr>
        <p:spPr>
          <a:xfrm rot="16200000">
            <a:off x="8453050" y="3244334"/>
            <a:ext cx="1186248" cy="369332"/>
          </a:xfrm>
          <a:prstGeom prst="rect">
            <a:avLst/>
          </a:prstGeom>
          <a:noFill/>
        </p:spPr>
        <p:txBody>
          <a:bodyPr wrap="square" rtlCol="0">
            <a:spAutoFit/>
          </a:bodyPr>
          <a:lstStyle/>
          <a:p>
            <a:r>
              <a:rPr lang="en-US" dirty="0"/>
              <a:t>controls</a:t>
            </a:r>
          </a:p>
        </p:txBody>
      </p:sp>
      <p:sp>
        <p:nvSpPr>
          <p:cNvPr id="14" name="Right Brace 13">
            <a:extLst>
              <a:ext uri="{FF2B5EF4-FFF2-40B4-BE49-F238E27FC236}">
                <a16:creationId xmlns:a16="http://schemas.microsoft.com/office/drawing/2014/main" id="{8272B469-BB53-600A-9A33-64F1F479B6B6}"/>
              </a:ext>
            </a:extLst>
          </p:cNvPr>
          <p:cNvSpPr/>
          <p:nvPr/>
        </p:nvSpPr>
        <p:spPr>
          <a:xfrm>
            <a:off x="7994822" y="2224216"/>
            <a:ext cx="753762" cy="2693773"/>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00487746"/>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2.xml><?xml version="1.0" encoding="utf-8"?>
<ds:datastoreItem xmlns:ds="http://schemas.openxmlformats.org/officeDocument/2006/customXml" ds:itemID="{29C43685-694E-4579-B109-3C418D49DA65}">
  <ds:schemaRefs>
    <ds:schemaRef ds:uri="http://schemas.microsoft.com/sharepoint/v3"/>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230e9df3-be65-4c73-a93b-d1236ebd677e"/>
    <ds:schemaRef ds:uri="16c05727-aa75-4e4a-9b5f-8a80a1165891"/>
    <ds:schemaRef ds:uri="71af3243-3dd4-4a8d-8c0d-dd76da1f02a5"/>
    <ds:schemaRef ds:uri="http://purl.org/dc/dcmitype/"/>
  </ds:schemaRefs>
</ds:datastoreItem>
</file>

<file path=customXml/itemProps3.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{3A33F778-AE10-42C7-AE96-8FE58F450056}tf67328976_win32</Template>
  <TotalTime>3466</TotalTime>
  <Words>2148</Words>
  <Application>Microsoft Office PowerPoint</Application>
  <PresentationFormat>Widescreen</PresentationFormat>
  <Paragraphs>295</Paragraphs>
  <Slides>29</Slides>
  <Notes>28</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29</vt:i4>
      </vt:variant>
    </vt:vector>
  </HeadingPairs>
  <TitlesOfParts>
    <vt:vector size="46" baseType="lpstr">
      <vt:lpstr>Arial</vt:lpstr>
      <vt:lpstr>Calibri</vt:lpstr>
      <vt:lpstr>Courier New</vt:lpstr>
      <vt:lpstr>Georgia</vt:lpstr>
      <vt:lpstr>Georgia Pro</vt:lpstr>
      <vt:lpstr>Gill Sans MT</vt:lpstr>
      <vt:lpstr>inherit</vt:lpstr>
      <vt:lpstr>Inter</vt:lpstr>
      <vt:lpstr>Lato</vt:lpstr>
      <vt:lpstr>Open Sans</vt:lpstr>
      <vt:lpstr>Roboto Condensed</vt:lpstr>
      <vt:lpstr>Segoe UI</vt:lpstr>
      <vt:lpstr>serif-ds</vt:lpstr>
      <vt:lpstr>Tenorite</vt:lpstr>
      <vt:lpstr>Unify Sans</vt:lpstr>
      <vt:lpstr>Wingdings</vt:lpstr>
      <vt:lpstr>Office Theme</vt:lpstr>
      <vt:lpstr>Enhancing Cybersecurity for local government</vt:lpstr>
      <vt:lpstr>aGENDA</vt:lpstr>
      <vt:lpstr>INTRODUCTION</vt:lpstr>
      <vt:lpstr>PowerPoint Presentation</vt:lpstr>
      <vt:lpstr>PowerPoint Presentation</vt:lpstr>
      <vt:lpstr>PowerPoint Presentation</vt:lpstr>
      <vt:lpstr>The fundamentals</vt:lpstr>
      <vt:lpstr>Complexity of a modern organization</vt:lpstr>
      <vt:lpstr>Managing cyber risk mitigation vs. elimination of risk</vt:lpstr>
      <vt:lpstr>Main cyber threats affecting local government </vt:lpstr>
      <vt:lpstr>Small organization, big impact</vt:lpstr>
      <vt:lpstr>We upped our security…up yours!</vt:lpstr>
      <vt:lpstr>Cyber measures taken and cost per person</vt:lpstr>
      <vt:lpstr>illustration</vt:lpstr>
      <vt:lpstr>Interagency security model | consortium</vt:lpstr>
      <vt:lpstr>Challenges affecting local governments</vt:lpstr>
      <vt:lpstr>Problem statements</vt:lpstr>
      <vt:lpstr>Goal:</vt:lpstr>
      <vt:lpstr>Avenues</vt:lpstr>
      <vt:lpstr>Collaborative defense</vt:lpstr>
      <vt:lpstr>Workforce development</vt:lpstr>
      <vt:lpstr>Community outreach</vt:lpstr>
      <vt:lpstr>Return on investment   </vt:lpstr>
      <vt:lpstr>How to measure success</vt:lpstr>
      <vt:lpstr>summary</vt:lpstr>
      <vt:lpstr>Key take-aways</vt:lpstr>
      <vt:lpstr>Call to action</vt:lpstr>
      <vt:lpstr>essential elements to build a  “culture of cyber readiness”  …Action for leaders…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Cybersecurity for local government</dc:title>
  <dc:creator>Wadhwa, Shuchi</dc:creator>
  <cp:lastModifiedBy>Kosta, Durime</cp:lastModifiedBy>
  <cp:revision>3</cp:revision>
  <dcterms:created xsi:type="dcterms:W3CDTF">2023-05-22T21:42:48Z</dcterms:created>
  <dcterms:modified xsi:type="dcterms:W3CDTF">2023-11-14T20:03:11Z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