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1" r:id="rId15"/>
    <p:sldId id="272" r:id="rId16"/>
    <p:sldId id="273" r:id="rId17"/>
    <p:sldId id="274" r:id="rId18"/>
    <p:sldId id="275" r:id="rId19"/>
    <p:sldId id="285" r:id="rId20"/>
    <p:sldId id="286" r:id="rId21"/>
    <p:sldId id="276" r:id="rId22"/>
    <p:sldId id="277" r:id="rId23"/>
    <p:sldId id="278" r:id="rId24"/>
    <p:sldId id="279" r:id="rId25"/>
    <p:sldId id="280" r:id="rId26"/>
    <p:sldId id="281" r:id="rId27"/>
    <p:sldId id="282" r:id="rId28"/>
    <p:sldId id="283" r:id="rId29"/>
    <p:sldId id="284" r:id="rId30"/>
    <p:sldId id="287" r:id="rId31"/>
  </p:sldIdLst>
  <p:sldSz cx="18288000" cy="10287000"/>
  <p:notesSz cx="6858000" cy="9144000"/>
  <p:embeddedFontLst>
    <p:embeddedFont>
      <p:font typeface="Aileron Heavy" panose="020B0604020202020204" charset="0"/>
      <p:regular r:id="rId33"/>
    </p:embeddedFont>
    <p:embeddedFont>
      <p:font typeface="Aileron Regular" panose="020B0604020202020204" charset="0"/>
      <p:regular r:id="rId34"/>
    </p:embeddedFont>
    <p:embeddedFont>
      <p:font typeface="Aileron Regular Bold" panose="020B0604020202020204" charset="0"/>
      <p:regular r:id="rId35"/>
    </p:embeddedFont>
    <p:embeddedFont>
      <p:font typeface="Arimo" panose="020B0604020202020204" charset="0"/>
      <p:regular r:id="rId36"/>
    </p:embeddedFont>
    <p:embeddedFont>
      <p:font typeface="Calibri" panose="020F0502020204030204" pitchFamily="34" charset="0"/>
      <p:regular r:id="rId37"/>
      <p:bold r:id="rId38"/>
      <p:italic r:id="rId39"/>
      <p:boldItalic r:id="rId40"/>
    </p:embeddedFont>
    <p:embeddedFont>
      <p:font typeface="Open Sans" panose="020B0606030504020204" pitchFamily="34" charset="0"/>
      <p:regular r:id="rId41"/>
      <p:bold r:id="rId42"/>
      <p:italic r:id="rId43"/>
    </p:embeddedFont>
    <p:embeddedFont>
      <p:font typeface="Open Sans Extra Bold" panose="020B0604020202020204" charset="0"/>
      <p:regular r:id="rId44"/>
    </p:embeddedFont>
    <p:embeddedFont>
      <p:font typeface="Raleway" panose="020B0604020202020204" charset="0"/>
      <p:regular r:id="rId45"/>
    </p:embeddedFont>
    <p:embeddedFont>
      <p:font typeface="Raleway Bold"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64A"/>
    <a:srgbClr val="7D8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0257D-887A-4A69-9F8D-BCB93F41A196}" type="datetimeFigureOut">
              <a:rPr lang="en-US" smtClean="0"/>
              <a:t>10/4/2020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FDBE4-4379-458A-BA03-2CA0B2CA93FD}" type="slidenum">
              <a:rPr lang="en-US" smtClean="0"/>
              <a:t>‹#›</a:t>
            </a:fld>
            <a:endParaRPr lang="en-US"/>
          </a:p>
        </p:txBody>
      </p:sp>
    </p:spTree>
    <p:extLst>
      <p:ext uri="{BB962C8B-B14F-4D97-AF65-F5344CB8AC3E}">
        <p14:creationId xmlns:p14="http://schemas.microsoft.com/office/powerpoint/2010/main" val="204570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3FDBE4-4379-458A-BA03-2CA0B2CA93FD}" type="slidenum">
              <a:rPr lang="en-US" smtClean="0"/>
              <a:t>28</a:t>
            </a:fld>
            <a:endParaRPr lang="en-US"/>
          </a:p>
        </p:txBody>
      </p:sp>
    </p:spTree>
    <p:extLst>
      <p:ext uri="{BB962C8B-B14F-4D97-AF65-F5344CB8AC3E}">
        <p14:creationId xmlns:p14="http://schemas.microsoft.com/office/powerpoint/2010/main" val="351584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grpSp>
        <p:nvGrpSpPr>
          <p:cNvPr id="4" name="Group 4"/>
          <p:cNvGrpSpPr/>
          <p:nvPr/>
        </p:nvGrpSpPr>
        <p:grpSpPr>
          <a:xfrm>
            <a:off x="724765" y="2738035"/>
            <a:ext cx="12005877" cy="4925331"/>
            <a:chOff x="0" y="1772112"/>
            <a:chExt cx="16007835" cy="6567109"/>
          </a:xfrm>
        </p:grpSpPr>
        <p:sp>
          <p:nvSpPr>
            <p:cNvPr id="5" name="TextBox 5"/>
            <p:cNvSpPr txBox="1"/>
            <p:nvPr/>
          </p:nvSpPr>
          <p:spPr>
            <a:xfrm>
              <a:off x="0" y="3867034"/>
              <a:ext cx="16007835" cy="3404870"/>
            </a:xfrm>
            <a:prstGeom prst="rect">
              <a:avLst/>
            </a:prstGeom>
          </p:spPr>
          <p:txBody>
            <a:bodyPr lIns="0" tIns="0" rIns="0" bIns="0" rtlCol="0" anchor="t">
              <a:spAutoFit/>
            </a:bodyPr>
            <a:lstStyle/>
            <a:p>
              <a:pPr algn="l">
                <a:lnSpc>
                  <a:spcPts val="9600"/>
                </a:lnSpc>
              </a:pPr>
              <a:r>
                <a:rPr lang="en-US" sz="9600">
                  <a:solidFill>
                    <a:srgbClr val="FFFFFF"/>
                  </a:solidFill>
                  <a:latin typeface="Raleway Bold"/>
                </a:rPr>
                <a:t>Race, Equity, and Inclusion Analysis</a:t>
              </a:r>
            </a:p>
          </p:txBody>
        </p:sp>
        <p:sp>
          <p:nvSpPr>
            <p:cNvPr id="6" name="TextBox 6"/>
            <p:cNvSpPr txBox="1"/>
            <p:nvPr/>
          </p:nvSpPr>
          <p:spPr>
            <a:xfrm>
              <a:off x="0" y="7662946"/>
              <a:ext cx="16007835" cy="676275"/>
            </a:xfrm>
            <a:prstGeom prst="rect">
              <a:avLst/>
            </a:prstGeom>
          </p:spPr>
          <p:txBody>
            <a:bodyPr lIns="0" tIns="0" rIns="0" bIns="0" rtlCol="0" anchor="t">
              <a:spAutoFit/>
            </a:bodyPr>
            <a:lstStyle/>
            <a:p>
              <a:pPr algn="l">
                <a:lnSpc>
                  <a:spcPts val="4200"/>
                </a:lnSpc>
              </a:pPr>
              <a:r>
                <a:rPr lang="en-US" sz="3000" spc="179">
                  <a:solidFill>
                    <a:srgbClr val="FFFFFF"/>
                  </a:solidFill>
                  <a:latin typeface="Raleway"/>
                </a:rPr>
                <a:t>Performance and Analytics Division</a:t>
              </a:r>
            </a:p>
          </p:txBody>
        </p:sp>
        <p:sp>
          <p:nvSpPr>
            <p:cNvPr id="7" name="AutoShape 7"/>
            <p:cNvSpPr/>
            <p:nvPr/>
          </p:nvSpPr>
          <p:spPr>
            <a:xfrm>
              <a:off x="0" y="1772112"/>
              <a:ext cx="15320063" cy="1427902"/>
            </a:xfrm>
            <a:prstGeom prst="rect">
              <a:avLst/>
            </a:prstGeom>
            <a:solidFill>
              <a:srgbClr val="C6AA74"/>
            </a:solidFill>
          </p:spPr>
        </p:sp>
        <p:sp>
          <p:nvSpPr>
            <p:cNvPr id="8" name="TextBox 8"/>
            <p:cNvSpPr txBox="1"/>
            <p:nvPr/>
          </p:nvSpPr>
          <p:spPr>
            <a:xfrm>
              <a:off x="255485" y="2133221"/>
              <a:ext cx="14431492" cy="747183"/>
            </a:xfrm>
            <a:prstGeom prst="rect">
              <a:avLst/>
            </a:prstGeom>
          </p:spPr>
          <p:txBody>
            <a:bodyPr lIns="0" tIns="0" rIns="0" bIns="0" rtlCol="0" anchor="t">
              <a:spAutoFit/>
            </a:bodyPr>
            <a:lstStyle/>
            <a:p>
              <a:pPr algn="l">
                <a:lnSpc>
                  <a:spcPts val="4320"/>
                </a:lnSpc>
              </a:pPr>
              <a:r>
                <a:rPr lang="en-US" sz="3600" spc="179" dirty="0">
                  <a:solidFill>
                    <a:srgbClr val="FFFFFF"/>
                  </a:solidFill>
                  <a:latin typeface="Raleway Bold"/>
                </a:rPr>
                <a:t>RACINE COUNTY</a:t>
              </a:r>
            </a:p>
          </p:txBody>
        </p:sp>
      </p:grpSp>
      <p:pic>
        <p:nvPicPr>
          <p:cNvPr id="10" name="Picture 10"/>
          <p:cNvPicPr>
            <a:picLocks noChangeAspect="1"/>
          </p:cNvPicPr>
          <p:nvPr/>
        </p:nvPicPr>
        <p:blipFill>
          <a:blip r:embed="rId2"/>
          <a:srcRect/>
          <a:stretch>
            <a:fillRect/>
          </a:stretch>
        </p:blipFill>
        <p:spPr>
          <a:xfrm>
            <a:off x="724765" y="8403338"/>
            <a:ext cx="4546181" cy="1452884"/>
          </a:xfrm>
          <a:prstGeom prst="rect">
            <a:avLst/>
          </a:prstGeom>
        </p:spPr>
      </p:pic>
      <p:pic>
        <p:nvPicPr>
          <p:cNvPr id="12" name="Picture 9">
            <a:extLst>
              <a:ext uri="{FF2B5EF4-FFF2-40B4-BE49-F238E27FC236}">
                <a16:creationId xmlns:a16="http://schemas.microsoft.com/office/drawing/2014/main" id="{1852CBD1-1626-44EA-90BF-170CA8524D94}"/>
              </a:ext>
            </a:extLst>
          </p:cNvPr>
          <p:cNvPicPr>
            <a:picLocks noChangeAspect="1"/>
          </p:cNvPicPr>
          <p:nvPr/>
        </p:nvPicPr>
        <p:blipFill>
          <a:blip r:embed="rId3"/>
          <a:srcRect t="121" b="121"/>
          <a:stretch>
            <a:fillRect/>
          </a:stretch>
        </p:blipFill>
        <p:spPr>
          <a:xfrm rot="10800000">
            <a:off x="11265185" y="1527812"/>
            <a:ext cx="949628" cy="949628"/>
          </a:xfrm>
          <a:prstGeom prst="rect">
            <a:avLst/>
          </a:prstGeom>
        </p:spPr>
      </p:pic>
      <p:pic>
        <p:nvPicPr>
          <p:cNvPr id="14" name="Picture 2">
            <a:extLst>
              <a:ext uri="{FF2B5EF4-FFF2-40B4-BE49-F238E27FC236}">
                <a16:creationId xmlns:a16="http://schemas.microsoft.com/office/drawing/2014/main" id="{F78BBE8C-5F3B-4B31-B0DE-1BBF235F09FD}"/>
              </a:ext>
            </a:extLst>
          </p:cNvPr>
          <p:cNvPicPr>
            <a:picLocks noChangeAspect="1"/>
          </p:cNvPicPr>
          <p:nvPr/>
        </p:nvPicPr>
        <p:blipFill>
          <a:blip r:embed="rId3"/>
          <a:srcRect t="121" b="121"/>
          <a:stretch>
            <a:fillRect/>
          </a:stretch>
        </p:blipFill>
        <p:spPr>
          <a:xfrm rot="-10800000">
            <a:off x="13405145" y="5437299"/>
            <a:ext cx="5090375" cy="5090375"/>
          </a:xfrm>
          <a:prstGeom prst="rect">
            <a:avLst/>
          </a:prstGeom>
        </p:spPr>
      </p:pic>
      <p:pic>
        <p:nvPicPr>
          <p:cNvPr id="16" name="Picture 3">
            <a:extLst>
              <a:ext uri="{FF2B5EF4-FFF2-40B4-BE49-F238E27FC236}">
                <a16:creationId xmlns:a16="http://schemas.microsoft.com/office/drawing/2014/main" id="{F77F7794-026C-4178-BCCC-4D7E98653FE5}"/>
              </a:ext>
            </a:extLst>
          </p:cNvPr>
          <p:cNvPicPr>
            <a:picLocks noChangeAspect="1"/>
          </p:cNvPicPr>
          <p:nvPr/>
        </p:nvPicPr>
        <p:blipFill>
          <a:blip r:embed="rId3"/>
          <a:srcRect/>
          <a:stretch>
            <a:fillRect/>
          </a:stretch>
        </p:blipFill>
        <p:spPr>
          <a:xfrm rot="-10800000">
            <a:off x="15202579" y="3507798"/>
            <a:ext cx="2056721" cy="20567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TextBox 3"/>
          <p:cNvSpPr txBox="1"/>
          <p:nvPr/>
        </p:nvSpPr>
        <p:spPr>
          <a:xfrm>
            <a:off x="5002580" y="9263453"/>
            <a:ext cx="1730218" cy="676716"/>
          </a:xfrm>
          <a:prstGeom prst="rect">
            <a:avLst/>
          </a:prstGeom>
        </p:spPr>
        <p:txBody>
          <a:bodyPr lIns="0" tIns="0" rIns="0" bIns="0" rtlCol="0" anchor="t">
            <a:spAutoFit/>
          </a:bodyPr>
          <a:lstStyle/>
          <a:p>
            <a:pPr algn="ctr">
              <a:lnSpc>
                <a:spcPts val="2714"/>
              </a:lnSpc>
            </a:pPr>
            <a:r>
              <a:rPr lang="en-US" sz="1625" spc="112" dirty="0">
                <a:solidFill>
                  <a:srgbClr val="191919"/>
                </a:solidFill>
                <a:latin typeface="Aileron Regular"/>
              </a:rPr>
              <a:t>Detention </a:t>
            </a:r>
          </a:p>
          <a:p>
            <a:pPr algn="ctr">
              <a:lnSpc>
                <a:spcPts val="2714"/>
              </a:lnSpc>
            </a:pPr>
            <a:r>
              <a:rPr lang="en-US" sz="1625" spc="112" dirty="0">
                <a:solidFill>
                  <a:srgbClr val="191919"/>
                </a:solidFill>
                <a:latin typeface="Aileron Regular"/>
              </a:rPr>
              <a:t>Workers</a:t>
            </a:r>
          </a:p>
        </p:txBody>
      </p:sp>
      <p:sp>
        <p:nvSpPr>
          <p:cNvPr id="4" name="TextBox 4"/>
          <p:cNvSpPr txBox="1"/>
          <p:nvPr/>
        </p:nvSpPr>
        <p:spPr>
          <a:xfrm>
            <a:off x="9500113" y="9273698"/>
            <a:ext cx="2501115" cy="676716"/>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Juvenile Detention</a:t>
            </a:r>
          </a:p>
          <a:p>
            <a:pPr algn="ctr">
              <a:lnSpc>
                <a:spcPts val="2714"/>
              </a:lnSpc>
            </a:pPr>
            <a:r>
              <a:rPr lang="en-US" sz="1625" spc="112">
                <a:solidFill>
                  <a:srgbClr val="191919"/>
                </a:solidFill>
                <a:latin typeface="Aileron Regular"/>
              </a:rPr>
              <a:t>Population</a:t>
            </a:r>
          </a:p>
        </p:txBody>
      </p:sp>
      <p:sp>
        <p:nvSpPr>
          <p:cNvPr id="5" name="AutoShape 5"/>
          <p:cNvSpPr/>
          <p:nvPr/>
        </p:nvSpPr>
        <p:spPr>
          <a:xfrm rot="-5400000">
            <a:off x="1552131" y="4115546"/>
            <a:ext cx="8626476" cy="1154884"/>
          </a:xfrm>
          <a:prstGeom prst="rect">
            <a:avLst/>
          </a:prstGeom>
          <a:solidFill>
            <a:srgbClr val="D9D9D9">
              <a:alpha val="22745"/>
            </a:srgbClr>
          </a:solidFill>
        </p:spPr>
      </p:sp>
      <p:sp>
        <p:nvSpPr>
          <p:cNvPr id="6" name="AutoShape 6"/>
          <p:cNvSpPr/>
          <p:nvPr/>
        </p:nvSpPr>
        <p:spPr>
          <a:xfrm>
            <a:off x="5292567" y="9006226"/>
            <a:ext cx="6035546" cy="9555"/>
          </a:xfrm>
          <a:prstGeom prst="rect">
            <a:avLst/>
          </a:prstGeom>
          <a:solidFill>
            <a:srgbClr val="191919">
              <a:alpha val="98823"/>
            </a:srgbClr>
          </a:solidFill>
        </p:spPr>
      </p:sp>
      <p:sp>
        <p:nvSpPr>
          <p:cNvPr id="7" name="TextBox 7"/>
          <p:cNvSpPr txBox="1"/>
          <p:nvPr/>
        </p:nvSpPr>
        <p:spPr>
          <a:xfrm>
            <a:off x="7280225" y="9273698"/>
            <a:ext cx="2131670" cy="676716"/>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Juvenile Detention </a:t>
            </a:r>
          </a:p>
          <a:p>
            <a:pPr algn="ctr">
              <a:lnSpc>
                <a:spcPts val="2714"/>
              </a:lnSpc>
            </a:pPr>
            <a:r>
              <a:rPr lang="en-US" sz="1625" spc="112">
                <a:solidFill>
                  <a:srgbClr val="191919"/>
                </a:solidFill>
                <a:latin typeface="Aileron Regular"/>
              </a:rPr>
              <a:t>Staff</a:t>
            </a:r>
          </a:p>
        </p:txBody>
      </p:sp>
      <p:sp>
        <p:nvSpPr>
          <p:cNvPr id="8" name="TextBox 8"/>
          <p:cNvSpPr txBox="1"/>
          <p:nvPr/>
        </p:nvSpPr>
        <p:spPr>
          <a:xfrm>
            <a:off x="408064" y="354550"/>
            <a:ext cx="3412972" cy="27457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Does staff diversity reflect customer diversity across key positions and departments?</a:t>
            </a:r>
          </a:p>
        </p:txBody>
      </p:sp>
      <p:sp>
        <p:nvSpPr>
          <p:cNvPr id="9" name="TextBox 9"/>
          <p:cNvSpPr txBox="1"/>
          <p:nvPr/>
        </p:nvSpPr>
        <p:spPr>
          <a:xfrm>
            <a:off x="4666487" y="880344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0</a:t>
            </a:r>
          </a:p>
        </p:txBody>
      </p:sp>
      <p:sp>
        <p:nvSpPr>
          <p:cNvPr id="10" name="TextBox 10"/>
          <p:cNvSpPr txBox="1"/>
          <p:nvPr/>
        </p:nvSpPr>
        <p:spPr>
          <a:xfrm>
            <a:off x="4666487" y="2869887"/>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60</a:t>
            </a:r>
          </a:p>
        </p:txBody>
      </p:sp>
      <p:sp>
        <p:nvSpPr>
          <p:cNvPr id="11" name="TextBox 11"/>
          <p:cNvSpPr txBox="1"/>
          <p:nvPr/>
        </p:nvSpPr>
        <p:spPr>
          <a:xfrm>
            <a:off x="4666487" y="3799040"/>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50</a:t>
            </a:r>
          </a:p>
        </p:txBody>
      </p:sp>
      <p:sp>
        <p:nvSpPr>
          <p:cNvPr id="12" name="TextBox 12"/>
          <p:cNvSpPr txBox="1"/>
          <p:nvPr/>
        </p:nvSpPr>
        <p:spPr>
          <a:xfrm>
            <a:off x="4666487" y="4889902"/>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40</a:t>
            </a:r>
          </a:p>
        </p:txBody>
      </p:sp>
      <p:sp>
        <p:nvSpPr>
          <p:cNvPr id="13" name="TextBox 13"/>
          <p:cNvSpPr txBox="1"/>
          <p:nvPr/>
        </p:nvSpPr>
        <p:spPr>
          <a:xfrm>
            <a:off x="4666487" y="587327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30</a:t>
            </a:r>
          </a:p>
        </p:txBody>
      </p:sp>
      <p:sp>
        <p:nvSpPr>
          <p:cNvPr id="14" name="TextBox 14"/>
          <p:cNvSpPr txBox="1"/>
          <p:nvPr/>
        </p:nvSpPr>
        <p:spPr>
          <a:xfrm>
            <a:off x="4666487" y="689242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20</a:t>
            </a:r>
          </a:p>
        </p:txBody>
      </p:sp>
      <p:sp>
        <p:nvSpPr>
          <p:cNvPr id="15" name="TextBox 15"/>
          <p:cNvSpPr txBox="1"/>
          <p:nvPr/>
        </p:nvSpPr>
        <p:spPr>
          <a:xfrm>
            <a:off x="4666487" y="784793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10</a:t>
            </a:r>
          </a:p>
        </p:txBody>
      </p:sp>
      <p:sp>
        <p:nvSpPr>
          <p:cNvPr id="16" name="TextBox 16"/>
          <p:cNvSpPr txBox="1"/>
          <p:nvPr/>
        </p:nvSpPr>
        <p:spPr>
          <a:xfrm>
            <a:off x="4666487" y="1904553"/>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70</a:t>
            </a:r>
          </a:p>
        </p:txBody>
      </p:sp>
      <p:sp>
        <p:nvSpPr>
          <p:cNvPr id="17" name="TextBox 17"/>
          <p:cNvSpPr txBox="1"/>
          <p:nvPr/>
        </p:nvSpPr>
        <p:spPr>
          <a:xfrm>
            <a:off x="12001228" y="3541868"/>
            <a:ext cx="5705407" cy="2519031"/>
          </a:xfrm>
          <a:prstGeom prst="rect">
            <a:avLst/>
          </a:prstGeom>
        </p:spPr>
        <p:txBody>
          <a:bodyPr lIns="0" tIns="0" rIns="0" bIns="0" rtlCol="0" anchor="t">
            <a:spAutoFit/>
          </a:bodyPr>
          <a:lstStyle/>
          <a:p>
            <a:pPr algn="ctr">
              <a:lnSpc>
                <a:spcPts val="4985"/>
              </a:lnSpc>
            </a:pPr>
            <a:r>
              <a:rPr lang="en-US" sz="4154" spc="207">
                <a:solidFill>
                  <a:srgbClr val="12264A"/>
                </a:solidFill>
                <a:latin typeface="Raleway Bold"/>
              </a:rPr>
              <a:t>DETENTION WORKERS, </a:t>
            </a:r>
          </a:p>
          <a:p>
            <a:pPr algn="ctr">
              <a:lnSpc>
                <a:spcPts val="4985"/>
              </a:lnSpc>
            </a:pPr>
            <a:r>
              <a:rPr lang="en-US" sz="4154" spc="207">
                <a:solidFill>
                  <a:srgbClr val="12264A"/>
                </a:solidFill>
                <a:latin typeface="Raleway Bold"/>
              </a:rPr>
              <a:t>HEALTH AND HUMAN SERVICES</a:t>
            </a:r>
          </a:p>
        </p:txBody>
      </p:sp>
      <p:sp>
        <p:nvSpPr>
          <p:cNvPr id="18" name="TextBox 18"/>
          <p:cNvSpPr txBox="1"/>
          <p:nvPr/>
        </p:nvSpPr>
        <p:spPr>
          <a:xfrm>
            <a:off x="11198746" y="9528774"/>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19" name="TextBox 19"/>
          <p:cNvSpPr txBox="1"/>
          <p:nvPr/>
        </p:nvSpPr>
        <p:spPr>
          <a:xfrm>
            <a:off x="5338026" y="4663905"/>
            <a:ext cx="1059327" cy="4805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37.0%</a:t>
            </a:r>
          </a:p>
        </p:txBody>
      </p:sp>
      <p:sp>
        <p:nvSpPr>
          <p:cNvPr id="20" name="TextBox 20"/>
          <p:cNvSpPr txBox="1"/>
          <p:nvPr/>
        </p:nvSpPr>
        <p:spPr>
          <a:xfrm>
            <a:off x="4666487" y="822955"/>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80</a:t>
            </a:r>
          </a:p>
        </p:txBody>
      </p:sp>
      <p:sp>
        <p:nvSpPr>
          <p:cNvPr id="21" name="AutoShape 21"/>
          <p:cNvSpPr/>
          <p:nvPr/>
        </p:nvSpPr>
        <p:spPr>
          <a:xfrm rot="-5400000">
            <a:off x="4032822" y="4115546"/>
            <a:ext cx="8626476" cy="1154884"/>
          </a:xfrm>
          <a:prstGeom prst="rect">
            <a:avLst/>
          </a:prstGeom>
          <a:solidFill>
            <a:srgbClr val="D9D9D9">
              <a:alpha val="22745"/>
            </a:srgbClr>
          </a:solidFill>
        </p:spPr>
      </p:sp>
      <p:sp>
        <p:nvSpPr>
          <p:cNvPr id="22" name="AutoShape 22"/>
          <p:cNvSpPr/>
          <p:nvPr/>
        </p:nvSpPr>
        <p:spPr>
          <a:xfrm rot="-5400000">
            <a:off x="6437432" y="4115546"/>
            <a:ext cx="8626476" cy="1154884"/>
          </a:xfrm>
          <a:prstGeom prst="rect">
            <a:avLst/>
          </a:prstGeom>
          <a:solidFill>
            <a:srgbClr val="D9D9D9">
              <a:alpha val="22745"/>
            </a:srgbClr>
          </a:solidFill>
        </p:spPr>
      </p:sp>
      <p:sp>
        <p:nvSpPr>
          <p:cNvPr id="23" name="AutoShape 23"/>
          <p:cNvSpPr/>
          <p:nvPr/>
        </p:nvSpPr>
        <p:spPr>
          <a:xfrm rot="-5400000">
            <a:off x="5720557" y="4714164"/>
            <a:ext cx="294264" cy="1154884"/>
          </a:xfrm>
          <a:prstGeom prst="rect">
            <a:avLst/>
          </a:prstGeom>
          <a:solidFill>
            <a:srgbClr val="12264A"/>
          </a:solidFill>
        </p:spPr>
      </p:sp>
      <p:sp>
        <p:nvSpPr>
          <p:cNvPr id="24" name="AutoShape 24"/>
          <p:cNvSpPr/>
          <p:nvPr/>
        </p:nvSpPr>
        <p:spPr>
          <a:xfrm rot="-5400000">
            <a:off x="8198928" y="4566058"/>
            <a:ext cx="294264" cy="1154884"/>
          </a:xfrm>
          <a:prstGeom prst="rect">
            <a:avLst/>
          </a:prstGeom>
          <a:solidFill>
            <a:srgbClr val="12264A"/>
          </a:solidFill>
        </p:spPr>
      </p:sp>
      <p:sp>
        <p:nvSpPr>
          <p:cNvPr id="25" name="TextBox 25"/>
          <p:cNvSpPr txBox="1"/>
          <p:nvPr/>
        </p:nvSpPr>
        <p:spPr>
          <a:xfrm>
            <a:off x="7770937" y="4522686"/>
            <a:ext cx="1152564" cy="4716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39.0%</a:t>
            </a:r>
          </a:p>
        </p:txBody>
      </p:sp>
      <p:sp>
        <p:nvSpPr>
          <p:cNvPr id="26" name="TextBox 26"/>
          <p:cNvSpPr txBox="1"/>
          <p:nvPr/>
        </p:nvSpPr>
        <p:spPr>
          <a:xfrm>
            <a:off x="7816396" y="3178160"/>
            <a:ext cx="1059327" cy="474642"/>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51.2%</a:t>
            </a:r>
          </a:p>
        </p:txBody>
      </p:sp>
      <p:sp>
        <p:nvSpPr>
          <p:cNvPr id="27" name="AutoShape 27"/>
          <p:cNvSpPr/>
          <p:nvPr/>
        </p:nvSpPr>
        <p:spPr>
          <a:xfrm rot="-5400000">
            <a:off x="8188661" y="3225456"/>
            <a:ext cx="294264" cy="1154884"/>
          </a:xfrm>
          <a:prstGeom prst="rect">
            <a:avLst/>
          </a:prstGeom>
          <a:solidFill>
            <a:srgbClr val="C6AA74"/>
          </a:solidFill>
        </p:spPr>
      </p:sp>
      <p:sp>
        <p:nvSpPr>
          <p:cNvPr id="28" name="TextBox 28"/>
          <p:cNvSpPr txBox="1"/>
          <p:nvPr/>
        </p:nvSpPr>
        <p:spPr>
          <a:xfrm>
            <a:off x="10221007" y="7447842"/>
            <a:ext cx="1059327" cy="474642"/>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10.4%</a:t>
            </a:r>
          </a:p>
        </p:txBody>
      </p:sp>
      <p:sp>
        <p:nvSpPr>
          <p:cNvPr id="29" name="AutoShape 29"/>
          <p:cNvSpPr/>
          <p:nvPr/>
        </p:nvSpPr>
        <p:spPr>
          <a:xfrm rot="-5400000">
            <a:off x="10603538" y="7545429"/>
            <a:ext cx="294264" cy="1154884"/>
          </a:xfrm>
          <a:prstGeom prst="rect">
            <a:avLst/>
          </a:prstGeom>
          <a:solidFill>
            <a:srgbClr val="7D827D"/>
          </a:solidFill>
        </p:spPr>
      </p:sp>
      <p:sp>
        <p:nvSpPr>
          <p:cNvPr id="30" name="AutoShape 30"/>
          <p:cNvSpPr/>
          <p:nvPr/>
        </p:nvSpPr>
        <p:spPr>
          <a:xfrm rot="-5400000">
            <a:off x="5718238" y="2981083"/>
            <a:ext cx="294264" cy="1154884"/>
          </a:xfrm>
          <a:prstGeom prst="rect">
            <a:avLst/>
          </a:prstGeom>
          <a:solidFill>
            <a:srgbClr val="C6AA74"/>
          </a:solidFill>
        </p:spPr>
      </p:sp>
      <p:sp>
        <p:nvSpPr>
          <p:cNvPr id="31" name="AutoShape 31"/>
          <p:cNvSpPr/>
          <p:nvPr/>
        </p:nvSpPr>
        <p:spPr>
          <a:xfrm rot="-5400000">
            <a:off x="5718238" y="7766036"/>
            <a:ext cx="294264" cy="1154884"/>
          </a:xfrm>
          <a:prstGeom prst="rect">
            <a:avLst/>
          </a:prstGeom>
          <a:solidFill>
            <a:srgbClr val="7D827D"/>
          </a:solidFill>
        </p:spPr>
      </p:sp>
      <p:sp>
        <p:nvSpPr>
          <p:cNvPr id="32" name="TextBox 32"/>
          <p:cNvSpPr txBox="1"/>
          <p:nvPr/>
        </p:nvSpPr>
        <p:spPr>
          <a:xfrm>
            <a:off x="5335706" y="7715777"/>
            <a:ext cx="1059327" cy="4805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7.4%</a:t>
            </a:r>
          </a:p>
        </p:txBody>
      </p:sp>
      <p:sp>
        <p:nvSpPr>
          <p:cNvPr id="33" name="AutoShape 33"/>
          <p:cNvSpPr/>
          <p:nvPr/>
        </p:nvSpPr>
        <p:spPr>
          <a:xfrm rot="-5400000">
            <a:off x="8188661" y="7677026"/>
            <a:ext cx="294264" cy="1154884"/>
          </a:xfrm>
          <a:prstGeom prst="rect">
            <a:avLst/>
          </a:prstGeom>
          <a:solidFill>
            <a:srgbClr val="7D827D"/>
          </a:solidFill>
        </p:spPr>
      </p:sp>
      <p:sp>
        <p:nvSpPr>
          <p:cNvPr id="34" name="AutoShape 34"/>
          <p:cNvSpPr/>
          <p:nvPr/>
        </p:nvSpPr>
        <p:spPr>
          <a:xfrm rot="-5400000">
            <a:off x="10603538" y="2202463"/>
            <a:ext cx="294264" cy="1154884"/>
          </a:xfrm>
          <a:prstGeom prst="rect">
            <a:avLst/>
          </a:prstGeom>
          <a:solidFill>
            <a:srgbClr val="C6AA74"/>
          </a:solidFill>
        </p:spPr>
      </p:sp>
      <p:sp>
        <p:nvSpPr>
          <p:cNvPr id="35" name="TextBox 35"/>
          <p:cNvSpPr txBox="1"/>
          <p:nvPr/>
        </p:nvSpPr>
        <p:spPr>
          <a:xfrm>
            <a:off x="10221007" y="2158131"/>
            <a:ext cx="1059327" cy="474642"/>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63.0%</a:t>
            </a:r>
          </a:p>
        </p:txBody>
      </p:sp>
      <p:sp>
        <p:nvSpPr>
          <p:cNvPr id="36" name="AutoShape 36"/>
          <p:cNvSpPr/>
          <p:nvPr/>
        </p:nvSpPr>
        <p:spPr>
          <a:xfrm rot="-5400000">
            <a:off x="10603538" y="6253630"/>
            <a:ext cx="294264" cy="1154884"/>
          </a:xfrm>
          <a:prstGeom prst="rect">
            <a:avLst/>
          </a:prstGeom>
          <a:solidFill>
            <a:srgbClr val="12264A"/>
          </a:solidFill>
        </p:spPr>
      </p:sp>
      <p:sp>
        <p:nvSpPr>
          <p:cNvPr id="37" name="TextBox 37"/>
          <p:cNvSpPr txBox="1"/>
          <p:nvPr/>
        </p:nvSpPr>
        <p:spPr>
          <a:xfrm>
            <a:off x="10221007" y="6154543"/>
            <a:ext cx="1059327" cy="474642"/>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23.8%</a:t>
            </a:r>
          </a:p>
        </p:txBody>
      </p:sp>
      <p:pic>
        <p:nvPicPr>
          <p:cNvPr id="38" name="Picture 38"/>
          <p:cNvPicPr>
            <a:picLocks noChangeAspect="1"/>
          </p:cNvPicPr>
          <p:nvPr/>
        </p:nvPicPr>
        <p:blipFill>
          <a:blip r:embed="rId2"/>
          <a:srcRect/>
          <a:stretch>
            <a:fillRect/>
          </a:stretch>
        </p:blipFill>
        <p:spPr>
          <a:xfrm>
            <a:off x="5287927" y="6788956"/>
            <a:ext cx="8423270" cy="42116"/>
          </a:xfrm>
          <a:prstGeom prst="rect">
            <a:avLst/>
          </a:prstGeom>
        </p:spPr>
      </p:pic>
      <p:sp>
        <p:nvSpPr>
          <p:cNvPr id="40" name="AutoShape 40"/>
          <p:cNvSpPr/>
          <p:nvPr/>
        </p:nvSpPr>
        <p:spPr>
          <a:xfrm rot="-5400000">
            <a:off x="12519807" y="5738125"/>
            <a:ext cx="494196" cy="2143777"/>
          </a:xfrm>
          <a:prstGeom prst="rect">
            <a:avLst/>
          </a:prstGeom>
          <a:solidFill>
            <a:srgbClr val="12264A"/>
          </a:solidFill>
        </p:spPr>
      </p:sp>
      <p:sp>
        <p:nvSpPr>
          <p:cNvPr id="41" name="TextBox 41"/>
          <p:cNvSpPr txBox="1"/>
          <p:nvPr/>
        </p:nvSpPr>
        <p:spPr>
          <a:xfrm>
            <a:off x="11648391" y="6418656"/>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White</a:t>
            </a:r>
          </a:p>
        </p:txBody>
      </p:sp>
      <p:pic>
        <p:nvPicPr>
          <p:cNvPr id="42" name="Picture 42"/>
          <p:cNvPicPr>
            <a:picLocks noChangeAspect="1"/>
          </p:cNvPicPr>
          <p:nvPr/>
        </p:nvPicPr>
        <p:blipFill>
          <a:blip r:embed="rId3"/>
          <a:srcRect/>
          <a:stretch>
            <a:fillRect/>
          </a:stretch>
        </p:blipFill>
        <p:spPr>
          <a:xfrm>
            <a:off x="5314441" y="2758871"/>
            <a:ext cx="8413548" cy="42068"/>
          </a:xfrm>
          <a:prstGeom prst="rect">
            <a:avLst/>
          </a:prstGeom>
        </p:spPr>
      </p:pic>
      <p:sp>
        <p:nvSpPr>
          <p:cNvPr id="43" name="TextBox 43"/>
          <p:cNvSpPr txBox="1"/>
          <p:nvPr/>
        </p:nvSpPr>
        <p:spPr>
          <a:xfrm>
            <a:off x="14175540" y="2395452"/>
            <a:ext cx="3881567" cy="724962"/>
          </a:xfrm>
          <a:prstGeom prst="rect">
            <a:avLst/>
          </a:prstGeom>
        </p:spPr>
        <p:txBody>
          <a:bodyPr lIns="0" tIns="0" rIns="0" bIns="0" rtlCol="0" anchor="t">
            <a:spAutoFit/>
          </a:bodyPr>
          <a:lstStyle/>
          <a:p>
            <a:pPr>
              <a:lnSpc>
                <a:spcPts val="2906"/>
              </a:lnSpc>
            </a:pPr>
            <a:r>
              <a:rPr lang="en-US" sz="2075" spc="103" dirty="0">
                <a:solidFill>
                  <a:srgbClr val="C6AA74"/>
                </a:solidFill>
                <a:latin typeface="Aileron Regular"/>
              </a:rPr>
              <a:t>Underrepresented among detention workers and staff</a:t>
            </a:r>
          </a:p>
        </p:txBody>
      </p:sp>
      <p:sp>
        <p:nvSpPr>
          <p:cNvPr id="44" name="AutoShape 44"/>
          <p:cNvSpPr/>
          <p:nvPr/>
        </p:nvSpPr>
        <p:spPr>
          <a:xfrm rot="-5400000">
            <a:off x="12487689" y="1686983"/>
            <a:ext cx="494196" cy="2143777"/>
          </a:xfrm>
          <a:prstGeom prst="rect">
            <a:avLst/>
          </a:prstGeom>
          <a:solidFill>
            <a:srgbClr val="C6AA74"/>
          </a:solidFill>
        </p:spPr>
      </p:sp>
      <p:sp>
        <p:nvSpPr>
          <p:cNvPr id="45" name="TextBox 45"/>
          <p:cNvSpPr txBox="1"/>
          <p:nvPr/>
        </p:nvSpPr>
        <p:spPr>
          <a:xfrm>
            <a:off x="11648391" y="2353394"/>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Black</a:t>
            </a:r>
          </a:p>
        </p:txBody>
      </p:sp>
      <p:pic>
        <p:nvPicPr>
          <p:cNvPr id="46" name="Picture 46"/>
          <p:cNvPicPr>
            <a:picLocks noChangeAspect="1"/>
          </p:cNvPicPr>
          <p:nvPr/>
        </p:nvPicPr>
        <p:blipFill>
          <a:blip r:embed="rId4"/>
          <a:srcRect/>
          <a:stretch>
            <a:fillRect/>
          </a:stretch>
        </p:blipFill>
        <p:spPr>
          <a:xfrm>
            <a:off x="5205121" y="8122871"/>
            <a:ext cx="8413548" cy="42068"/>
          </a:xfrm>
          <a:prstGeom prst="rect">
            <a:avLst/>
          </a:prstGeom>
        </p:spPr>
      </p:pic>
      <p:sp>
        <p:nvSpPr>
          <p:cNvPr id="47" name="TextBox 47"/>
          <p:cNvSpPr txBox="1"/>
          <p:nvPr/>
        </p:nvSpPr>
        <p:spPr>
          <a:xfrm>
            <a:off x="14175540" y="7554061"/>
            <a:ext cx="3691699" cy="1089994"/>
          </a:xfrm>
          <a:prstGeom prst="rect">
            <a:avLst/>
          </a:prstGeom>
        </p:spPr>
        <p:txBody>
          <a:bodyPr lIns="0" tIns="0" rIns="0" bIns="0" rtlCol="0" anchor="t">
            <a:spAutoFit/>
          </a:bodyPr>
          <a:lstStyle/>
          <a:p>
            <a:pPr>
              <a:lnSpc>
                <a:spcPts val="2906"/>
              </a:lnSpc>
            </a:pPr>
            <a:r>
              <a:rPr lang="en-US" sz="2075" spc="103" dirty="0">
                <a:solidFill>
                  <a:srgbClr val="7D827D"/>
                </a:solidFill>
                <a:latin typeface="Aileron Regular"/>
              </a:rPr>
              <a:t>Slightly underrepresented among detention workers and staff</a:t>
            </a:r>
          </a:p>
        </p:txBody>
      </p:sp>
      <p:sp>
        <p:nvSpPr>
          <p:cNvPr id="48" name="AutoShape 48"/>
          <p:cNvSpPr/>
          <p:nvPr/>
        </p:nvSpPr>
        <p:spPr>
          <a:xfrm rot="-5400000">
            <a:off x="12551925" y="7050982"/>
            <a:ext cx="494196" cy="2143777"/>
          </a:xfrm>
          <a:prstGeom prst="rect">
            <a:avLst/>
          </a:prstGeom>
          <a:solidFill>
            <a:srgbClr val="7D827D"/>
          </a:solidFill>
        </p:spPr>
      </p:sp>
      <p:sp>
        <p:nvSpPr>
          <p:cNvPr id="49" name="TextBox 49"/>
          <p:cNvSpPr txBox="1"/>
          <p:nvPr/>
        </p:nvSpPr>
        <p:spPr>
          <a:xfrm>
            <a:off x="11699341" y="7704886"/>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Hispanic</a:t>
            </a:r>
          </a:p>
        </p:txBody>
      </p:sp>
      <p:sp>
        <p:nvSpPr>
          <p:cNvPr id="50" name="TextBox 50"/>
          <p:cNvSpPr txBox="1"/>
          <p:nvPr/>
        </p:nvSpPr>
        <p:spPr>
          <a:xfrm>
            <a:off x="408064" y="8177382"/>
            <a:ext cx="3602184" cy="1729631"/>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and 3-year Juvenile Detention demographic data</a:t>
            </a:r>
          </a:p>
        </p:txBody>
      </p:sp>
      <p:sp>
        <p:nvSpPr>
          <p:cNvPr id="51" name="TextBox 51"/>
          <p:cNvSpPr txBox="1"/>
          <p:nvPr/>
        </p:nvSpPr>
        <p:spPr>
          <a:xfrm>
            <a:off x="5292567" y="2937590"/>
            <a:ext cx="1152564" cy="475694"/>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55.6%</a:t>
            </a:r>
          </a:p>
        </p:txBody>
      </p:sp>
      <p:sp>
        <p:nvSpPr>
          <p:cNvPr id="52" name="TextBox 52"/>
          <p:cNvSpPr txBox="1"/>
          <p:nvPr/>
        </p:nvSpPr>
        <p:spPr>
          <a:xfrm>
            <a:off x="7817556" y="7624901"/>
            <a:ext cx="1059327" cy="474642"/>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9.8%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4"/>
          <p:cNvPicPr>
            <a:picLocks noChangeAspect="1"/>
          </p:cNvPicPr>
          <p:nvPr/>
        </p:nvPicPr>
        <p:blipFill>
          <a:blip r:embed="rId2"/>
          <a:srcRect/>
          <a:stretch>
            <a:fillRect/>
          </a:stretch>
        </p:blipFill>
        <p:spPr>
          <a:xfrm>
            <a:off x="5276167" y="7811321"/>
            <a:ext cx="8413548" cy="42068"/>
          </a:xfrm>
          <a:prstGeom prst="rect">
            <a:avLst/>
          </a:prstGeom>
        </p:spPr>
      </p:pic>
      <p:sp>
        <p:nvSpPr>
          <p:cNvPr id="2" name="AutoShape 2"/>
          <p:cNvSpPr/>
          <p:nvPr/>
        </p:nvSpPr>
        <p:spPr>
          <a:xfrm>
            <a:off x="0" y="0"/>
            <a:ext cx="4229100" cy="10287000"/>
          </a:xfrm>
          <a:prstGeom prst="rect">
            <a:avLst/>
          </a:prstGeom>
          <a:solidFill>
            <a:srgbClr val="12264A"/>
          </a:solidFill>
        </p:spPr>
      </p:sp>
      <p:sp>
        <p:nvSpPr>
          <p:cNvPr id="3" name="AutoShape 3"/>
          <p:cNvSpPr/>
          <p:nvPr/>
        </p:nvSpPr>
        <p:spPr>
          <a:xfrm rot="-5400000">
            <a:off x="1552131" y="4115546"/>
            <a:ext cx="8626476" cy="1154884"/>
          </a:xfrm>
          <a:prstGeom prst="rect">
            <a:avLst/>
          </a:prstGeom>
          <a:solidFill>
            <a:srgbClr val="D9D9D9">
              <a:alpha val="22745"/>
            </a:srgbClr>
          </a:solidFill>
        </p:spPr>
      </p:sp>
      <p:sp>
        <p:nvSpPr>
          <p:cNvPr id="4" name="AutoShape 4"/>
          <p:cNvSpPr/>
          <p:nvPr/>
        </p:nvSpPr>
        <p:spPr>
          <a:xfrm>
            <a:off x="5287927" y="9006226"/>
            <a:ext cx="6040185" cy="9562"/>
          </a:xfrm>
          <a:prstGeom prst="rect">
            <a:avLst/>
          </a:prstGeom>
          <a:solidFill>
            <a:srgbClr val="191919">
              <a:alpha val="98823"/>
            </a:srgbClr>
          </a:solidFill>
        </p:spPr>
      </p:sp>
      <p:sp>
        <p:nvSpPr>
          <p:cNvPr id="5" name="TextBox 5"/>
          <p:cNvSpPr txBox="1"/>
          <p:nvPr/>
        </p:nvSpPr>
        <p:spPr>
          <a:xfrm>
            <a:off x="408064" y="354550"/>
            <a:ext cx="3412972" cy="27457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Does staff diversity reflect customer diversity across key positions and departments?</a:t>
            </a:r>
          </a:p>
        </p:txBody>
      </p:sp>
      <p:sp>
        <p:nvSpPr>
          <p:cNvPr id="6" name="TextBox 6"/>
          <p:cNvSpPr txBox="1"/>
          <p:nvPr/>
        </p:nvSpPr>
        <p:spPr>
          <a:xfrm>
            <a:off x="4666487" y="880344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0</a:t>
            </a:r>
          </a:p>
        </p:txBody>
      </p:sp>
      <p:sp>
        <p:nvSpPr>
          <p:cNvPr id="7" name="TextBox 7"/>
          <p:cNvSpPr txBox="1"/>
          <p:nvPr/>
        </p:nvSpPr>
        <p:spPr>
          <a:xfrm>
            <a:off x="4666487" y="2869887"/>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60</a:t>
            </a:r>
          </a:p>
        </p:txBody>
      </p:sp>
      <p:sp>
        <p:nvSpPr>
          <p:cNvPr id="8" name="TextBox 8"/>
          <p:cNvSpPr txBox="1"/>
          <p:nvPr/>
        </p:nvSpPr>
        <p:spPr>
          <a:xfrm>
            <a:off x="4666487" y="3799040"/>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50</a:t>
            </a:r>
          </a:p>
        </p:txBody>
      </p:sp>
      <p:sp>
        <p:nvSpPr>
          <p:cNvPr id="9" name="TextBox 9"/>
          <p:cNvSpPr txBox="1"/>
          <p:nvPr/>
        </p:nvSpPr>
        <p:spPr>
          <a:xfrm>
            <a:off x="4666487" y="4889902"/>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40</a:t>
            </a:r>
          </a:p>
        </p:txBody>
      </p:sp>
      <p:sp>
        <p:nvSpPr>
          <p:cNvPr id="10" name="TextBox 10"/>
          <p:cNvSpPr txBox="1"/>
          <p:nvPr/>
        </p:nvSpPr>
        <p:spPr>
          <a:xfrm>
            <a:off x="4666487" y="587327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30</a:t>
            </a:r>
          </a:p>
        </p:txBody>
      </p:sp>
      <p:sp>
        <p:nvSpPr>
          <p:cNvPr id="11" name="TextBox 11"/>
          <p:cNvSpPr txBox="1"/>
          <p:nvPr/>
        </p:nvSpPr>
        <p:spPr>
          <a:xfrm>
            <a:off x="4666487" y="689242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20</a:t>
            </a:r>
          </a:p>
        </p:txBody>
      </p:sp>
      <p:sp>
        <p:nvSpPr>
          <p:cNvPr id="12" name="TextBox 12"/>
          <p:cNvSpPr txBox="1"/>
          <p:nvPr/>
        </p:nvSpPr>
        <p:spPr>
          <a:xfrm>
            <a:off x="4666487" y="784793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10</a:t>
            </a:r>
          </a:p>
        </p:txBody>
      </p:sp>
      <p:sp>
        <p:nvSpPr>
          <p:cNvPr id="13" name="TextBox 13"/>
          <p:cNvSpPr txBox="1"/>
          <p:nvPr/>
        </p:nvSpPr>
        <p:spPr>
          <a:xfrm>
            <a:off x="4666487" y="1904553"/>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70</a:t>
            </a:r>
          </a:p>
        </p:txBody>
      </p:sp>
      <p:sp>
        <p:nvSpPr>
          <p:cNvPr id="14" name="TextBox 14"/>
          <p:cNvSpPr txBox="1"/>
          <p:nvPr/>
        </p:nvSpPr>
        <p:spPr>
          <a:xfrm>
            <a:off x="11323473" y="373600"/>
            <a:ext cx="6866435" cy="2292783"/>
          </a:xfrm>
          <a:prstGeom prst="rect">
            <a:avLst/>
          </a:prstGeom>
        </p:spPr>
        <p:txBody>
          <a:bodyPr lIns="0" tIns="0" rIns="0" bIns="0" rtlCol="0" anchor="t">
            <a:spAutoFit/>
          </a:bodyPr>
          <a:lstStyle/>
          <a:p>
            <a:pPr algn="ctr">
              <a:lnSpc>
                <a:spcPts val="6000"/>
              </a:lnSpc>
            </a:pPr>
            <a:r>
              <a:rPr lang="en-US" sz="5000" spc="250">
                <a:solidFill>
                  <a:srgbClr val="12264A"/>
                </a:solidFill>
                <a:latin typeface="Raleway Bold"/>
              </a:rPr>
              <a:t>CORRECTIONS OFFICERS,</a:t>
            </a:r>
          </a:p>
          <a:p>
            <a:pPr algn="ctr">
              <a:lnSpc>
                <a:spcPts val="6000"/>
              </a:lnSpc>
            </a:pPr>
            <a:r>
              <a:rPr lang="en-US" sz="5000" spc="250">
                <a:solidFill>
                  <a:srgbClr val="12264A"/>
                </a:solidFill>
                <a:latin typeface="Raleway Bold"/>
              </a:rPr>
              <a:t>SHERIFF'S OFFICE</a:t>
            </a:r>
          </a:p>
        </p:txBody>
      </p:sp>
      <p:sp>
        <p:nvSpPr>
          <p:cNvPr id="15" name="TextBox 15"/>
          <p:cNvSpPr txBox="1"/>
          <p:nvPr/>
        </p:nvSpPr>
        <p:spPr>
          <a:xfrm>
            <a:off x="12623983" y="9528774"/>
            <a:ext cx="5243257"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16" name="TextBox 16"/>
          <p:cNvSpPr txBox="1"/>
          <p:nvPr/>
        </p:nvSpPr>
        <p:spPr>
          <a:xfrm>
            <a:off x="5335706" y="1689761"/>
            <a:ext cx="1059327" cy="474642"/>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67.3%</a:t>
            </a:r>
          </a:p>
        </p:txBody>
      </p:sp>
      <p:sp>
        <p:nvSpPr>
          <p:cNvPr id="17" name="TextBox 17"/>
          <p:cNvSpPr txBox="1"/>
          <p:nvPr/>
        </p:nvSpPr>
        <p:spPr>
          <a:xfrm>
            <a:off x="4666487" y="822955"/>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80</a:t>
            </a:r>
          </a:p>
        </p:txBody>
      </p:sp>
      <p:sp>
        <p:nvSpPr>
          <p:cNvPr id="18" name="AutoShape 18"/>
          <p:cNvSpPr/>
          <p:nvPr/>
        </p:nvSpPr>
        <p:spPr>
          <a:xfrm rot="-5400000">
            <a:off x="4032822" y="4115546"/>
            <a:ext cx="8626476" cy="1154884"/>
          </a:xfrm>
          <a:prstGeom prst="rect">
            <a:avLst/>
          </a:prstGeom>
          <a:solidFill>
            <a:srgbClr val="D9D9D9">
              <a:alpha val="22745"/>
            </a:srgbClr>
          </a:solidFill>
        </p:spPr>
      </p:sp>
      <p:sp>
        <p:nvSpPr>
          <p:cNvPr id="19" name="AutoShape 19"/>
          <p:cNvSpPr/>
          <p:nvPr/>
        </p:nvSpPr>
        <p:spPr>
          <a:xfrm rot="-5400000">
            <a:off x="6437432" y="4115546"/>
            <a:ext cx="8626476" cy="1154884"/>
          </a:xfrm>
          <a:prstGeom prst="rect">
            <a:avLst/>
          </a:prstGeom>
          <a:solidFill>
            <a:srgbClr val="D9D9D9">
              <a:alpha val="22745"/>
            </a:srgbClr>
          </a:solidFill>
        </p:spPr>
      </p:sp>
      <p:sp>
        <p:nvSpPr>
          <p:cNvPr id="20" name="AutoShape 20"/>
          <p:cNvSpPr/>
          <p:nvPr/>
        </p:nvSpPr>
        <p:spPr>
          <a:xfrm rot="-5400000">
            <a:off x="5718238" y="1737057"/>
            <a:ext cx="294264" cy="1154884"/>
          </a:xfrm>
          <a:prstGeom prst="rect">
            <a:avLst/>
          </a:prstGeom>
          <a:solidFill>
            <a:srgbClr val="12264A"/>
          </a:solidFill>
        </p:spPr>
      </p:sp>
      <p:sp>
        <p:nvSpPr>
          <p:cNvPr id="21" name="AutoShape 21"/>
          <p:cNvSpPr/>
          <p:nvPr/>
        </p:nvSpPr>
        <p:spPr>
          <a:xfrm rot="-5400000">
            <a:off x="8201248" y="1805230"/>
            <a:ext cx="294264" cy="1154884"/>
          </a:xfrm>
          <a:prstGeom prst="rect">
            <a:avLst/>
          </a:prstGeom>
          <a:solidFill>
            <a:srgbClr val="12264A"/>
          </a:solidFill>
        </p:spPr>
      </p:sp>
      <p:sp>
        <p:nvSpPr>
          <p:cNvPr id="22" name="TextBox 22"/>
          <p:cNvSpPr txBox="1"/>
          <p:nvPr/>
        </p:nvSpPr>
        <p:spPr>
          <a:xfrm>
            <a:off x="7773257" y="1759420"/>
            <a:ext cx="1152564" cy="4716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66.9%</a:t>
            </a:r>
          </a:p>
        </p:txBody>
      </p:sp>
      <p:sp>
        <p:nvSpPr>
          <p:cNvPr id="23" name="AutoShape 23"/>
          <p:cNvSpPr/>
          <p:nvPr/>
        </p:nvSpPr>
        <p:spPr>
          <a:xfrm rot="-5400000">
            <a:off x="8208207" y="7197039"/>
            <a:ext cx="294264" cy="1154884"/>
          </a:xfrm>
          <a:prstGeom prst="rect">
            <a:avLst/>
          </a:prstGeom>
          <a:solidFill>
            <a:srgbClr val="C6AA74"/>
          </a:solidFill>
        </p:spPr>
      </p:sp>
      <p:sp>
        <p:nvSpPr>
          <p:cNvPr id="24" name="AutoShape 24"/>
          <p:cNvSpPr/>
          <p:nvPr/>
        </p:nvSpPr>
        <p:spPr>
          <a:xfrm rot="-5400000">
            <a:off x="5723649" y="6893968"/>
            <a:ext cx="294264" cy="1154884"/>
          </a:xfrm>
          <a:prstGeom prst="rect">
            <a:avLst/>
          </a:prstGeom>
          <a:solidFill>
            <a:srgbClr val="C6AA74"/>
          </a:solidFill>
        </p:spPr>
      </p:sp>
      <p:sp>
        <p:nvSpPr>
          <p:cNvPr id="25" name="AutoShape 25"/>
          <p:cNvSpPr/>
          <p:nvPr/>
        </p:nvSpPr>
        <p:spPr>
          <a:xfrm rot="-5400000">
            <a:off x="5725969" y="7197039"/>
            <a:ext cx="294264" cy="1154884"/>
          </a:xfrm>
          <a:prstGeom prst="rect">
            <a:avLst/>
          </a:prstGeom>
          <a:solidFill>
            <a:srgbClr val="7D827D"/>
          </a:solidFill>
        </p:spPr>
      </p:sp>
      <p:sp>
        <p:nvSpPr>
          <p:cNvPr id="26" name="TextBox 26"/>
          <p:cNvSpPr txBox="1"/>
          <p:nvPr/>
        </p:nvSpPr>
        <p:spPr>
          <a:xfrm>
            <a:off x="5335706" y="7494298"/>
            <a:ext cx="1059327" cy="474642"/>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15.8%</a:t>
            </a:r>
          </a:p>
        </p:txBody>
      </p:sp>
      <p:sp>
        <p:nvSpPr>
          <p:cNvPr id="27" name="AutoShape 27"/>
          <p:cNvSpPr/>
          <p:nvPr/>
        </p:nvSpPr>
        <p:spPr>
          <a:xfrm rot="-5400000">
            <a:off x="8208207" y="6810526"/>
            <a:ext cx="294264" cy="1154884"/>
          </a:xfrm>
          <a:prstGeom prst="rect">
            <a:avLst/>
          </a:prstGeom>
          <a:solidFill>
            <a:srgbClr val="7D827D"/>
          </a:solidFill>
        </p:spPr>
      </p:sp>
      <p:pic>
        <p:nvPicPr>
          <p:cNvPr id="28" name="Picture 28"/>
          <p:cNvPicPr>
            <a:picLocks noChangeAspect="1"/>
          </p:cNvPicPr>
          <p:nvPr/>
        </p:nvPicPr>
        <p:blipFill>
          <a:blip r:embed="rId3"/>
          <a:srcRect/>
          <a:stretch>
            <a:fillRect/>
          </a:stretch>
        </p:blipFill>
        <p:spPr>
          <a:xfrm>
            <a:off x="5283618" y="5101384"/>
            <a:ext cx="8423270" cy="42116"/>
          </a:xfrm>
          <a:prstGeom prst="rect">
            <a:avLst/>
          </a:prstGeom>
        </p:spPr>
      </p:pic>
      <p:sp>
        <p:nvSpPr>
          <p:cNvPr id="29" name="AutoShape 29"/>
          <p:cNvSpPr/>
          <p:nvPr/>
        </p:nvSpPr>
        <p:spPr>
          <a:xfrm rot="-5400000">
            <a:off x="12487689" y="4050553"/>
            <a:ext cx="494196" cy="2143777"/>
          </a:xfrm>
          <a:prstGeom prst="rect">
            <a:avLst/>
          </a:prstGeom>
          <a:solidFill>
            <a:srgbClr val="12264A"/>
          </a:solidFill>
        </p:spPr>
      </p:sp>
      <p:sp>
        <p:nvSpPr>
          <p:cNvPr id="30" name="TextBox 30"/>
          <p:cNvSpPr txBox="1"/>
          <p:nvPr/>
        </p:nvSpPr>
        <p:spPr>
          <a:xfrm>
            <a:off x="11630780" y="4731099"/>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White</a:t>
            </a:r>
          </a:p>
        </p:txBody>
      </p:sp>
      <p:pic>
        <p:nvPicPr>
          <p:cNvPr id="31" name="Picture 31"/>
          <p:cNvPicPr>
            <a:picLocks noChangeAspect="1"/>
          </p:cNvPicPr>
          <p:nvPr/>
        </p:nvPicPr>
        <p:blipFill>
          <a:blip r:embed="rId4"/>
          <a:srcRect/>
          <a:stretch>
            <a:fillRect/>
          </a:stretch>
        </p:blipFill>
        <p:spPr>
          <a:xfrm>
            <a:off x="5295658" y="4680529"/>
            <a:ext cx="8413548" cy="42068"/>
          </a:xfrm>
          <a:prstGeom prst="rect">
            <a:avLst/>
          </a:prstGeom>
        </p:spPr>
      </p:pic>
      <p:sp>
        <p:nvSpPr>
          <p:cNvPr id="32" name="AutoShape 32"/>
          <p:cNvSpPr/>
          <p:nvPr/>
        </p:nvSpPr>
        <p:spPr>
          <a:xfrm rot="-5400000">
            <a:off x="12487689" y="3533558"/>
            <a:ext cx="494196" cy="2143777"/>
          </a:xfrm>
          <a:prstGeom prst="rect">
            <a:avLst/>
          </a:prstGeom>
          <a:solidFill>
            <a:srgbClr val="C6AA74"/>
          </a:solidFill>
        </p:spPr>
      </p:sp>
      <p:sp>
        <p:nvSpPr>
          <p:cNvPr id="33" name="TextBox 33"/>
          <p:cNvSpPr txBox="1"/>
          <p:nvPr/>
        </p:nvSpPr>
        <p:spPr>
          <a:xfrm>
            <a:off x="11630780" y="4215277"/>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Black</a:t>
            </a:r>
          </a:p>
        </p:txBody>
      </p:sp>
      <p:sp>
        <p:nvSpPr>
          <p:cNvPr id="35" name="AutoShape 35"/>
          <p:cNvSpPr/>
          <p:nvPr/>
        </p:nvSpPr>
        <p:spPr>
          <a:xfrm rot="-5400000">
            <a:off x="12455571" y="6739432"/>
            <a:ext cx="494196" cy="2143777"/>
          </a:xfrm>
          <a:prstGeom prst="rect">
            <a:avLst/>
          </a:prstGeom>
          <a:solidFill>
            <a:srgbClr val="7D827D"/>
          </a:solidFill>
        </p:spPr>
      </p:sp>
      <p:sp>
        <p:nvSpPr>
          <p:cNvPr id="36" name="TextBox 36"/>
          <p:cNvSpPr txBox="1"/>
          <p:nvPr/>
        </p:nvSpPr>
        <p:spPr>
          <a:xfrm>
            <a:off x="11607021" y="7402834"/>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Hispanic</a:t>
            </a:r>
          </a:p>
        </p:txBody>
      </p:sp>
      <p:sp>
        <p:nvSpPr>
          <p:cNvPr id="37" name="TextBox 37"/>
          <p:cNvSpPr txBox="1"/>
          <p:nvPr/>
        </p:nvSpPr>
        <p:spPr>
          <a:xfrm>
            <a:off x="408064" y="8177382"/>
            <a:ext cx="3602184" cy="1729631"/>
          </a:xfrm>
          <a:prstGeom prst="rect">
            <a:avLst/>
          </a:prstGeom>
        </p:spPr>
        <p:txBody>
          <a:bodyPr lIns="0" tIns="0" rIns="0" bIns="0" rtlCol="0" anchor="t">
            <a:spAutoFit/>
          </a:bodyPr>
          <a:lstStyle/>
          <a:p>
            <a:pPr>
              <a:lnSpc>
                <a:spcPts val="3507"/>
              </a:lnSpc>
            </a:pPr>
            <a:r>
              <a:rPr lang="en-US" sz="2099" spc="144">
                <a:solidFill>
                  <a:srgbClr val="FFFFFF"/>
                </a:solidFill>
                <a:latin typeface="Aileron Regular"/>
              </a:rPr>
              <a:t>Source: 2020 Racine County staffing and </a:t>
            </a:r>
          </a:p>
          <a:p>
            <a:pPr>
              <a:lnSpc>
                <a:spcPts val="3506"/>
              </a:lnSpc>
            </a:pPr>
            <a:r>
              <a:rPr lang="en-US" sz="2099" spc="144">
                <a:solidFill>
                  <a:srgbClr val="FFFFFF"/>
                </a:solidFill>
                <a:latin typeface="Aileron Regular"/>
              </a:rPr>
              <a:t>1-year Corrections demographic data</a:t>
            </a:r>
          </a:p>
        </p:txBody>
      </p:sp>
      <p:sp>
        <p:nvSpPr>
          <p:cNvPr id="38" name="TextBox 38"/>
          <p:cNvSpPr txBox="1"/>
          <p:nvPr/>
        </p:nvSpPr>
        <p:spPr>
          <a:xfrm>
            <a:off x="5287056" y="6852608"/>
            <a:ext cx="1152564" cy="4716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16.8%</a:t>
            </a:r>
          </a:p>
        </p:txBody>
      </p:sp>
      <p:sp>
        <p:nvSpPr>
          <p:cNvPr id="39" name="TextBox 39"/>
          <p:cNvSpPr txBox="1"/>
          <p:nvPr/>
        </p:nvSpPr>
        <p:spPr>
          <a:xfrm>
            <a:off x="9955991" y="9178128"/>
            <a:ext cx="1600956" cy="586699"/>
          </a:xfrm>
          <a:prstGeom prst="rect">
            <a:avLst/>
          </a:prstGeom>
        </p:spPr>
        <p:txBody>
          <a:bodyPr wrap="square" lIns="0" tIns="0" rIns="0" bIns="0" rtlCol="0" anchor="t">
            <a:spAutoFit/>
          </a:bodyPr>
          <a:lstStyle/>
          <a:p>
            <a:pPr algn="ctr">
              <a:lnSpc>
                <a:spcPts val="2382"/>
              </a:lnSpc>
            </a:pPr>
            <a:r>
              <a:rPr lang="en-US" sz="1630" spc="98" dirty="0">
                <a:solidFill>
                  <a:srgbClr val="191919"/>
                </a:solidFill>
                <a:latin typeface="Aileron Regular"/>
              </a:rPr>
              <a:t>Sheriff's Office </a:t>
            </a:r>
          </a:p>
          <a:p>
            <a:pPr algn="ctr">
              <a:lnSpc>
                <a:spcPts val="2382"/>
              </a:lnSpc>
            </a:pPr>
            <a:r>
              <a:rPr lang="en-US" sz="1630" spc="98" dirty="0">
                <a:solidFill>
                  <a:srgbClr val="191919"/>
                </a:solidFill>
                <a:latin typeface="Aileron Regular"/>
              </a:rPr>
              <a:t>Jail Population</a:t>
            </a:r>
          </a:p>
        </p:txBody>
      </p:sp>
      <p:sp>
        <p:nvSpPr>
          <p:cNvPr id="40" name="TextBox 40"/>
          <p:cNvSpPr txBox="1"/>
          <p:nvPr/>
        </p:nvSpPr>
        <p:spPr>
          <a:xfrm>
            <a:off x="7563186" y="9151478"/>
            <a:ext cx="1540574" cy="586699"/>
          </a:xfrm>
          <a:prstGeom prst="rect">
            <a:avLst/>
          </a:prstGeom>
        </p:spPr>
        <p:txBody>
          <a:bodyPr wrap="square" lIns="0" tIns="0" rIns="0" bIns="0" rtlCol="0" anchor="t">
            <a:spAutoFit/>
          </a:bodyPr>
          <a:lstStyle/>
          <a:p>
            <a:pPr algn="ctr">
              <a:lnSpc>
                <a:spcPts val="2382"/>
              </a:lnSpc>
            </a:pPr>
            <a:r>
              <a:rPr lang="en-US" sz="1630" spc="98" dirty="0">
                <a:solidFill>
                  <a:srgbClr val="191919"/>
                </a:solidFill>
                <a:latin typeface="Aileron Regular"/>
              </a:rPr>
              <a:t>Sheriff's Office</a:t>
            </a:r>
          </a:p>
          <a:p>
            <a:pPr algn="ctr">
              <a:lnSpc>
                <a:spcPts val="2382"/>
              </a:lnSpc>
            </a:pPr>
            <a:r>
              <a:rPr lang="en-US" sz="1630" spc="98" dirty="0">
                <a:solidFill>
                  <a:srgbClr val="191919"/>
                </a:solidFill>
                <a:latin typeface="Aileron Regular"/>
              </a:rPr>
              <a:t>Jail Staff</a:t>
            </a:r>
          </a:p>
        </p:txBody>
      </p:sp>
      <p:sp>
        <p:nvSpPr>
          <p:cNvPr id="41" name="TextBox 41"/>
          <p:cNvSpPr txBox="1"/>
          <p:nvPr/>
        </p:nvSpPr>
        <p:spPr>
          <a:xfrm>
            <a:off x="5179082" y="9151478"/>
            <a:ext cx="1368512" cy="585506"/>
          </a:xfrm>
          <a:prstGeom prst="rect">
            <a:avLst/>
          </a:prstGeom>
        </p:spPr>
        <p:txBody>
          <a:bodyPr lIns="0" tIns="0" rIns="0" bIns="0" rtlCol="0" anchor="t">
            <a:spAutoFit/>
          </a:bodyPr>
          <a:lstStyle/>
          <a:p>
            <a:pPr algn="ctr">
              <a:lnSpc>
                <a:spcPts val="2382"/>
              </a:lnSpc>
            </a:pPr>
            <a:r>
              <a:rPr lang="en-US" sz="1630" spc="98" dirty="0">
                <a:solidFill>
                  <a:srgbClr val="191919"/>
                </a:solidFill>
                <a:latin typeface="Aileron Regular"/>
              </a:rPr>
              <a:t>Corrections </a:t>
            </a:r>
          </a:p>
          <a:p>
            <a:pPr algn="ctr">
              <a:lnSpc>
                <a:spcPts val="2382"/>
              </a:lnSpc>
            </a:pPr>
            <a:r>
              <a:rPr lang="en-US" sz="1630" spc="98" dirty="0">
                <a:solidFill>
                  <a:srgbClr val="191919"/>
                </a:solidFill>
                <a:latin typeface="Aileron Regular"/>
              </a:rPr>
              <a:t>Officers</a:t>
            </a:r>
          </a:p>
        </p:txBody>
      </p:sp>
      <p:sp>
        <p:nvSpPr>
          <p:cNvPr id="42" name="TextBox 42"/>
          <p:cNvSpPr txBox="1"/>
          <p:nvPr/>
        </p:nvSpPr>
        <p:spPr>
          <a:xfrm>
            <a:off x="7757191" y="6769166"/>
            <a:ext cx="1152564" cy="4716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17.8%</a:t>
            </a:r>
          </a:p>
        </p:txBody>
      </p:sp>
      <p:sp>
        <p:nvSpPr>
          <p:cNvPr id="43" name="TextBox 43"/>
          <p:cNvSpPr txBox="1"/>
          <p:nvPr/>
        </p:nvSpPr>
        <p:spPr>
          <a:xfrm>
            <a:off x="7757191" y="7495784"/>
            <a:ext cx="1152564" cy="471670"/>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15.3%</a:t>
            </a:r>
          </a:p>
        </p:txBody>
      </p:sp>
      <p:sp>
        <p:nvSpPr>
          <p:cNvPr id="44" name="AutoShape 44"/>
          <p:cNvSpPr/>
          <p:nvPr/>
        </p:nvSpPr>
        <p:spPr>
          <a:xfrm rot="-5400000">
            <a:off x="10603538" y="4513740"/>
            <a:ext cx="294264" cy="1154884"/>
          </a:xfrm>
          <a:prstGeom prst="rect">
            <a:avLst/>
          </a:prstGeom>
          <a:solidFill>
            <a:srgbClr val="12264A"/>
          </a:solidFill>
        </p:spPr>
      </p:sp>
      <p:sp>
        <p:nvSpPr>
          <p:cNvPr id="45" name="TextBox 45"/>
          <p:cNvSpPr txBox="1"/>
          <p:nvPr/>
        </p:nvSpPr>
        <p:spPr>
          <a:xfrm>
            <a:off x="10175548" y="4813986"/>
            <a:ext cx="1152564" cy="471670"/>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40.6%</a:t>
            </a:r>
          </a:p>
        </p:txBody>
      </p:sp>
      <p:sp>
        <p:nvSpPr>
          <p:cNvPr id="46" name="AutoShape 46"/>
          <p:cNvSpPr/>
          <p:nvPr/>
        </p:nvSpPr>
        <p:spPr>
          <a:xfrm rot="-5400000">
            <a:off x="10601219" y="4103087"/>
            <a:ext cx="294264" cy="1154884"/>
          </a:xfrm>
          <a:prstGeom prst="rect">
            <a:avLst/>
          </a:prstGeom>
          <a:solidFill>
            <a:srgbClr val="C6AA74"/>
          </a:solidFill>
        </p:spPr>
      </p:sp>
      <p:sp>
        <p:nvSpPr>
          <p:cNvPr id="47" name="TextBox 47"/>
          <p:cNvSpPr txBox="1"/>
          <p:nvPr/>
        </p:nvSpPr>
        <p:spPr>
          <a:xfrm>
            <a:off x="10170909" y="4061727"/>
            <a:ext cx="1152564" cy="4716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43.4%</a:t>
            </a:r>
          </a:p>
        </p:txBody>
      </p:sp>
      <p:sp>
        <p:nvSpPr>
          <p:cNvPr id="48" name="AutoShape 48"/>
          <p:cNvSpPr/>
          <p:nvPr/>
        </p:nvSpPr>
        <p:spPr>
          <a:xfrm rot="-5400000">
            <a:off x="10605858" y="7244366"/>
            <a:ext cx="294264" cy="1154884"/>
          </a:xfrm>
          <a:prstGeom prst="rect">
            <a:avLst/>
          </a:prstGeom>
          <a:solidFill>
            <a:srgbClr val="7D827D"/>
          </a:solidFill>
        </p:spPr>
      </p:sp>
      <p:sp>
        <p:nvSpPr>
          <p:cNvPr id="49" name="TextBox 49"/>
          <p:cNvSpPr txBox="1"/>
          <p:nvPr/>
        </p:nvSpPr>
        <p:spPr>
          <a:xfrm>
            <a:off x="10180187" y="7231579"/>
            <a:ext cx="1152564" cy="4716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14.7%</a:t>
            </a:r>
          </a:p>
        </p:txBody>
      </p:sp>
      <p:sp>
        <p:nvSpPr>
          <p:cNvPr id="50" name="TextBox 50"/>
          <p:cNvSpPr txBox="1"/>
          <p:nvPr/>
        </p:nvSpPr>
        <p:spPr>
          <a:xfrm>
            <a:off x="13973640" y="7231965"/>
            <a:ext cx="4113955" cy="1089994"/>
          </a:xfrm>
          <a:prstGeom prst="rect">
            <a:avLst/>
          </a:prstGeom>
        </p:spPr>
        <p:txBody>
          <a:bodyPr lIns="0" tIns="0" rIns="0" bIns="0" rtlCol="0" anchor="t">
            <a:spAutoFit/>
          </a:bodyPr>
          <a:lstStyle/>
          <a:p>
            <a:pPr>
              <a:lnSpc>
                <a:spcPts val="2906"/>
              </a:lnSpc>
            </a:pPr>
            <a:r>
              <a:rPr lang="en-US" sz="2075" spc="103">
                <a:solidFill>
                  <a:srgbClr val="7D827D"/>
                </a:solidFill>
                <a:latin typeface="Aileron Regular"/>
              </a:rPr>
              <a:t>Fairly represented among corrections officers and jail staff</a:t>
            </a:r>
          </a:p>
        </p:txBody>
      </p:sp>
      <p:sp>
        <p:nvSpPr>
          <p:cNvPr id="52" name="TextBox 52"/>
          <p:cNvSpPr txBox="1"/>
          <p:nvPr/>
        </p:nvSpPr>
        <p:spPr>
          <a:xfrm>
            <a:off x="13983052" y="4330346"/>
            <a:ext cx="4113955" cy="1089994"/>
          </a:xfrm>
          <a:prstGeom prst="rect">
            <a:avLst/>
          </a:prstGeom>
        </p:spPr>
        <p:txBody>
          <a:bodyPr lIns="0" tIns="0" rIns="0" bIns="0" rtlCol="0" anchor="t">
            <a:spAutoFit/>
          </a:bodyPr>
          <a:lstStyle/>
          <a:p>
            <a:pPr>
              <a:lnSpc>
                <a:spcPts val="2906"/>
              </a:lnSpc>
            </a:pPr>
            <a:r>
              <a:rPr lang="en-US" sz="2075" spc="103" dirty="0">
                <a:solidFill>
                  <a:srgbClr val="C6AA74"/>
                </a:solidFill>
                <a:latin typeface="Aileron Regular"/>
              </a:rPr>
              <a:t>Significantly underrepresented among corrections officers and jail staff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AutoShape 3"/>
          <p:cNvSpPr/>
          <p:nvPr/>
        </p:nvSpPr>
        <p:spPr>
          <a:xfrm rot="-5400000">
            <a:off x="1552131" y="4115546"/>
            <a:ext cx="8626476" cy="1154884"/>
          </a:xfrm>
          <a:prstGeom prst="rect">
            <a:avLst/>
          </a:prstGeom>
          <a:solidFill>
            <a:srgbClr val="D9D9D9">
              <a:alpha val="22745"/>
            </a:srgbClr>
          </a:solidFill>
        </p:spPr>
      </p:sp>
      <p:sp>
        <p:nvSpPr>
          <p:cNvPr id="4" name="AutoShape 4"/>
          <p:cNvSpPr/>
          <p:nvPr/>
        </p:nvSpPr>
        <p:spPr>
          <a:xfrm>
            <a:off x="5285608" y="9006226"/>
            <a:ext cx="6042505" cy="20126"/>
          </a:xfrm>
          <a:prstGeom prst="rect">
            <a:avLst/>
          </a:prstGeom>
          <a:solidFill>
            <a:srgbClr val="191919">
              <a:alpha val="98823"/>
            </a:srgbClr>
          </a:solidFill>
        </p:spPr>
      </p:sp>
      <p:sp>
        <p:nvSpPr>
          <p:cNvPr id="5" name="TextBox 5"/>
          <p:cNvSpPr txBox="1"/>
          <p:nvPr/>
        </p:nvSpPr>
        <p:spPr>
          <a:xfrm>
            <a:off x="408064" y="354550"/>
            <a:ext cx="3412972" cy="27457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Does staff diversity reflect customer diversity across key positions and departments?</a:t>
            </a:r>
          </a:p>
        </p:txBody>
      </p:sp>
      <p:sp>
        <p:nvSpPr>
          <p:cNvPr id="6" name="TextBox 6"/>
          <p:cNvSpPr txBox="1"/>
          <p:nvPr/>
        </p:nvSpPr>
        <p:spPr>
          <a:xfrm>
            <a:off x="4666487" y="880344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0</a:t>
            </a:r>
          </a:p>
        </p:txBody>
      </p:sp>
      <p:sp>
        <p:nvSpPr>
          <p:cNvPr id="7" name="TextBox 7"/>
          <p:cNvSpPr txBox="1"/>
          <p:nvPr/>
        </p:nvSpPr>
        <p:spPr>
          <a:xfrm>
            <a:off x="4666487" y="2869887"/>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60</a:t>
            </a:r>
          </a:p>
        </p:txBody>
      </p:sp>
      <p:sp>
        <p:nvSpPr>
          <p:cNvPr id="8" name="TextBox 8"/>
          <p:cNvSpPr txBox="1"/>
          <p:nvPr/>
        </p:nvSpPr>
        <p:spPr>
          <a:xfrm>
            <a:off x="4666487" y="3799040"/>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50</a:t>
            </a:r>
          </a:p>
        </p:txBody>
      </p:sp>
      <p:sp>
        <p:nvSpPr>
          <p:cNvPr id="9" name="TextBox 9"/>
          <p:cNvSpPr txBox="1"/>
          <p:nvPr/>
        </p:nvSpPr>
        <p:spPr>
          <a:xfrm>
            <a:off x="4666487" y="4889902"/>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40</a:t>
            </a:r>
          </a:p>
        </p:txBody>
      </p:sp>
      <p:sp>
        <p:nvSpPr>
          <p:cNvPr id="10" name="TextBox 10"/>
          <p:cNvSpPr txBox="1"/>
          <p:nvPr/>
        </p:nvSpPr>
        <p:spPr>
          <a:xfrm>
            <a:off x="4666487" y="587327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30</a:t>
            </a:r>
          </a:p>
        </p:txBody>
      </p:sp>
      <p:sp>
        <p:nvSpPr>
          <p:cNvPr id="11" name="TextBox 11"/>
          <p:cNvSpPr txBox="1"/>
          <p:nvPr/>
        </p:nvSpPr>
        <p:spPr>
          <a:xfrm>
            <a:off x="4666487" y="689242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20</a:t>
            </a:r>
          </a:p>
        </p:txBody>
      </p:sp>
      <p:sp>
        <p:nvSpPr>
          <p:cNvPr id="12" name="TextBox 12"/>
          <p:cNvSpPr txBox="1"/>
          <p:nvPr/>
        </p:nvSpPr>
        <p:spPr>
          <a:xfrm>
            <a:off x="4666487" y="784793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10</a:t>
            </a:r>
          </a:p>
        </p:txBody>
      </p:sp>
      <p:sp>
        <p:nvSpPr>
          <p:cNvPr id="13" name="TextBox 13"/>
          <p:cNvSpPr txBox="1"/>
          <p:nvPr/>
        </p:nvSpPr>
        <p:spPr>
          <a:xfrm>
            <a:off x="4666487" y="1904553"/>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70</a:t>
            </a:r>
          </a:p>
        </p:txBody>
      </p:sp>
      <p:sp>
        <p:nvSpPr>
          <p:cNvPr id="14" name="TextBox 14"/>
          <p:cNvSpPr txBox="1"/>
          <p:nvPr/>
        </p:nvSpPr>
        <p:spPr>
          <a:xfrm>
            <a:off x="11174682" y="3608628"/>
            <a:ext cx="6866435" cy="1534872"/>
          </a:xfrm>
          <a:prstGeom prst="rect">
            <a:avLst/>
          </a:prstGeom>
        </p:spPr>
        <p:txBody>
          <a:bodyPr lIns="0" tIns="0" rIns="0" bIns="0" rtlCol="0" anchor="t">
            <a:spAutoFit/>
          </a:bodyPr>
          <a:lstStyle/>
          <a:p>
            <a:pPr algn="ctr">
              <a:lnSpc>
                <a:spcPts val="6000"/>
              </a:lnSpc>
            </a:pPr>
            <a:r>
              <a:rPr lang="en-US" sz="5000" spc="250">
                <a:solidFill>
                  <a:srgbClr val="12264A"/>
                </a:solidFill>
                <a:latin typeface="Raleway Bold"/>
              </a:rPr>
              <a:t>DEPUTIES,</a:t>
            </a:r>
          </a:p>
          <a:p>
            <a:pPr algn="ctr">
              <a:lnSpc>
                <a:spcPts val="6000"/>
              </a:lnSpc>
            </a:pPr>
            <a:r>
              <a:rPr lang="en-US" sz="5000" spc="250">
                <a:solidFill>
                  <a:srgbClr val="12264A"/>
                </a:solidFill>
                <a:latin typeface="Raleway Bold"/>
              </a:rPr>
              <a:t>SHERIFF'S OFFICE</a:t>
            </a:r>
          </a:p>
        </p:txBody>
      </p:sp>
      <p:sp>
        <p:nvSpPr>
          <p:cNvPr id="15" name="TextBox 15"/>
          <p:cNvSpPr txBox="1"/>
          <p:nvPr/>
        </p:nvSpPr>
        <p:spPr>
          <a:xfrm>
            <a:off x="12623983" y="9528774"/>
            <a:ext cx="5243257"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16" name="TextBox 16"/>
          <p:cNvSpPr txBox="1"/>
          <p:nvPr/>
        </p:nvSpPr>
        <p:spPr>
          <a:xfrm>
            <a:off x="5388896" y="94165"/>
            <a:ext cx="1059327" cy="480570"/>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65.9%</a:t>
            </a:r>
          </a:p>
        </p:txBody>
      </p:sp>
      <p:sp>
        <p:nvSpPr>
          <p:cNvPr id="17" name="TextBox 17"/>
          <p:cNvSpPr txBox="1"/>
          <p:nvPr/>
        </p:nvSpPr>
        <p:spPr>
          <a:xfrm>
            <a:off x="4666487" y="822955"/>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80</a:t>
            </a:r>
          </a:p>
        </p:txBody>
      </p:sp>
      <p:sp>
        <p:nvSpPr>
          <p:cNvPr id="18" name="AutoShape 18"/>
          <p:cNvSpPr/>
          <p:nvPr/>
        </p:nvSpPr>
        <p:spPr>
          <a:xfrm rot="-5400000">
            <a:off x="4032822" y="4115546"/>
            <a:ext cx="8626476" cy="1154884"/>
          </a:xfrm>
          <a:prstGeom prst="rect">
            <a:avLst/>
          </a:prstGeom>
          <a:solidFill>
            <a:srgbClr val="D9D9D9">
              <a:alpha val="22745"/>
            </a:srgbClr>
          </a:solidFill>
        </p:spPr>
      </p:sp>
      <p:sp>
        <p:nvSpPr>
          <p:cNvPr id="19" name="AutoShape 19"/>
          <p:cNvSpPr/>
          <p:nvPr/>
        </p:nvSpPr>
        <p:spPr>
          <a:xfrm rot="-5400000">
            <a:off x="6437432" y="4115546"/>
            <a:ext cx="8626476" cy="1154884"/>
          </a:xfrm>
          <a:prstGeom prst="rect">
            <a:avLst/>
          </a:prstGeom>
          <a:solidFill>
            <a:srgbClr val="D9D9D9">
              <a:alpha val="22745"/>
            </a:srgbClr>
          </a:solidFill>
        </p:spPr>
      </p:sp>
      <p:sp>
        <p:nvSpPr>
          <p:cNvPr id="20" name="AutoShape 20"/>
          <p:cNvSpPr/>
          <p:nvPr/>
        </p:nvSpPr>
        <p:spPr>
          <a:xfrm rot="-5400000">
            <a:off x="5718238" y="-197692"/>
            <a:ext cx="294264" cy="1154884"/>
          </a:xfrm>
          <a:prstGeom prst="rect">
            <a:avLst/>
          </a:prstGeom>
          <a:solidFill>
            <a:srgbClr val="12264A"/>
          </a:solidFill>
        </p:spPr>
      </p:sp>
      <p:sp>
        <p:nvSpPr>
          <p:cNvPr id="21" name="AutoShape 21"/>
          <p:cNvSpPr/>
          <p:nvPr/>
        </p:nvSpPr>
        <p:spPr>
          <a:xfrm rot="-5400000">
            <a:off x="8198928" y="302663"/>
            <a:ext cx="294264" cy="1154884"/>
          </a:xfrm>
          <a:prstGeom prst="rect">
            <a:avLst/>
          </a:prstGeom>
          <a:solidFill>
            <a:srgbClr val="12264A"/>
          </a:solidFill>
        </p:spPr>
      </p:sp>
      <p:sp>
        <p:nvSpPr>
          <p:cNvPr id="22" name="TextBox 22"/>
          <p:cNvSpPr txBox="1"/>
          <p:nvPr/>
        </p:nvSpPr>
        <p:spPr>
          <a:xfrm>
            <a:off x="7780245" y="310674"/>
            <a:ext cx="1152564" cy="475694"/>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81.2%</a:t>
            </a:r>
          </a:p>
        </p:txBody>
      </p:sp>
      <p:sp>
        <p:nvSpPr>
          <p:cNvPr id="23" name="AutoShape 23"/>
          <p:cNvSpPr/>
          <p:nvPr/>
        </p:nvSpPr>
        <p:spPr>
          <a:xfrm rot="-5400000">
            <a:off x="5715918" y="7886930"/>
            <a:ext cx="294264" cy="1154884"/>
          </a:xfrm>
          <a:prstGeom prst="rect">
            <a:avLst/>
          </a:prstGeom>
          <a:solidFill>
            <a:srgbClr val="C6AA74"/>
          </a:solidFill>
        </p:spPr>
      </p:sp>
      <p:sp>
        <p:nvSpPr>
          <p:cNvPr id="24" name="AutoShape 24"/>
          <p:cNvSpPr/>
          <p:nvPr/>
        </p:nvSpPr>
        <p:spPr>
          <a:xfrm rot="-5400000">
            <a:off x="5715918" y="8134643"/>
            <a:ext cx="294264" cy="1154884"/>
          </a:xfrm>
          <a:prstGeom prst="rect">
            <a:avLst/>
          </a:prstGeom>
          <a:solidFill>
            <a:srgbClr val="7D827D"/>
          </a:solidFill>
        </p:spPr>
      </p:sp>
      <p:sp>
        <p:nvSpPr>
          <p:cNvPr id="25" name="TextBox 25"/>
          <p:cNvSpPr txBox="1"/>
          <p:nvPr/>
        </p:nvSpPr>
        <p:spPr>
          <a:xfrm>
            <a:off x="5335706" y="8431901"/>
            <a:ext cx="1059327" cy="474642"/>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4.5%</a:t>
            </a:r>
          </a:p>
        </p:txBody>
      </p:sp>
      <p:sp>
        <p:nvSpPr>
          <p:cNvPr id="26" name="AutoShape 26"/>
          <p:cNvSpPr/>
          <p:nvPr/>
        </p:nvSpPr>
        <p:spPr>
          <a:xfrm rot="-5400000">
            <a:off x="8198928" y="7545429"/>
            <a:ext cx="294264" cy="1154884"/>
          </a:xfrm>
          <a:prstGeom prst="rect">
            <a:avLst/>
          </a:prstGeom>
          <a:solidFill>
            <a:srgbClr val="7D827D"/>
          </a:solidFill>
        </p:spPr>
      </p:sp>
      <p:pic>
        <p:nvPicPr>
          <p:cNvPr id="27" name="Picture 27"/>
          <p:cNvPicPr>
            <a:picLocks noChangeAspect="1"/>
          </p:cNvPicPr>
          <p:nvPr/>
        </p:nvPicPr>
        <p:blipFill>
          <a:blip r:embed="rId2"/>
          <a:srcRect/>
          <a:stretch>
            <a:fillRect/>
          </a:stretch>
        </p:blipFill>
        <p:spPr>
          <a:xfrm>
            <a:off x="5287927" y="1821765"/>
            <a:ext cx="8423270" cy="42116"/>
          </a:xfrm>
          <a:prstGeom prst="rect">
            <a:avLst/>
          </a:prstGeom>
        </p:spPr>
      </p:pic>
      <p:sp>
        <p:nvSpPr>
          <p:cNvPr id="28" name="AutoShape 28"/>
          <p:cNvSpPr/>
          <p:nvPr/>
        </p:nvSpPr>
        <p:spPr>
          <a:xfrm rot="-5400000">
            <a:off x="12409003" y="703597"/>
            <a:ext cx="494196" cy="2143777"/>
          </a:xfrm>
          <a:prstGeom prst="rect">
            <a:avLst/>
          </a:prstGeom>
          <a:solidFill>
            <a:srgbClr val="12264A"/>
          </a:solidFill>
        </p:spPr>
      </p:sp>
      <p:sp>
        <p:nvSpPr>
          <p:cNvPr id="29" name="TextBox 29"/>
          <p:cNvSpPr txBox="1"/>
          <p:nvPr/>
        </p:nvSpPr>
        <p:spPr>
          <a:xfrm>
            <a:off x="11552094" y="1385008"/>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White</a:t>
            </a:r>
          </a:p>
        </p:txBody>
      </p:sp>
      <p:pic>
        <p:nvPicPr>
          <p:cNvPr id="30" name="Picture 30"/>
          <p:cNvPicPr>
            <a:picLocks noChangeAspect="1"/>
          </p:cNvPicPr>
          <p:nvPr/>
        </p:nvPicPr>
        <p:blipFill>
          <a:blip r:embed="rId3"/>
          <a:srcRect/>
          <a:stretch>
            <a:fillRect/>
          </a:stretch>
        </p:blipFill>
        <p:spPr>
          <a:xfrm>
            <a:off x="5314441" y="7904414"/>
            <a:ext cx="8413548" cy="42068"/>
          </a:xfrm>
          <a:prstGeom prst="rect">
            <a:avLst/>
          </a:prstGeom>
        </p:spPr>
      </p:pic>
      <p:sp>
        <p:nvSpPr>
          <p:cNvPr id="31" name="AutoShape 31"/>
          <p:cNvSpPr/>
          <p:nvPr/>
        </p:nvSpPr>
        <p:spPr>
          <a:xfrm rot="-5400000">
            <a:off x="12471978" y="6827445"/>
            <a:ext cx="494196" cy="2135761"/>
          </a:xfrm>
          <a:prstGeom prst="rect">
            <a:avLst/>
          </a:prstGeom>
          <a:solidFill>
            <a:srgbClr val="C6AA74"/>
          </a:solidFill>
        </p:spPr>
      </p:sp>
      <p:sp>
        <p:nvSpPr>
          <p:cNvPr id="32" name="TextBox 32"/>
          <p:cNvSpPr txBox="1"/>
          <p:nvPr/>
        </p:nvSpPr>
        <p:spPr>
          <a:xfrm>
            <a:off x="11651194" y="7489324"/>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Black</a:t>
            </a:r>
          </a:p>
        </p:txBody>
      </p:sp>
      <p:pic>
        <p:nvPicPr>
          <p:cNvPr id="33" name="Picture 33"/>
          <p:cNvPicPr>
            <a:picLocks noChangeAspect="1"/>
          </p:cNvPicPr>
          <p:nvPr/>
        </p:nvPicPr>
        <p:blipFill>
          <a:blip r:embed="rId4"/>
          <a:srcRect/>
          <a:stretch>
            <a:fillRect/>
          </a:stretch>
        </p:blipFill>
        <p:spPr>
          <a:xfrm>
            <a:off x="5298135" y="7545385"/>
            <a:ext cx="8413548" cy="42068"/>
          </a:xfrm>
          <a:prstGeom prst="rect">
            <a:avLst/>
          </a:prstGeom>
        </p:spPr>
      </p:pic>
      <p:sp>
        <p:nvSpPr>
          <p:cNvPr id="34" name="AutoShape 34"/>
          <p:cNvSpPr/>
          <p:nvPr/>
        </p:nvSpPr>
        <p:spPr>
          <a:xfrm rot="-5400000">
            <a:off x="12467967" y="6311971"/>
            <a:ext cx="494196" cy="2143777"/>
          </a:xfrm>
          <a:prstGeom prst="rect">
            <a:avLst/>
          </a:prstGeom>
          <a:solidFill>
            <a:srgbClr val="7D827D"/>
          </a:solidFill>
        </p:spPr>
      </p:sp>
      <p:sp>
        <p:nvSpPr>
          <p:cNvPr id="35" name="TextBox 35"/>
          <p:cNvSpPr txBox="1"/>
          <p:nvPr/>
        </p:nvSpPr>
        <p:spPr>
          <a:xfrm>
            <a:off x="11621112" y="6964460"/>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Hispanic</a:t>
            </a:r>
          </a:p>
        </p:txBody>
      </p:sp>
      <p:sp>
        <p:nvSpPr>
          <p:cNvPr id="36" name="TextBox 36"/>
          <p:cNvSpPr txBox="1"/>
          <p:nvPr/>
        </p:nvSpPr>
        <p:spPr>
          <a:xfrm>
            <a:off x="313458" y="8165227"/>
            <a:ext cx="3602184" cy="1729631"/>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and 2018 American Community Survey 5-Year Estimates</a:t>
            </a:r>
          </a:p>
        </p:txBody>
      </p:sp>
      <p:sp>
        <p:nvSpPr>
          <p:cNvPr id="37" name="TextBox 37"/>
          <p:cNvSpPr txBox="1"/>
          <p:nvPr/>
        </p:nvSpPr>
        <p:spPr>
          <a:xfrm>
            <a:off x="5295658" y="7917649"/>
            <a:ext cx="1152564" cy="4716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5.5%</a:t>
            </a:r>
          </a:p>
        </p:txBody>
      </p:sp>
      <p:sp>
        <p:nvSpPr>
          <p:cNvPr id="38" name="TextBox 38"/>
          <p:cNvSpPr txBox="1"/>
          <p:nvPr/>
        </p:nvSpPr>
        <p:spPr>
          <a:xfrm>
            <a:off x="7882788" y="7833441"/>
            <a:ext cx="1059327" cy="461408"/>
          </a:xfrm>
          <a:prstGeom prst="rect">
            <a:avLst/>
          </a:prstGeom>
        </p:spPr>
        <p:txBody>
          <a:bodyPr lIns="0" tIns="0" rIns="0" bIns="0" rtlCol="0" anchor="t">
            <a:spAutoFit/>
          </a:bodyPr>
          <a:lstStyle/>
          <a:p>
            <a:pPr algn="ctr">
              <a:lnSpc>
                <a:spcPts val="3978"/>
              </a:lnSpc>
            </a:pPr>
            <a:r>
              <a:rPr lang="en-US" sz="2600" spc="26" dirty="0">
                <a:solidFill>
                  <a:schemeClr val="bg1"/>
                </a:solidFill>
                <a:latin typeface="Aileron Regular"/>
              </a:rPr>
              <a:t>9.6%</a:t>
            </a:r>
          </a:p>
        </p:txBody>
      </p:sp>
      <p:sp>
        <p:nvSpPr>
          <p:cNvPr id="39" name="TextBox 39"/>
          <p:cNvSpPr txBox="1"/>
          <p:nvPr/>
        </p:nvSpPr>
        <p:spPr>
          <a:xfrm>
            <a:off x="10029824" y="9149043"/>
            <a:ext cx="1441692" cy="894476"/>
          </a:xfrm>
          <a:prstGeom prst="rect">
            <a:avLst/>
          </a:prstGeom>
        </p:spPr>
        <p:txBody>
          <a:bodyPr lIns="0" tIns="0" rIns="0" bIns="0" rtlCol="0" anchor="t">
            <a:spAutoFit/>
          </a:bodyPr>
          <a:lstStyle/>
          <a:p>
            <a:pPr algn="ctr">
              <a:lnSpc>
                <a:spcPts val="2382"/>
              </a:lnSpc>
            </a:pPr>
            <a:r>
              <a:rPr lang="en-US" sz="1630" spc="98" dirty="0">
                <a:solidFill>
                  <a:srgbClr val="191919"/>
                </a:solidFill>
                <a:latin typeface="Aileron Regular"/>
              </a:rPr>
              <a:t>Sheriff's Office </a:t>
            </a:r>
          </a:p>
          <a:p>
            <a:pPr algn="ctr">
              <a:lnSpc>
                <a:spcPts val="2382"/>
              </a:lnSpc>
            </a:pPr>
            <a:r>
              <a:rPr lang="en-US" sz="1630" spc="98" dirty="0">
                <a:solidFill>
                  <a:srgbClr val="191919"/>
                </a:solidFill>
                <a:latin typeface="Aileron Regular"/>
              </a:rPr>
              <a:t>Population</a:t>
            </a:r>
          </a:p>
        </p:txBody>
      </p:sp>
      <p:sp>
        <p:nvSpPr>
          <p:cNvPr id="40" name="TextBox 40"/>
          <p:cNvSpPr txBox="1"/>
          <p:nvPr/>
        </p:nvSpPr>
        <p:spPr>
          <a:xfrm>
            <a:off x="7617172" y="9191625"/>
            <a:ext cx="1460095" cy="894476"/>
          </a:xfrm>
          <a:prstGeom prst="rect">
            <a:avLst/>
          </a:prstGeom>
        </p:spPr>
        <p:txBody>
          <a:bodyPr lIns="0" tIns="0" rIns="0" bIns="0" rtlCol="0" anchor="t">
            <a:spAutoFit/>
          </a:bodyPr>
          <a:lstStyle/>
          <a:p>
            <a:pPr algn="ctr">
              <a:lnSpc>
                <a:spcPts val="2382"/>
              </a:lnSpc>
            </a:pPr>
            <a:r>
              <a:rPr lang="en-US" sz="1630" spc="98" dirty="0">
                <a:solidFill>
                  <a:srgbClr val="191919"/>
                </a:solidFill>
                <a:latin typeface="Aileron Regular"/>
              </a:rPr>
              <a:t>Sheriff's Office</a:t>
            </a:r>
          </a:p>
          <a:p>
            <a:pPr algn="ctr">
              <a:lnSpc>
                <a:spcPts val="2382"/>
              </a:lnSpc>
            </a:pPr>
            <a:r>
              <a:rPr lang="en-US" sz="1630" spc="98" dirty="0">
                <a:solidFill>
                  <a:srgbClr val="191919"/>
                </a:solidFill>
                <a:latin typeface="Aileron Regular"/>
              </a:rPr>
              <a:t>and Jail Staff</a:t>
            </a:r>
          </a:p>
        </p:txBody>
      </p:sp>
      <p:sp>
        <p:nvSpPr>
          <p:cNvPr id="41" name="TextBox 41"/>
          <p:cNvSpPr txBox="1"/>
          <p:nvPr/>
        </p:nvSpPr>
        <p:spPr>
          <a:xfrm>
            <a:off x="5187684" y="9191625"/>
            <a:ext cx="1368512" cy="283509"/>
          </a:xfrm>
          <a:prstGeom prst="rect">
            <a:avLst/>
          </a:prstGeom>
        </p:spPr>
        <p:txBody>
          <a:bodyPr lIns="0" tIns="0" rIns="0" bIns="0" rtlCol="0" anchor="t">
            <a:spAutoFit/>
          </a:bodyPr>
          <a:lstStyle/>
          <a:p>
            <a:pPr algn="ctr">
              <a:lnSpc>
                <a:spcPts val="2382"/>
              </a:lnSpc>
            </a:pPr>
            <a:r>
              <a:rPr lang="en-US" sz="1630" spc="98" dirty="0">
                <a:solidFill>
                  <a:srgbClr val="191919"/>
                </a:solidFill>
                <a:latin typeface="Aileron Regular"/>
              </a:rPr>
              <a:t>Deputies</a:t>
            </a:r>
          </a:p>
        </p:txBody>
      </p:sp>
      <p:sp>
        <p:nvSpPr>
          <p:cNvPr id="42" name="AutoShape 42"/>
          <p:cNvSpPr/>
          <p:nvPr/>
        </p:nvSpPr>
        <p:spPr>
          <a:xfrm rot="-5400000">
            <a:off x="8201248" y="7829095"/>
            <a:ext cx="294264" cy="1154884"/>
          </a:xfrm>
          <a:prstGeom prst="rect">
            <a:avLst/>
          </a:prstGeom>
          <a:solidFill>
            <a:srgbClr val="C6AA74"/>
          </a:solidFill>
        </p:spPr>
      </p:sp>
      <p:sp>
        <p:nvSpPr>
          <p:cNvPr id="43" name="TextBox 43"/>
          <p:cNvSpPr txBox="1"/>
          <p:nvPr/>
        </p:nvSpPr>
        <p:spPr>
          <a:xfrm>
            <a:off x="7866495" y="8130934"/>
            <a:ext cx="1059327" cy="480570"/>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8.6%</a:t>
            </a:r>
          </a:p>
        </p:txBody>
      </p:sp>
      <p:sp>
        <p:nvSpPr>
          <p:cNvPr id="44" name="TextBox 44"/>
          <p:cNvSpPr txBox="1"/>
          <p:nvPr/>
        </p:nvSpPr>
        <p:spPr>
          <a:xfrm>
            <a:off x="5286133" y="115124"/>
            <a:ext cx="1152564" cy="471670"/>
          </a:xfrm>
          <a:prstGeom prst="rect">
            <a:avLst/>
          </a:prstGeom>
        </p:spPr>
        <p:txBody>
          <a:bodyPr lIns="0" tIns="0" rIns="0" bIns="0" rtlCol="0" anchor="t">
            <a:spAutoFit/>
          </a:bodyPr>
          <a:lstStyle/>
          <a:p>
            <a:pPr algn="ctr">
              <a:lnSpc>
                <a:spcPts val="3978"/>
              </a:lnSpc>
            </a:pPr>
            <a:r>
              <a:rPr lang="en-US" sz="2600" spc="26" dirty="0">
                <a:solidFill>
                  <a:srgbClr val="FFFFFF"/>
                </a:solidFill>
                <a:latin typeface="Aileron Regular"/>
              </a:rPr>
              <a:t>90%</a:t>
            </a:r>
          </a:p>
        </p:txBody>
      </p:sp>
      <p:sp>
        <p:nvSpPr>
          <p:cNvPr id="45" name="AutoShape 45"/>
          <p:cNvSpPr/>
          <p:nvPr/>
        </p:nvSpPr>
        <p:spPr>
          <a:xfrm rot="-5400000">
            <a:off x="10603538" y="1250718"/>
            <a:ext cx="294264" cy="1154884"/>
          </a:xfrm>
          <a:prstGeom prst="rect">
            <a:avLst/>
          </a:prstGeom>
          <a:solidFill>
            <a:srgbClr val="12264A"/>
          </a:solidFill>
        </p:spPr>
      </p:sp>
      <p:sp>
        <p:nvSpPr>
          <p:cNvPr id="46" name="TextBox 46"/>
          <p:cNvSpPr txBox="1"/>
          <p:nvPr/>
        </p:nvSpPr>
        <p:spPr>
          <a:xfrm>
            <a:off x="10175548" y="1191392"/>
            <a:ext cx="1152564" cy="4716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72.4%</a:t>
            </a:r>
          </a:p>
        </p:txBody>
      </p:sp>
      <p:sp>
        <p:nvSpPr>
          <p:cNvPr id="48" name="AutoShape 48"/>
          <p:cNvSpPr/>
          <p:nvPr/>
        </p:nvSpPr>
        <p:spPr>
          <a:xfrm rot="-5400000">
            <a:off x="10603538" y="7348006"/>
            <a:ext cx="294264" cy="1154884"/>
          </a:xfrm>
          <a:prstGeom prst="rect">
            <a:avLst/>
          </a:prstGeom>
          <a:solidFill>
            <a:srgbClr val="C6AA74"/>
          </a:solidFill>
        </p:spPr>
      </p:sp>
      <p:sp>
        <p:nvSpPr>
          <p:cNvPr id="49" name="TextBox 49"/>
          <p:cNvSpPr txBox="1"/>
          <p:nvPr/>
        </p:nvSpPr>
        <p:spPr>
          <a:xfrm>
            <a:off x="10221007" y="7648228"/>
            <a:ext cx="1059327" cy="474642"/>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10.9%</a:t>
            </a:r>
          </a:p>
        </p:txBody>
      </p:sp>
      <p:sp>
        <p:nvSpPr>
          <p:cNvPr id="50" name="TextBox 50"/>
          <p:cNvSpPr txBox="1"/>
          <p:nvPr/>
        </p:nvSpPr>
        <p:spPr>
          <a:xfrm>
            <a:off x="14069484" y="7583442"/>
            <a:ext cx="4113955" cy="712054"/>
          </a:xfrm>
          <a:prstGeom prst="rect">
            <a:avLst/>
          </a:prstGeom>
        </p:spPr>
        <p:txBody>
          <a:bodyPr lIns="0" tIns="0" rIns="0" bIns="0" rtlCol="0" anchor="t">
            <a:spAutoFit/>
          </a:bodyPr>
          <a:lstStyle/>
          <a:p>
            <a:pPr>
              <a:lnSpc>
                <a:spcPts val="2906"/>
              </a:lnSpc>
            </a:pPr>
            <a:r>
              <a:rPr lang="en-US" sz="2075" spc="103" dirty="0">
                <a:solidFill>
                  <a:srgbClr val="C6AA74"/>
                </a:solidFill>
                <a:latin typeface="Aileron Regular"/>
              </a:rPr>
              <a:t>Underrepresented among deputies and Sheriff's Office</a:t>
            </a:r>
          </a:p>
        </p:txBody>
      </p:sp>
      <p:sp>
        <p:nvSpPr>
          <p:cNvPr id="51" name="AutoShape 51"/>
          <p:cNvSpPr/>
          <p:nvPr/>
        </p:nvSpPr>
        <p:spPr>
          <a:xfrm rot="-5400000">
            <a:off x="10618579" y="7003452"/>
            <a:ext cx="294264" cy="1154884"/>
          </a:xfrm>
          <a:prstGeom prst="rect">
            <a:avLst/>
          </a:prstGeom>
          <a:solidFill>
            <a:srgbClr val="7D827D"/>
          </a:solidFill>
        </p:spPr>
      </p:sp>
      <p:sp>
        <p:nvSpPr>
          <p:cNvPr id="52" name="TextBox 52"/>
          <p:cNvSpPr txBox="1"/>
          <p:nvPr/>
        </p:nvSpPr>
        <p:spPr>
          <a:xfrm>
            <a:off x="10221007" y="6999335"/>
            <a:ext cx="1059327" cy="474642"/>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12.9%</a:t>
            </a:r>
          </a:p>
        </p:txBody>
      </p:sp>
      <p:sp>
        <p:nvSpPr>
          <p:cNvPr id="53" name="TextBox 53"/>
          <p:cNvSpPr txBox="1"/>
          <p:nvPr/>
        </p:nvSpPr>
        <p:spPr>
          <a:xfrm>
            <a:off x="14049606" y="6833331"/>
            <a:ext cx="4113955" cy="712054"/>
          </a:xfrm>
          <a:prstGeom prst="rect">
            <a:avLst/>
          </a:prstGeom>
        </p:spPr>
        <p:txBody>
          <a:bodyPr lIns="0" tIns="0" rIns="0" bIns="0" rtlCol="0" anchor="t">
            <a:spAutoFit/>
          </a:bodyPr>
          <a:lstStyle/>
          <a:p>
            <a:pPr>
              <a:lnSpc>
                <a:spcPts val="2906"/>
              </a:lnSpc>
            </a:pPr>
            <a:r>
              <a:rPr lang="en-US" sz="2075" spc="103" dirty="0">
                <a:solidFill>
                  <a:srgbClr val="7D827D"/>
                </a:solidFill>
                <a:latin typeface="Aileron Regular"/>
              </a:rPr>
              <a:t>Underrepresented among deputies and Sheriff's Office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AutoShape 3"/>
          <p:cNvSpPr/>
          <p:nvPr/>
        </p:nvSpPr>
        <p:spPr>
          <a:xfrm rot="-5400000">
            <a:off x="1552131" y="4115546"/>
            <a:ext cx="8626476" cy="1154884"/>
          </a:xfrm>
          <a:prstGeom prst="rect">
            <a:avLst/>
          </a:prstGeom>
          <a:solidFill>
            <a:srgbClr val="D9D9D9">
              <a:alpha val="22745"/>
            </a:srgbClr>
          </a:solidFill>
        </p:spPr>
      </p:sp>
      <p:sp>
        <p:nvSpPr>
          <p:cNvPr id="4" name="AutoShape 4"/>
          <p:cNvSpPr/>
          <p:nvPr/>
        </p:nvSpPr>
        <p:spPr>
          <a:xfrm>
            <a:off x="5295658" y="9006226"/>
            <a:ext cx="6032454" cy="9550"/>
          </a:xfrm>
          <a:prstGeom prst="rect">
            <a:avLst/>
          </a:prstGeom>
          <a:solidFill>
            <a:srgbClr val="191919">
              <a:alpha val="98823"/>
            </a:srgbClr>
          </a:solidFill>
        </p:spPr>
      </p:sp>
      <p:sp>
        <p:nvSpPr>
          <p:cNvPr id="5" name="TextBox 5"/>
          <p:cNvSpPr txBox="1"/>
          <p:nvPr/>
        </p:nvSpPr>
        <p:spPr>
          <a:xfrm>
            <a:off x="313458" y="326928"/>
            <a:ext cx="3412972" cy="27457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Does staff diversity reflect customer diversity across key positions and departments?</a:t>
            </a:r>
          </a:p>
        </p:txBody>
      </p:sp>
      <p:sp>
        <p:nvSpPr>
          <p:cNvPr id="6" name="TextBox 6"/>
          <p:cNvSpPr txBox="1"/>
          <p:nvPr/>
        </p:nvSpPr>
        <p:spPr>
          <a:xfrm>
            <a:off x="4666487" y="880344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0</a:t>
            </a:r>
          </a:p>
        </p:txBody>
      </p:sp>
      <p:sp>
        <p:nvSpPr>
          <p:cNvPr id="7" name="TextBox 7"/>
          <p:cNvSpPr txBox="1"/>
          <p:nvPr/>
        </p:nvSpPr>
        <p:spPr>
          <a:xfrm>
            <a:off x="4666487" y="2869887"/>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60</a:t>
            </a:r>
          </a:p>
        </p:txBody>
      </p:sp>
      <p:sp>
        <p:nvSpPr>
          <p:cNvPr id="8" name="TextBox 8"/>
          <p:cNvSpPr txBox="1"/>
          <p:nvPr/>
        </p:nvSpPr>
        <p:spPr>
          <a:xfrm>
            <a:off x="4666487" y="3799040"/>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50</a:t>
            </a:r>
          </a:p>
        </p:txBody>
      </p:sp>
      <p:sp>
        <p:nvSpPr>
          <p:cNvPr id="9" name="TextBox 9"/>
          <p:cNvSpPr txBox="1"/>
          <p:nvPr/>
        </p:nvSpPr>
        <p:spPr>
          <a:xfrm>
            <a:off x="4666487" y="4889902"/>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40</a:t>
            </a:r>
          </a:p>
        </p:txBody>
      </p:sp>
      <p:sp>
        <p:nvSpPr>
          <p:cNvPr id="10" name="TextBox 10"/>
          <p:cNvSpPr txBox="1"/>
          <p:nvPr/>
        </p:nvSpPr>
        <p:spPr>
          <a:xfrm>
            <a:off x="4666487" y="587327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30</a:t>
            </a:r>
          </a:p>
        </p:txBody>
      </p:sp>
      <p:sp>
        <p:nvSpPr>
          <p:cNvPr id="11" name="TextBox 11"/>
          <p:cNvSpPr txBox="1"/>
          <p:nvPr/>
        </p:nvSpPr>
        <p:spPr>
          <a:xfrm>
            <a:off x="4666487" y="689242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20</a:t>
            </a:r>
          </a:p>
        </p:txBody>
      </p:sp>
      <p:sp>
        <p:nvSpPr>
          <p:cNvPr id="12" name="TextBox 12"/>
          <p:cNvSpPr txBox="1"/>
          <p:nvPr/>
        </p:nvSpPr>
        <p:spPr>
          <a:xfrm>
            <a:off x="4666487" y="784793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10</a:t>
            </a:r>
          </a:p>
        </p:txBody>
      </p:sp>
      <p:sp>
        <p:nvSpPr>
          <p:cNvPr id="13" name="TextBox 13"/>
          <p:cNvSpPr txBox="1"/>
          <p:nvPr/>
        </p:nvSpPr>
        <p:spPr>
          <a:xfrm>
            <a:off x="4666487" y="1904553"/>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70</a:t>
            </a:r>
          </a:p>
        </p:txBody>
      </p:sp>
      <p:sp>
        <p:nvSpPr>
          <p:cNvPr id="14" name="TextBox 14"/>
          <p:cNvSpPr txBox="1"/>
          <p:nvPr/>
        </p:nvSpPr>
        <p:spPr>
          <a:xfrm>
            <a:off x="11336477" y="517609"/>
            <a:ext cx="6788972" cy="1534872"/>
          </a:xfrm>
          <a:prstGeom prst="rect">
            <a:avLst/>
          </a:prstGeom>
        </p:spPr>
        <p:txBody>
          <a:bodyPr lIns="0" tIns="0" rIns="0" bIns="0" rtlCol="0" anchor="t">
            <a:spAutoFit/>
          </a:bodyPr>
          <a:lstStyle/>
          <a:p>
            <a:pPr algn="ctr">
              <a:lnSpc>
                <a:spcPts val="6000"/>
              </a:lnSpc>
            </a:pPr>
            <a:r>
              <a:rPr lang="en-US" sz="5000" spc="250" dirty="0">
                <a:solidFill>
                  <a:srgbClr val="12264A"/>
                </a:solidFill>
                <a:latin typeface="Raleway Bold"/>
              </a:rPr>
              <a:t>DEPUTIES,</a:t>
            </a:r>
          </a:p>
          <a:p>
            <a:pPr algn="ctr">
              <a:lnSpc>
                <a:spcPts val="6000"/>
              </a:lnSpc>
            </a:pPr>
            <a:r>
              <a:rPr lang="en-US" sz="5000" spc="250" dirty="0">
                <a:solidFill>
                  <a:srgbClr val="12264A"/>
                </a:solidFill>
                <a:latin typeface="Raleway Bold"/>
              </a:rPr>
              <a:t>SHERIFF'S OFFICE</a:t>
            </a:r>
          </a:p>
        </p:txBody>
      </p:sp>
      <p:sp>
        <p:nvSpPr>
          <p:cNvPr id="15" name="TextBox 15"/>
          <p:cNvSpPr txBox="1"/>
          <p:nvPr/>
        </p:nvSpPr>
        <p:spPr>
          <a:xfrm>
            <a:off x="12623983" y="9528774"/>
            <a:ext cx="5243257"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16" name="TextBox 16"/>
          <p:cNvSpPr txBox="1"/>
          <p:nvPr/>
        </p:nvSpPr>
        <p:spPr>
          <a:xfrm>
            <a:off x="5388896" y="94165"/>
            <a:ext cx="1059327" cy="480570"/>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65.9%</a:t>
            </a:r>
          </a:p>
        </p:txBody>
      </p:sp>
      <p:sp>
        <p:nvSpPr>
          <p:cNvPr id="17" name="TextBox 17"/>
          <p:cNvSpPr txBox="1"/>
          <p:nvPr/>
        </p:nvSpPr>
        <p:spPr>
          <a:xfrm>
            <a:off x="4666487" y="822955"/>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80</a:t>
            </a:r>
          </a:p>
        </p:txBody>
      </p:sp>
      <p:sp>
        <p:nvSpPr>
          <p:cNvPr id="18" name="AutoShape 18"/>
          <p:cNvSpPr/>
          <p:nvPr/>
        </p:nvSpPr>
        <p:spPr>
          <a:xfrm rot="-5400000">
            <a:off x="3959256" y="4041980"/>
            <a:ext cx="8773608" cy="1154884"/>
          </a:xfrm>
          <a:prstGeom prst="rect">
            <a:avLst/>
          </a:prstGeom>
          <a:solidFill>
            <a:srgbClr val="D9D9D9">
              <a:alpha val="22745"/>
            </a:srgbClr>
          </a:solidFill>
        </p:spPr>
      </p:sp>
      <p:sp>
        <p:nvSpPr>
          <p:cNvPr id="19" name="AutoShape 19"/>
          <p:cNvSpPr/>
          <p:nvPr/>
        </p:nvSpPr>
        <p:spPr>
          <a:xfrm rot="-5400000">
            <a:off x="6363866" y="4041980"/>
            <a:ext cx="8773608" cy="1154884"/>
          </a:xfrm>
          <a:prstGeom prst="rect">
            <a:avLst/>
          </a:prstGeom>
          <a:solidFill>
            <a:srgbClr val="D9D9D9">
              <a:alpha val="22745"/>
            </a:srgbClr>
          </a:solidFill>
        </p:spPr>
      </p:sp>
      <p:sp>
        <p:nvSpPr>
          <p:cNvPr id="20" name="AutoShape 20"/>
          <p:cNvSpPr/>
          <p:nvPr/>
        </p:nvSpPr>
        <p:spPr>
          <a:xfrm rot="-5400000">
            <a:off x="5718238" y="-197692"/>
            <a:ext cx="294264" cy="1154884"/>
          </a:xfrm>
          <a:prstGeom prst="rect">
            <a:avLst/>
          </a:prstGeom>
          <a:solidFill>
            <a:srgbClr val="12264A"/>
          </a:solidFill>
        </p:spPr>
      </p:sp>
      <p:sp>
        <p:nvSpPr>
          <p:cNvPr id="21" name="AutoShape 21"/>
          <p:cNvSpPr/>
          <p:nvPr/>
        </p:nvSpPr>
        <p:spPr>
          <a:xfrm rot="-5400000">
            <a:off x="8198928" y="302663"/>
            <a:ext cx="294264" cy="1154884"/>
          </a:xfrm>
          <a:prstGeom prst="rect">
            <a:avLst/>
          </a:prstGeom>
          <a:solidFill>
            <a:srgbClr val="12264A"/>
          </a:solidFill>
        </p:spPr>
      </p:sp>
      <p:sp>
        <p:nvSpPr>
          <p:cNvPr id="22" name="TextBox 22"/>
          <p:cNvSpPr txBox="1"/>
          <p:nvPr/>
        </p:nvSpPr>
        <p:spPr>
          <a:xfrm>
            <a:off x="7770938" y="279408"/>
            <a:ext cx="1152564" cy="4716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81.5%</a:t>
            </a:r>
          </a:p>
        </p:txBody>
      </p:sp>
      <p:sp>
        <p:nvSpPr>
          <p:cNvPr id="23" name="AutoShape 23"/>
          <p:cNvSpPr/>
          <p:nvPr/>
        </p:nvSpPr>
        <p:spPr>
          <a:xfrm rot="-5400000">
            <a:off x="5715918" y="7545429"/>
            <a:ext cx="294264" cy="1154884"/>
          </a:xfrm>
          <a:prstGeom prst="rect">
            <a:avLst/>
          </a:prstGeom>
          <a:solidFill>
            <a:srgbClr val="C6AA74"/>
          </a:solidFill>
        </p:spPr>
      </p:sp>
      <p:pic>
        <p:nvPicPr>
          <p:cNvPr id="24" name="Picture 24"/>
          <p:cNvPicPr>
            <a:picLocks noChangeAspect="1"/>
          </p:cNvPicPr>
          <p:nvPr/>
        </p:nvPicPr>
        <p:blipFill>
          <a:blip r:embed="rId2"/>
          <a:srcRect/>
          <a:stretch>
            <a:fillRect/>
          </a:stretch>
        </p:blipFill>
        <p:spPr>
          <a:xfrm>
            <a:off x="5304720" y="4380613"/>
            <a:ext cx="8423270" cy="42116"/>
          </a:xfrm>
          <a:prstGeom prst="rect">
            <a:avLst/>
          </a:prstGeom>
        </p:spPr>
      </p:pic>
      <p:sp>
        <p:nvSpPr>
          <p:cNvPr id="25" name="AutoShape 25"/>
          <p:cNvSpPr/>
          <p:nvPr/>
        </p:nvSpPr>
        <p:spPr>
          <a:xfrm rot="-5400000">
            <a:off x="12441121" y="3308724"/>
            <a:ext cx="494196" cy="2143777"/>
          </a:xfrm>
          <a:prstGeom prst="rect">
            <a:avLst/>
          </a:prstGeom>
          <a:solidFill>
            <a:srgbClr val="12264A"/>
          </a:solidFill>
        </p:spPr>
      </p:sp>
      <p:sp>
        <p:nvSpPr>
          <p:cNvPr id="26" name="TextBox 26"/>
          <p:cNvSpPr txBox="1"/>
          <p:nvPr/>
        </p:nvSpPr>
        <p:spPr>
          <a:xfrm>
            <a:off x="11588537" y="3962281"/>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Men</a:t>
            </a:r>
          </a:p>
        </p:txBody>
      </p:sp>
      <p:pic>
        <p:nvPicPr>
          <p:cNvPr id="27" name="Picture 27"/>
          <p:cNvPicPr>
            <a:picLocks noChangeAspect="1"/>
          </p:cNvPicPr>
          <p:nvPr/>
        </p:nvPicPr>
        <p:blipFill>
          <a:blip r:embed="rId3"/>
          <a:srcRect/>
          <a:stretch>
            <a:fillRect/>
          </a:stretch>
        </p:blipFill>
        <p:spPr>
          <a:xfrm>
            <a:off x="5314442" y="3912732"/>
            <a:ext cx="8413548" cy="42068"/>
          </a:xfrm>
          <a:prstGeom prst="rect">
            <a:avLst/>
          </a:prstGeom>
        </p:spPr>
      </p:pic>
      <p:sp>
        <p:nvSpPr>
          <p:cNvPr id="28" name="AutoShape 28"/>
          <p:cNvSpPr/>
          <p:nvPr/>
        </p:nvSpPr>
        <p:spPr>
          <a:xfrm rot="-5400000">
            <a:off x="12441121" y="2795011"/>
            <a:ext cx="494196" cy="2143777"/>
          </a:xfrm>
          <a:prstGeom prst="rect">
            <a:avLst/>
          </a:prstGeom>
          <a:solidFill>
            <a:srgbClr val="C6AA74"/>
          </a:solidFill>
        </p:spPr>
      </p:sp>
      <p:sp>
        <p:nvSpPr>
          <p:cNvPr id="29" name="TextBox 29"/>
          <p:cNvSpPr txBox="1"/>
          <p:nvPr/>
        </p:nvSpPr>
        <p:spPr>
          <a:xfrm>
            <a:off x="11584213" y="3463383"/>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Women</a:t>
            </a:r>
          </a:p>
        </p:txBody>
      </p:sp>
      <p:sp>
        <p:nvSpPr>
          <p:cNvPr id="30" name="TextBox 30"/>
          <p:cNvSpPr txBox="1"/>
          <p:nvPr/>
        </p:nvSpPr>
        <p:spPr>
          <a:xfrm>
            <a:off x="5295658" y="7515857"/>
            <a:ext cx="1152564" cy="4716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9.9%</a:t>
            </a:r>
          </a:p>
        </p:txBody>
      </p:sp>
      <p:sp>
        <p:nvSpPr>
          <p:cNvPr id="31" name="TextBox 31"/>
          <p:cNvSpPr txBox="1"/>
          <p:nvPr/>
        </p:nvSpPr>
        <p:spPr>
          <a:xfrm>
            <a:off x="10029824" y="9149043"/>
            <a:ext cx="1441692" cy="894476"/>
          </a:xfrm>
          <a:prstGeom prst="rect">
            <a:avLst/>
          </a:prstGeom>
        </p:spPr>
        <p:txBody>
          <a:bodyPr lIns="0" tIns="0" rIns="0" bIns="0" rtlCol="0" anchor="t">
            <a:spAutoFit/>
          </a:bodyPr>
          <a:lstStyle/>
          <a:p>
            <a:pPr algn="ctr">
              <a:lnSpc>
                <a:spcPts val="2382"/>
              </a:lnSpc>
            </a:pPr>
            <a:r>
              <a:rPr lang="en-US" sz="1630" spc="98" dirty="0">
                <a:solidFill>
                  <a:srgbClr val="191919"/>
                </a:solidFill>
                <a:latin typeface="Aileron Regular"/>
              </a:rPr>
              <a:t>Sheriff's Office </a:t>
            </a:r>
          </a:p>
          <a:p>
            <a:pPr algn="ctr">
              <a:lnSpc>
                <a:spcPts val="2382"/>
              </a:lnSpc>
            </a:pPr>
            <a:r>
              <a:rPr lang="en-US" sz="1630" spc="98" dirty="0">
                <a:solidFill>
                  <a:srgbClr val="191919"/>
                </a:solidFill>
                <a:latin typeface="Aileron Regular"/>
              </a:rPr>
              <a:t>Population</a:t>
            </a:r>
          </a:p>
        </p:txBody>
      </p:sp>
      <p:sp>
        <p:nvSpPr>
          <p:cNvPr id="32" name="TextBox 32"/>
          <p:cNvSpPr txBox="1"/>
          <p:nvPr/>
        </p:nvSpPr>
        <p:spPr>
          <a:xfrm>
            <a:off x="7617172" y="9191625"/>
            <a:ext cx="1460095" cy="894476"/>
          </a:xfrm>
          <a:prstGeom prst="rect">
            <a:avLst/>
          </a:prstGeom>
        </p:spPr>
        <p:txBody>
          <a:bodyPr lIns="0" tIns="0" rIns="0" bIns="0" rtlCol="0" anchor="t">
            <a:spAutoFit/>
          </a:bodyPr>
          <a:lstStyle/>
          <a:p>
            <a:pPr algn="ctr">
              <a:lnSpc>
                <a:spcPts val="2382"/>
              </a:lnSpc>
            </a:pPr>
            <a:r>
              <a:rPr lang="en-US" sz="1630" spc="98" dirty="0">
                <a:solidFill>
                  <a:srgbClr val="191919"/>
                </a:solidFill>
                <a:latin typeface="Aileron Regular"/>
              </a:rPr>
              <a:t>Sheriff's Office</a:t>
            </a:r>
          </a:p>
          <a:p>
            <a:pPr algn="ctr">
              <a:lnSpc>
                <a:spcPts val="2382"/>
              </a:lnSpc>
            </a:pPr>
            <a:r>
              <a:rPr lang="en-US" sz="1630" spc="98" dirty="0">
                <a:solidFill>
                  <a:srgbClr val="191919"/>
                </a:solidFill>
                <a:latin typeface="Aileron Regular"/>
              </a:rPr>
              <a:t>and Jail Staff</a:t>
            </a:r>
          </a:p>
        </p:txBody>
      </p:sp>
      <p:sp>
        <p:nvSpPr>
          <p:cNvPr id="33" name="TextBox 33"/>
          <p:cNvSpPr txBox="1"/>
          <p:nvPr/>
        </p:nvSpPr>
        <p:spPr>
          <a:xfrm>
            <a:off x="5187684" y="9191625"/>
            <a:ext cx="1368512" cy="283509"/>
          </a:xfrm>
          <a:prstGeom prst="rect">
            <a:avLst/>
          </a:prstGeom>
        </p:spPr>
        <p:txBody>
          <a:bodyPr lIns="0" tIns="0" rIns="0" bIns="0" rtlCol="0" anchor="t">
            <a:spAutoFit/>
          </a:bodyPr>
          <a:lstStyle/>
          <a:p>
            <a:pPr algn="ctr">
              <a:lnSpc>
                <a:spcPts val="2382"/>
              </a:lnSpc>
            </a:pPr>
            <a:r>
              <a:rPr lang="en-US" sz="1630" spc="98" dirty="0">
                <a:solidFill>
                  <a:srgbClr val="191919"/>
                </a:solidFill>
                <a:latin typeface="Aileron Regular"/>
              </a:rPr>
              <a:t>Deputies</a:t>
            </a:r>
          </a:p>
        </p:txBody>
      </p:sp>
      <p:sp>
        <p:nvSpPr>
          <p:cNvPr id="34" name="AutoShape 34"/>
          <p:cNvSpPr/>
          <p:nvPr/>
        </p:nvSpPr>
        <p:spPr>
          <a:xfrm rot="-5400000">
            <a:off x="8201248" y="6706520"/>
            <a:ext cx="294264" cy="1154884"/>
          </a:xfrm>
          <a:prstGeom prst="rect">
            <a:avLst/>
          </a:prstGeom>
          <a:solidFill>
            <a:srgbClr val="C6AA74"/>
          </a:solidFill>
        </p:spPr>
      </p:sp>
      <p:sp>
        <p:nvSpPr>
          <p:cNvPr id="35" name="TextBox 35"/>
          <p:cNvSpPr txBox="1"/>
          <p:nvPr/>
        </p:nvSpPr>
        <p:spPr>
          <a:xfrm>
            <a:off x="7816396" y="6662188"/>
            <a:ext cx="1059327" cy="474642"/>
          </a:xfrm>
          <a:prstGeom prst="rect">
            <a:avLst/>
          </a:prstGeom>
        </p:spPr>
        <p:txBody>
          <a:bodyPr lIns="0" tIns="0" rIns="0" bIns="0" rtlCol="0" anchor="t">
            <a:spAutoFit/>
          </a:bodyPr>
          <a:lstStyle/>
          <a:p>
            <a:pPr algn="ctr">
              <a:lnSpc>
                <a:spcPts val="3978"/>
              </a:lnSpc>
            </a:pPr>
            <a:r>
              <a:rPr lang="en-US" sz="2600" spc="26" dirty="0">
                <a:solidFill>
                  <a:srgbClr val="000000"/>
                </a:solidFill>
                <a:latin typeface="Aileron Regular"/>
              </a:rPr>
              <a:t>18.5%</a:t>
            </a:r>
          </a:p>
        </p:txBody>
      </p:sp>
      <p:sp>
        <p:nvSpPr>
          <p:cNvPr id="36" name="TextBox 36"/>
          <p:cNvSpPr txBox="1"/>
          <p:nvPr/>
        </p:nvSpPr>
        <p:spPr>
          <a:xfrm>
            <a:off x="5295658" y="106806"/>
            <a:ext cx="1152564" cy="471670"/>
          </a:xfrm>
          <a:prstGeom prst="rect">
            <a:avLst/>
          </a:prstGeom>
        </p:spPr>
        <p:txBody>
          <a:bodyPr lIns="0" tIns="0" rIns="0" bIns="0" rtlCol="0" anchor="t">
            <a:spAutoFit/>
          </a:bodyPr>
          <a:lstStyle/>
          <a:p>
            <a:pPr algn="ctr">
              <a:lnSpc>
                <a:spcPts val="3978"/>
              </a:lnSpc>
            </a:pPr>
            <a:r>
              <a:rPr lang="en-US" sz="2600" spc="26" dirty="0">
                <a:solidFill>
                  <a:srgbClr val="FFFFFF"/>
                </a:solidFill>
                <a:latin typeface="Aileron Regular"/>
              </a:rPr>
              <a:t>90.1%</a:t>
            </a:r>
          </a:p>
        </p:txBody>
      </p:sp>
      <p:sp>
        <p:nvSpPr>
          <p:cNvPr id="37" name="TextBox 37"/>
          <p:cNvSpPr txBox="1"/>
          <p:nvPr/>
        </p:nvSpPr>
        <p:spPr>
          <a:xfrm>
            <a:off x="218851" y="8165227"/>
            <a:ext cx="3602184" cy="1729631"/>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and 2018 American Community Survey 5-Year Estimates</a:t>
            </a:r>
          </a:p>
        </p:txBody>
      </p:sp>
      <p:sp>
        <p:nvSpPr>
          <p:cNvPr id="38" name="AutoShape 38"/>
          <p:cNvSpPr/>
          <p:nvPr/>
        </p:nvSpPr>
        <p:spPr>
          <a:xfrm rot="-5400000">
            <a:off x="10603538" y="3803171"/>
            <a:ext cx="294264" cy="1154884"/>
          </a:xfrm>
          <a:prstGeom prst="rect">
            <a:avLst/>
          </a:prstGeom>
          <a:solidFill>
            <a:srgbClr val="12264A"/>
          </a:solidFill>
        </p:spPr>
      </p:sp>
      <p:sp>
        <p:nvSpPr>
          <p:cNvPr id="39" name="AutoShape 39"/>
          <p:cNvSpPr/>
          <p:nvPr/>
        </p:nvSpPr>
        <p:spPr>
          <a:xfrm rot="-5400000">
            <a:off x="10603538" y="3315935"/>
            <a:ext cx="294264" cy="1154884"/>
          </a:xfrm>
          <a:prstGeom prst="rect">
            <a:avLst/>
          </a:prstGeom>
          <a:solidFill>
            <a:srgbClr val="C6AA74"/>
          </a:solidFill>
        </p:spPr>
      </p:sp>
      <p:sp>
        <p:nvSpPr>
          <p:cNvPr id="40" name="TextBox 40"/>
          <p:cNvSpPr txBox="1"/>
          <p:nvPr/>
        </p:nvSpPr>
        <p:spPr>
          <a:xfrm>
            <a:off x="10224847" y="3312706"/>
            <a:ext cx="1059327" cy="474642"/>
          </a:xfrm>
          <a:prstGeom prst="rect">
            <a:avLst/>
          </a:prstGeom>
        </p:spPr>
        <p:txBody>
          <a:bodyPr lIns="0" tIns="0" rIns="0" bIns="0" rtlCol="0" anchor="t">
            <a:spAutoFit/>
          </a:bodyPr>
          <a:lstStyle/>
          <a:p>
            <a:pPr algn="ctr">
              <a:lnSpc>
                <a:spcPts val="3978"/>
              </a:lnSpc>
            </a:pPr>
            <a:r>
              <a:rPr lang="en-US" sz="2600" spc="26" dirty="0">
                <a:solidFill>
                  <a:srgbClr val="000000"/>
                </a:solidFill>
                <a:latin typeface="Aileron Regular"/>
              </a:rPr>
              <a:t>50.5%</a:t>
            </a:r>
          </a:p>
        </p:txBody>
      </p:sp>
      <p:sp>
        <p:nvSpPr>
          <p:cNvPr id="41" name="TextBox 41"/>
          <p:cNvSpPr txBox="1"/>
          <p:nvPr/>
        </p:nvSpPr>
        <p:spPr>
          <a:xfrm>
            <a:off x="10174388" y="4101915"/>
            <a:ext cx="1152564" cy="471670"/>
          </a:xfrm>
          <a:prstGeom prst="rect">
            <a:avLst/>
          </a:prstGeom>
        </p:spPr>
        <p:txBody>
          <a:bodyPr lIns="0" tIns="0" rIns="0" bIns="0" rtlCol="0" anchor="t">
            <a:spAutoFit/>
          </a:bodyPr>
          <a:lstStyle/>
          <a:p>
            <a:pPr algn="ctr">
              <a:lnSpc>
                <a:spcPts val="3978"/>
              </a:lnSpc>
            </a:pPr>
            <a:r>
              <a:rPr lang="en-US" sz="2600" spc="26">
                <a:solidFill>
                  <a:srgbClr val="FFFFFF"/>
                </a:solidFill>
                <a:latin typeface="Aileron Regular"/>
              </a:rPr>
              <a:t>49.5%</a:t>
            </a:r>
          </a:p>
        </p:txBody>
      </p:sp>
      <p:sp>
        <p:nvSpPr>
          <p:cNvPr id="42" name="TextBox 42"/>
          <p:cNvSpPr txBox="1"/>
          <p:nvPr/>
        </p:nvSpPr>
        <p:spPr>
          <a:xfrm>
            <a:off x="14048328" y="3569001"/>
            <a:ext cx="3911889" cy="1089994"/>
          </a:xfrm>
          <a:prstGeom prst="rect">
            <a:avLst/>
          </a:prstGeom>
        </p:spPr>
        <p:txBody>
          <a:bodyPr lIns="0" tIns="0" rIns="0" bIns="0" rtlCol="0" anchor="t">
            <a:spAutoFit/>
          </a:bodyPr>
          <a:lstStyle/>
          <a:p>
            <a:pPr>
              <a:lnSpc>
                <a:spcPts val="2906"/>
              </a:lnSpc>
            </a:pPr>
            <a:r>
              <a:rPr lang="en-US" sz="2075" spc="103" dirty="0">
                <a:solidFill>
                  <a:srgbClr val="C6AA74"/>
                </a:solidFill>
                <a:latin typeface="Aileron Regular"/>
              </a:rPr>
              <a:t>Significantly underrepresented among deputies and Sheriff's Office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l="1217" r="2147" b="1784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015329" y="9511348"/>
            <a:ext cx="18668009" cy="1866800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26666"/>
              </a:srgbClr>
            </a:solidFill>
          </p:spPr>
        </p:sp>
      </p:grpSp>
      <p:grpSp>
        <p:nvGrpSpPr>
          <p:cNvPr id="4" name="Group 4"/>
          <p:cNvGrpSpPr/>
          <p:nvPr/>
        </p:nvGrpSpPr>
        <p:grpSpPr>
          <a:xfrm>
            <a:off x="-406319" y="0"/>
            <a:ext cx="18694319" cy="1869431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46666"/>
              </a:srgbClr>
            </a:solidFill>
          </p:spPr>
        </p:sp>
      </p:grpSp>
      <p:pic>
        <p:nvPicPr>
          <p:cNvPr id="7" name="Picture 7"/>
          <p:cNvPicPr>
            <a:picLocks noChangeAspect="1"/>
          </p:cNvPicPr>
          <p:nvPr/>
        </p:nvPicPr>
        <p:blipFill>
          <a:blip r:embed="rId3"/>
          <a:srcRect/>
          <a:stretch>
            <a:fillRect/>
          </a:stretch>
        </p:blipFill>
        <p:spPr>
          <a:xfrm rot="-10800000">
            <a:off x="771524" y="1028700"/>
            <a:ext cx="2854137" cy="2854137"/>
          </a:xfrm>
          <a:prstGeom prst="rect">
            <a:avLst/>
          </a:prstGeom>
        </p:spPr>
      </p:pic>
      <p:grpSp>
        <p:nvGrpSpPr>
          <p:cNvPr id="8" name="Group 8"/>
          <p:cNvGrpSpPr/>
          <p:nvPr/>
        </p:nvGrpSpPr>
        <p:grpSpPr>
          <a:xfrm>
            <a:off x="-3559674" y="3532142"/>
            <a:ext cx="20818974" cy="4820683"/>
            <a:chOff x="0" y="0"/>
            <a:chExt cx="27758632" cy="6427578"/>
          </a:xfrm>
        </p:grpSpPr>
        <p:sp>
          <p:nvSpPr>
            <p:cNvPr id="9" name="TextBox 9"/>
            <p:cNvSpPr txBox="1"/>
            <p:nvPr/>
          </p:nvSpPr>
          <p:spPr>
            <a:xfrm>
              <a:off x="0" y="-66675"/>
              <a:ext cx="27758632" cy="4101110"/>
            </a:xfrm>
            <a:prstGeom prst="rect">
              <a:avLst/>
            </a:prstGeom>
          </p:spPr>
          <p:txBody>
            <a:bodyPr lIns="0" tIns="0" rIns="0" bIns="0" rtlCol="0" anchor="t">
              <a:spAutoFit/>
            </a:bodyPr>
            <a:lstStyle/>
            <a:p>
              <a:pPr algn="r">
                <a:lnSpc>
                  <a:spcPts val="12230"/>
                </a:lnSpc>
              </a:pPr>
              <a:r>
                <a:rPr lang="en-US" sz="9784" spc="391">
                  <a:solidFill>
                    <a:srgbClr val="FFFFFF"/>
                  </a:solidFill>
                  <a:latin typeface="Raleway Bold"/>
                </a:rPr>
                <a:t>HOW DIVERSE IS RACINE COUNTY LEADERSHIP?</a:t>
              </a:r>
            </a:p>
          </p:txBody>
        </p:sp>
        <p:sp>
          <p:nvSpPr>
            <p:cNvPr id="10" name="TextBox 10"/>
            <p:cNvSpPr txBox="1"/>
            <p:nvPr/>
          </p:nvSpPr>
          <p:spPr>
            <a:xfrm>
              <a:off x="0" y="5083128"/>
              <a:ext cx="27758632" cy="1344450"/>
            </a:xfrm>
            <a:prstGeom prst="rect">
              <a:avLst/>
            </a:prstGeom>
          </p:spPr>
          <p:txBody>
            <a:bodyPr lIns="0" tIns="0" rIns="0" bIns="0" rtlCol="0" anchor="t">
              <a:spAutoFit/>
            </a:bodyPr>
            <a:lstStyle/>
            <a:p>
              <a:pPr algn="r">
                <a:lnSpc>
                  <a:spcPts val="8174"/>
                </a:lnSpc>
              </a:pPr>
              <a:endParaRPr/>
            </a:p>
          </p:txBody>
        </p:sp>
      </p:grpSp>
      <p:pic>
        <p:nvPicPr>
          <p:cNvPr id="11" name="Picture 11"/>
          <p:cNvPicPr>
            <a:picLocks noChangeAspect="1"/>
          </p:cNvPicPr>
          <p:nvPr/>
        </p:nvPicPr>
        <p:blipFill>
          <a:blip r:embed="rId3"/>
          <a:srcRect/>
          <a:stretch>
            <a:fillRect/>
          </a:stretch>
        </p:blipFill>
        <p:spPr>
          <a:xfrm>
            <a:off x="14960088" y="6657211"/>
            <a:ext cx="2854137" cy="2854137"/>
          </a:xfrm>
          <a:prstGeom prst="rect">
            <a:avLst/>
          </a:prstGeom>
        </p:spPr>
      </p:pic>
      <p:sp>
        <p:nvSpPr>
          <p:cNvPr id="12" name="TextBox 12"/>
          <p:cNvSpPr txBox="1"/>
          <p:nvPr/>
        </p:nvSpPr>
        <p:spPr>
          <a:xfrm>
            <a:off x="8652680" y="1019175"/>
            <a:ext cx="8612075" cy="619125"/>
          </a:xfrm>
          <a:prstGeom prst="rect">
            <a:avLst/>
          </a:prstGeom>
        </p:spPr>
        <p:txBody>
          <a:bodyPr lIns="0" tIns="0" rIns="0" bIns="0" rtlCol="0" anchor="t">
            <a:spAutoFit/>
          </a:bodyPr>
          <a:lstStyle/>
          <a:p>
            <a:pPr algn="r">
              <a:lnSpc>
                <a:spcPts val="4800"/>
              </a:lnSpc>
            </a:pPr>
            <a:r>
              <a:rPr lang="en-US" sz="4000" spc="200">
                <a:solidFill>
                  <a:srgbClr val="FFFFFF"/>
                </a:solidFill>
                <a:latin typeface="Raleway Bold"/>
              </a:rPr>
              <a:t>QUESTION #3</a:t>
            </a:r>
          </a:p>
        </p:txBody>
      </p:sp>
      <p:sp>
        <p:nvSpPr>
          <p:cNvPr id="13" name="TextBox 13"/>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5" name="Picture 6">
            <a:extLst>
              <a:ext uri="{FF2B5EF4-FFF2-40B4-BE49-F238E27FC236}">
                <a16:creationId xmlns:a16="http://schemas.microsoft.com/office/drawing/2014/main" id="{F350AFEB-A426-4E7B-A395-4A26C43BB834}"/>
              </a:ext>
            </a:extLst>
          </p:cNvPr>
          <p:cNvPicPr>
            <a:picLocks noChangeAspect="1"/>
          </p:cNvPicPr>
          <p:nvPr/>
        </p:nvPicPr>
        <p:blipFill>
          <a:blip r:embed="rId4"/>
          <a:srcRect t="121" b="121"/>
          <a:stretch>
            <a:fillRect/>
          </a:stretch>
        </p:blipFill>
        <p:spPr>
          <a:xfrm rot="-5400000">
            <a:off x="-230361" y="4624320"/>
            <a:ext cx="5855058" cy="585505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84778" y="4389630"/>
            <a:ext cx="2991496" cy="2950720"/>
            <a:chOff x="0" y="0"/>
            <a:chExt cx="3988661" cy="3934293"/>
          </a:xfrm>
        </p:grpSpPr>
        <p:sp>
          <p:nvSpPr>
            <p:cNvPr id="3" name="AutoShape 3"/>
            <p:cNvSpPr/>
            <p:nvPr/>
          </p:nvSpPr>
          <p:spPr>
            <a:xfrm>
              <a:off x="429491" y="386230"/>
              <a:ext cx="3559171" cy="3548063"/>
            </a:xfrm>
            <a:prstGeom prst="rect">
              <a:avLst/>
            </a:prstGeom>
            <a:solidFill>
              <a:srgbClr val="D9D9D9">
                <a:alpha val="49803"/>
              </a:srgbClr>
            </a:solidFill>
          </p:spPr>
        </p:sp>
        <p:sp>
          <p:nvSpPr>
            <p:cNvPr id="4" name="AutoShape 4"/>
            <p:cNvSpPr/>
            <p:nvPr/>
          </p:nvSpPr>
          <p:spPr>
            <a:xfrm>
              <a:off x="0" y="0"/>
              <a:ext cx="3559171" cy="3548063"/>
            </a:xfrm>
            <a:prstGeom prst="rect">
              <a:avLst/>
            </a:prstGeom>
            <a:solidFill>
              <a:srgbClr val="7D827D"/>
            </a:solidFill>
          </p:spPr>
        </p:sp>
      </p:grpSp>
      <p:grpSp>
        <p:nvGrpSpPr>
          <p:cNvPr id="5" name="Group 5"/>
          <p:cNvGrpSpPr/>
          <p:nvPr/>
        </p:nvGrpSpPr>
        <p:grpSpPr>
          <a:xfrm>
            <a:off x="9799680" y="4389630"/>
            <a:ext cx="2991496" cy="2950720"/>
            <a:chOff x="0" y="0"/>
            <a:chExt cx="3988661" cy="3934293"/>
          </a:xfrm>
        </p:grpSpPr>
        <p:sp>
          <p:nvSpPr>
            <p:cNvPr id="6" name="AutoShape 6"/>
            <p:cNvSpPr/>
            <p:nvPr/>
          </p:nvSpPr>
          <p:spPr>
            <a:xfrm>
              <a:off x="429491" y="386230"/>
              <a:ext cx="3559171" cy="3548063"/>
            </a:xfrm>
            <a:prstGeom prst="rect">
              <a:avLst/>
            </a:prstGeom>
            <a:solidFill>
              <a:srgbClr val="D9D9D9">
                <a:alpha val="49803"/>
              </a:srgbClr>
            </a:solidFill>
          </p:spPr>
        </p:sp>
        <p:sp>
          <p:nvSpPr>
            <p:cNvPr id="7" name="AutoShape 7"/>
            <p:cNvSpPr/>
            <p:nvPr/>
          </p:nvSpPr>
          <p:spPr>
            <a:xfrm>
              <a:off x="0" y="0"/>
              <a:ext cx="3559171" cy="3548063"/>
            </a:xfrm>
            <a:prstGeom prst="rect">
              <a:avLst/>
            </a:prstGeom>
            <a:solidFill>
              <a:srgbClr val="C6AA74"/>
            </a:solidFill>
          </p:spPr>
        </p:sp>
      </p:grpSp>
      <p:grpSp>
        <p:nvGrpSpPr>
          <p:cNvPr id="8" name="Group 8"/>
          <p:cNvGrpSpPr/>
          <p:nvPr/>
        </p:nvGrpSpPr>
        <p:grpSpPr>
          <a:xfrm>
            <a:off x="4914700" y="4389630"/>
            <a:ext cx="2991496" cy="2950720"/>
            <a:chOff x="0" y="0"/>
            <a:chExt cx="3988661" cy="3934293"/>
          </a:xfrm>
        </p:grpSpPr>
        <p:sp>
          <p:nvSpPr>
            <p:cNvPr id="9" name="AutoShape 9"/>
            <p:cNvSpPr/>
            <p:nvPr/>
          </p:nvSpPr>
          <p:spPr>
            <a:xfrm>
              <a:off x="429491" y="386230"/>
              <a:ext cx="3559171" cy="3548063"/>
            </a:xfrm>
            <a:prstGeom prst="rect">
              <a:avLst/>
            </a:prstGeom>
            <a:solidFill>
              <a:srgbClr val="D9D9D9">
                <a:alpha val="49803"/>
              </a:srgbClr>
            </a:solidFill>
          </p:spPr>
        </p:sp>
        <p:sp>
          <p:nvSpPr>
            <p:cNvPr id="10" name="AutoShape 10"/>
            <p:cNvSpPr/>
            <p:nvPr/>
          </p:nvSpPr>
          <p:spPr>
            <a:xfrm>
              <a:off x="0" y="0"/>
              <a:ext cx="3559171" cy="3548063"/>
            </a:xfrm>
            <a:prstGeom prst="rect">
              <a:avLst/>
            </a:prstGeom>
            <a:solidFill>
              <a:srgbClr val="12264A"/>
            </a:solidFill>
          </p:spPr>
        </p:sp>
      </p:grpSp>
      <p:grpSp>
        <p:nvGrpSpPr>
          <p:cNvPr id="11" name="Group 11"/>
          <p:cNvGrpSpPr/>
          <p:nvPr/>
        </p:nvGrpSpPr>
        <p:grpSpPr>
          <a:xfrm>
            <a:off x="4675036" y="1028700"/>
            <a:ext cx="12852545" cy="2453977"/>
            <a:chOff x="0" y="0"/>
            <a:chExt cx="17136727" cy="3271969"/>
          </a:xfrm>
        </p:grpSpPr>
        <p:sp>
          <p:nvSpPr>
            <p:cNvPr id="12" name="TextBox 12"/>
            <p:cNvSpPr txBox="1"/>
            <p:nvPr/>
          </p:nvSpPr>
          <p:spPr>
            <a:xfrm>
              <a:off x="0" y="-19050"/>
              <a:ext cx="17136727" cy="1441450"/>
            </a:xfrm>
            <a:prstGeom prst="rect">
              <a:avLst/>
            </a:prstGeom>
          </p:spPr>
          <p:txBody>
            <a:bodyPr lIns="0" tIns="0" rIns="0" bIns="0" rtlCol="0" anchor="t">
              <a:spAutoFit/>
            </a:bodyPr>
            <a:lstStyle/>
            <a:p>
              <a:pPr algn="ctr">
                <a:lnSpc>
                  <a:spcPts val="8400"/>
                </a:lnSpc>
              </a:pPr>
              <a:r>
                <a:rPr lang="en-US" sz="7000">
                  <a:solidFill>
                    <a:srgbClr val="12264A"/>
                  </a:solidFill>
                  <a:latin typeface="Raleway Bold"/>
                </a:rPr>
                <a:t>Leadership Diversity </a:t>
              </a:r>
            </a:p>
          </p:txBody>
        </p:sp>
        <p:sp>
          <p:nvSpPr>
            <p:cNvPr id="13" name="TextBox 13"/>
            <p:cNvSpPr txBox="1"/>
            <p:nvPr/>
          </p:nvSpPr>
          <p:spPr>
            <a:xfrm>
              <a:off x="0" y="1814644"/>
              <a:ext cx="17136727" cy="1457325"/>
            </a:xfrm>
            <a:prstGeom prst="rect">
              <a:avLst/>
            </a:prstGeom>
          </p:spPr>
          <p:txBody>
            <a:bodyPr lIns="0" tIns="0" rIns="0" bIns="0" rtlCol="0" anchor="t">
              <a:spAutoFit/>
            </a:bodyPr>
            <a:lstStyle/>
            <a:p>
              <a:pPr algn="ctr">
                <a:lnSpc>
                  <a:spcPts val="2879"/>
                </a:lnSpc>
              </a:pPr>
              <a:r>
                <a:rPr lang="en-US" sz="2400" spc="120">
                  <a:solidFill>
                    <a:srgbClr val="12264A"/>
                  </a:solidFill>
                  <a:latin typeface="Raleway Bold"/>
                </a:rPr>
                <a:t>ACROSS ALL COUNTY LEADS, SUPERVISORS, MANAGERS, DIRECTORS, AND ELECTED OFFICIALS, BELOW IS THE PERCENT OF LEADERS WITHIN EACH RACIAL AND ETHNIC CATEGORY:</a:t>
              </a:r>
            </a:p>
          </p:txBody>
        </p:sp>
      </p:grpSp>
      <p:sp>
        <p:nvSpPr>
          <p:cNvPr id="14" name="TextBox 14"/>
          <p:cNvSpPr txBox="1"/>
          <p:nvPr/>
        </p:nvSpPr>
        <p:spPr>
          <a:xfrm>
            <a:off x="4321233" y="7771973"/>
            <a:ext cx="3801718" cy="475161"/>
          </a:xfrm>
          <a:prstGeom prst="rect">
            <a:avLst/>
          </a:prstGeom>
        </p:spPr>
        <p:txBody>
          <a:bodyPr lIns="0" tIns="0" rIns="0" bIns="0" rtlCol="0" anchor="t">
            <a:spAutoFit/>
          </a:bodyPr>
          <a:lstStyle/>
          <a:p>
            <a:pPr algn="ctr">
              <a:lnSpc>
                <a:spcPts val="3773"/>
              </a:lnSpc>
            </a:pPr>
            <a:r>
              <a:rPr lang="en-US" sz="2902" spc="87">
                <a:solidFill>
                  <a:srgbClr val="12264A"/>
                </a:solidFill>
                <a:latin typeface="Raleway Bold"/>
              </a:rPr>
              <a:t>White</a:t>
            </a:r>
          </a:p>
        </p:txBody>
      </p:sp>
      <p:sp>
        <p:nvSpPr>
          <p:cNvPr id="15" name="TextBox 15"/>
          <p:cNvSpPr txBox="1"/>
          <p:nvPr/>
        </p:nvSpPr>
        <p:spPr>
          <a:xfrm>
            <a:off x="9394569" y="7771973"/>
            <a:ext cx="3801718" cy="475161"/>
          </a:xfrm>
          <a:prstGeom prst="rect">
            <a:avLst/>
          </a:prstGeom>
        </p:spPr>
        <p:txBody>
          <a:bodyPr lIns="0" tIns="0" rIns="0" bIns="0" rtlCol="0" anchor="t">
            <a:spAutoFit/>
          </a:bodyPr>
          <a:lstStyle/>
          <a:p>
            <a:pPr algn="ctr">
              <a:lnSpc>
                <a:spcPts val="3773"/>
              </a:lnSpc>
            </a:pPr>
            <a:r>
              <a:rPr lang="en-US" sz="2902" spc="87">
                <a:solidFill>
                  <a:srgbClr val="C6AA74"/>
                </a:solidFill>
                <a:latin typeface="Raleway Bold"/>
              </a:rPr>
              <a:t>Black</a:t>
            </a:r>
          </a:p>
        </p:txBody>
      </p:sp>
      <p:sp>
        <p:nvSpPr>
          <p:cNvPr id="16" name="TextBox 16"/>
          <p:cNvSpPr txBox="1"/>
          <p:nvPr/>
        </p:nvSpPr>
        <p:spPr>
          <a:xfrm>
            <a:off x="14079667" y="7771973"/>
            <a:ext cx="3801718" cy="475161"/>
          </a:xfrm>
          <a:prstGeom prst="rect">
            <a:avLst/>
          </a:prstGeom>
        </p:spPr>
        <p:txBody>
          <a:bodyPr lIns="0" tIns="0" rIns="0" bIns="0" rtlCol="0" anchor="t">
            <a:spAutoFit/>
          </a:bodyPr>
          <a:lstStyle/>
          <a:p>
            <a:pPr algn="ctr">
              <a:lnSpc>
                <a:spcPts val="3773"/>
              </a:lnSpc>
            </a:pPr>
            <a:r>
              <a:rPr lang="en-US" sz="2902" spc="87">
                <a:solidFill>
                  <a:srgbClr val="7D827D"/>
                </a:solidFill>
                <a:latin typeface="Raleway Bold"/>
              </a:rPr>
              <a:t>Hispanic</a:t>
            </a:r>
          </a:p>
        </p:txBody>
      </p:sp>
      <p:sp>
        <p:nvSpPr>
          <p:cNvPr id="17" name="TextBox 17"/>
          <p:cNvSpPr txBox="1"/>
          <p:nvPr/>
        </p:nvSpPr>
        <p:spPr>
          <a:xfrm>
            <a:off x="4914700" y="4894132"/>
            <a:ext cx="2614785" cy="1097160"/>
          </a:xfrm>
          <a:prstGeom prst="rect">
            <a:avLst/>
          </a:prstGeom>
        </p:spPr>
        <p:txBody>
          <a:bodyPr lIns="0" tIns="0" rIns="0" bIns="0" rtlCol="0" anchor="t">
            <a:spAutoFit/>
          </a:bodyPr>
          <a:lstStyle/>
          <a:p>
            <a:pPr algn="ctr">
              <a:lnSpc>
                <a:spcPts val="9237"/>
              </a:lnSpc>
            </a:pPr>
            <a:r>
              <a:rPr lang="en-US" sz="6037" spc="60">
                <a:solidFill>
                  <a:srgbClr val="FFFFFF"/>
                </a:solidFill>
                <a:latin typeface="Aileron Regular Bold"/>
              </a:rPr>
              <a:t>20.6%</a:t>
            </a:r>
          </a:p>
        </p:txBody>
      </p:sp>
      <p:sp>
        <p:nvSpPr>
          <p:cNvPr id="18" name="TextBox 18"/>
          <p:cNvSpPr txBox="1"/>
          <p:nvPr/>
        </p:nvSpPr>
        <p:spPr>
          <a:xfrm>
            <a:off x="9799680" y="4885003"/>
            <a:ext cx="2614785" cy="1115417"/>
          </a:xfrm>
          <a:prstGeom prst="rect">
            <a:avLst/>
          </a:prstGeom>
        </p:spPr>
        <p:txBody>
          <a:bodyPr lIns="0" tIns="0" rIns="0" bIns="0" rtlCol="0" anchor="t">
            <a:spAutoFit/>
          </a:bodyPr>
          <a:lstStyle/>
          <a:p>
            <a:pPr algn="ctr">
              <a:lnSpc>
                <a:spcPts val="9237"/>
              </a:lnSpc>
            </a:pPr>
            <a:r>
              <a:rPr lang="en-US" sz="6037" spc="60">
                <a:solidFill>
                  <a:srgbClr val="FFFFFF"/>
                </a:solidFill>
                <a:latin typeface="Aileron Regular Bold"/>
              </a:rPr>
              <a:t>11.9%</a:t>
            </a:r>
          </a:p>
        </p:txBody>
      </p:sp>
      <p:sp>
        <p:nvSpPr>
          <p:cNvPr id="19" name="TextBox 19"/>
          <p:cNvSpPr txBox="1"/>
          <p:nvPr/>
        </p:nvSpPr>
        <p:spPr>
          <a:xfrm>
            <a:off x="14484778" y="4894132"/>
            <a:ext cx="2614785" cy="1115417"/>
          </a:xfrm>
          <a:prstGeom prst="rect">
            <a:avLst/>
          </a:prstGeom>
        </p:spPr>
        <p:txBody>
          <a:bodyPr lIns="0" tIns="0" rIns="0" bIns="0" rtlCol="0" anchor="t">
            <a:spAutoFit/>
          </a:bodyPr>
          <a:lstStyle/>
          <a:p>
            <a:pPr algn="ctr">
              <a:lnSpc>
                <a:spcPts val="9237"/>
              </a:lnSpc>
            </a:pPr>
            <a:r>
              <a:rPr lang="en-US" sz="6037" spc="60">
                <a:solidFill>
                  <a:srgbClr val="FFFFFF"/>
                </a:solidFill>
                <a:latin typeface="Aileron Regular Bold"/>
              </a:rPr>
              <a:t>14.9%</a:t>
            </a:r>
          </a:p>
        </p:txBody>
      </p:sp>
      <p:sp>
        <p:nvSpPr>
          <p:cNvPr id="20" name="AutoShape 20"/>
          <p:cNvSpPr/>
          <p:nvPr/>
        </p:nvSpPr>
        <p:spPr>
          <a:xfrm>
            <a:off x="0" y="0"/>
            <a:ext cx="4229100" cy="10287000"/>
          </a:xfrm>
          <a:prstGeom prst="rect">
            <a:avLst/>
          </a:prstGeom>
          <a:solidFill>
            <a:srgbClr val="12264A"/>
          </a:solidFill>
        </p:spPr>
      </p:sp>
      <p:sp>
        <p:nvSpPr>
          <p:cNvPr id="21" name="TextBox 21"/>
          <p:cNvSpPr txBox="1"/>
          <p:nvPr/>
        </p:nvSpPr>
        <p:spPr>
          <a:xfrm>
            <a:off x="408064" y="564967"/>
            <a:ext cx="3412972" cy="13741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How diverse is Racine County leadership?</a:t>
            </a:r>
          </a:p>
        </p:txBody>
      </p:sp>
      <p:sp>
        <p:nvSpPr>
          <p:cNvPr id="22" name="TextBox 22"/>
          <p:cNvSpPr txBox="1"/>
          <p:nvPr/>
        </p:nvSpPr>
        <p:spPr>
          <a:xfrm>
            <a:off x="408064" y="9025619"/>
            <a:ext cx="3602184" cy="866683"/>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t>
            </a:r>
          </a:p>
        </p:txBody>
      </p:sp>
      <p:sp>
        <p:nvSpPr>
          <p:cNvPr id="23" name="TextBox 23"/>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24" name="TextBox 24"/>
          <p:cNvSpPr txBox="1"/>
          <p:nvPr/>
        </p:nvSpPr>
        <p:spPr>
          <a:xfrm>
            <a:off x="5018938" y="6076994"/>
            <a:ext cx="2406308" cy="692156"/>
          </a:xfrm>
          <a:prstGeom prst="rect">
            <a:avLst/>
          </a:prstGeom>
        </p:spPr>
        <p:txBody>
          <a:bodyPr lIns="0" tIns="0" rIns="0" bIns="0" rtlCol="0" anchor="t">
            <a:spAutoFit/>
          </a:bodyPr>
          <a:lstStyle/>
          <a:p>
            <a:pPr algn="ctr">
              <a:lnSpc>
                <a:spcPts val="2820"/>
              </a:lnSpc>
            </a:pPr>
            <a:r>
              <a:rPr lang="en-US" sz="2014">
                <a:solidFill>
                  <a:srgbClr val="FFFFFF"/>
                </a:solidFill>
                <a:latin typeface="Open Sans"/>
              </a:rPr>
              <a:t>of White staff are in </a:t>
            </a:r>
          </a:p>
          <a:p>
            <a:pPr algn="ctr">
              <a:lnSpc>
                <a:spcPts val="2820"/>
              </a:lnSpc>
            </a:pPr>
            <a:r>
              <a:rPr lang="en-US" sz="2014">
                <a:solidFill>
                  <a:srgbClr val="FFFFFF"/>
                </a:solidFill>
                <a:latin typeface="Open Sans"/>
              </a:rPr>
              <a:t>leadership roles</a:t>
            </a:r>
          </a:p>
        </p:txBody>
      </p:sp>
      <p:sp>
        <p:nvSpPr>
          <p:cNvPr id="25" name="TextBox 25"/>
          <p:cNvSpPr txBox="1"/>
          <p:nvPr/>
        </p:nvSpPr>
        <p:spPr>
          <a:xfrm>
            <a:off x="9935686" y="6076994"/>
            <a:ext cx="2342772" cy="692156"/>
          </a:xfrm>
          <a:prstGeom prst="rect">
            <a:avLst/>
          </a:prstGeom>
        </p:spPr>
        <p:txBody>
          <a:bodyPr lIns="0" tIns="0" rIns="0" bIns="0" rtlCol="0" anchor="t">
            <a:spAutoFit/>
          </a:bodyPr>
          <a:lstStyle/>
          <a:p>
            <a:pPr algn="ctr">
              <a:lnSpc>
                <a:spcPts val="2820"/>
              </a:lnSpc>
            </a:pPr>
            <a:r>
              <a:rPr lang="en-US" sz="2014">
                <a:solidFill>
                  <a:srgbClr val="FFFFFF"/>
                </a:solidFill>
                <a:latin typeface="Open Sans"/>
              </a:rPr>
              <a:t>of Black staff are in </a:t>
            </a:r>
          </a:p>
          <a:p>
            <a:pPr algn="ctr">
              <a:lnSpc>
                <a:spcPts val="2820"/>
              </a:lnSpc>
            </a:pPr>
            <a:r>
              <a:rPr lang="en-US" sz="2014">
                <a:solidFill>
                  <a:srgbClr val="FFFFFF"/>
                </a:solidFill>
                <a:latin typeface="Open Sans"/>
              </a:rPr>
              <a:t>leadership roles</a:t>
            </a:r>
          </a:p>
        </p:txBody>
      </p:sp>
      <p:sp>
        <p:nvSpPr>
          <p:cNvPr id="26" name="TextBox 26"/>
          <p:cNvSpPr txBox="1"/>
          <p:nvPr/>
        </p:nvSpPr>
        <p:spPr>
          <a:xfrm>
            <a:off x="14570274" y="6076994"/>
            <a:ext cx="2443793" cy="692156"/>
          </a:xfrm>
          <a:prstGeom prst="rect">
            <a:avLst/>
          </a:prstGeom>
        </p:spPr>
        <p:txBody>
          <a:bodyPr lIns="0" tIns="0" rIns="0" bIns="0" rtlCol="0" anchor="t">
            <a:spAutoFit/>
          </a:bodyPr>
          <a:lstStyle/>
          <a:p>
            <a:pPr algn="ctr">
              <a:lnSpc>
                <a:spcPts val="2820"/>
              </a:lnSpc>
            </a:pPr>
            <a:r>
              <a:rPr lang="en-US" sz="2014">
                <a:solidFill>
                  <a:srgbClr val="FFFFFF"/>
                </a:solidFill>
                <a:latin typeface="Open Sans"/>
              </a:rPr>
              <a:t>of Hispanic staff are </a:t>
            </a:r>
          </a:p>
          <a:p>
            <a:pPr algn="ctr">
              <a:lnSpc>
                <a:spcPts val="2820"/>
              </a:lnSpc>
            </a:pPr>
            <a:r>
              <a:rPr lang="en-US" sz="2014">
                <a:solidFill>
                  <a:srgbClr val="FFFFFF"/>
                </a:solidFill>
                <a:latin typeface="Open Sans"/>
              </a:rPr>
              <a:t>in leadership roles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449871"/>
            <a:ext cx="12034759" cy="7387257"/>
            <a:chOff x="0" y="0"/>
            <a:chExt cx="16046345" cy="9849676"/>
          </a:xfrm>
        </p:grpSpPr>
        <p:sp>
          <p:nvSpPr>
            <p:cNvPr id="4" name="TextBox 4"/>
            <p:cNvSpPr txBox="1"/>
            <p:nvPr/>
          </p:nvSpPr>
          <p:spPr>
            <a:xfrm>
              <a:off x="0" y="-9525"/>
              <a:ext cx="13374153" cy="1105809"/>
            </a:xfrm>
            <a:prstGeom prst="rect">
              <a:avLst/>
            </a:prstGeom>
          </p:spPr>
          <p:txBody>
            <a:bodyPr lIns="0" tIns="0" rIns="0" bIns="0" rtlCol="0" anchor="t">
              <a:spAutoFit/>
            </a:bodyPr>
            <a:lstStyle/>
            <a:p>
              <a:pPr algn="l">
                <a:lnSpc>
                  <a:spcPts val="6474"/>
                </a:lnSpc>
              </a:pPr>
              <a:r>
                <a:rPr lang="en-US" sz="5395" spc="269">
                  <a:solidFill>
                    <a:srgbClr val="FFFFFF"/>
                  </a:solidFill>
                  <a:latin typeface="Raleway Bold"/>
                </a:rPr>
                <a:t>WHITE STAFF ARE</a:t>
              </a:r>
            </a:p>
          </p:txBody>
        </p:sp>
        <p:sp>
          <p:nvSpPr>
            <p:cNvPr id="5" name="TextBox 5"/>
            <p:cNvSpPr txBox="1"/>
            <p:nvPr/>
          </p:nvSpPr>
          <p:spPr>
            <a:xfrm>
              <a:off x="9811" y="1802864"/>
              <a:ext cx="16036534" cy="4595679"/>
            </a:xfrm>
            <a:prstGeom prst="rect">
              <a:avLst/>
            </a:prstGeom>
          </p:spPr>
          <p:txBody>
            <a:bodyPr lIns="0" tIns="0" rIns="0" bIns="0" rtlCol="0" anchor="t">
              <a:spAutoFit/>
            </a:bodyPr>
            <a:lstStyle/>
            <a:p>
              <a:pPr algn="l">
                <a:lnSpc>
                  <a:spcPts val="24999"/>
                </a:lnSpc>
              </a:pPr>
              <a:r>
                <a:rPr lang="en-US" sz="24999">
                  <a:solidFill>
                    <a:srgbClr val="FFFFFF"/>
                  </a:solidFill>
                  <a:latin typeface="Raleway Bold"/>
                </a:rPr>
                <a:t>1.7x</a:t>
              </a:r>
            </a:p>
          </p:txBody>
        </p:sp>
        <p:sp>
          <p:nvSpPr>
            <p:cNvPr id="6" name="TextBox 6"/>
            <p:cNvSpPr txBox="1"/>
            <p:nvPr/>
          </p:nvSpPr>
          <p:spPr>
            <a:xfrm>
              <a:off x="0" y="7207901"/>
              <a:ext cx="10359371" cy="2641775"/>
            </a:xfrm>
            <a:prstGeom prst="rect">
              <a:avLst/>
            </a:prstGeom>
          </p:spPr>
          <p:txBody>
            <a:bodyPr lIns="0" tIns="0" rIns="0" bIns="0" rtlCol="0" anchor="t">
              <a:spAutoFit/>
            </a:bodyPr>
            <a:lstStyle/>
            <a:p>
              <a:pPr algn="l">
                <a:lnSpc>
                  <a:spcPts val="5260"/>
                </a:lnSpc>
              </a:pPr>
              <a:r>
                <a:rPr lang="en-US" sz="4046" spc="364">
                  <a:solidFill>
                    <a:srgbClr val="FFFFFF"/>
                  </a:solidFill>
                  <a:latin typeface="Raleway"/>
                </a:rPr>
                <a:t>MORE OFTEN IN COUNTY LEADERSHIP ROLES THAN BLACK STAFF</a:t>
              </a:r>
            </a:p>
          </p:txBody>
        </p:sp>
      </p:grpSp>
      <p:sp>
        <p:nvSpPr>
          <p:cNvPr id="7" name="TextBox 7"/>
          <p:cNvSpPr txBox="1"/>
          <p:nvPr/>
        </p:nvSpPr>
        <p:spPr>
          <a:xfrm>
            <a:off x="11180753" y="9305289"/>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9" name="Picture 2">
            <a:extLst>
              <a:ext uri="{FF2B5EF4-FFF2-40B4-BE49-F238E27FC236}">
                <a16:creationId xmlns:a16="http://schemas.microsoft.com/office/drawing/2014/main" id="{BBF2E062-0398-4BE1-B34D-4D08DBD43B4B}"/>
              </a:ext>
            </a:extLst>
          </p:cNvPr>
          <p:cNvPicPr>
            <a:picLocks noChangeAspect="1"/>
          </p:cNvPicPr>
          <p:nvPr/>
        </p:nvPicPr>
        <p:blipFill>
          <a:blip r:embed="rId2"/>
          <a:srcRect t="121" b="121"/>
          <a:stretch>
            <a:fillRect/>
          </a:stretch>
        </p:blipFill>
        <p:spPr>
          <a:xfrm rot="5400000">
            <a:off x="12590171" y="-186248"/>
            <a:ext cx="5855058" cy="58550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5961" y="8066274"/>
            <a:ext cx="6263526" cy="1192026"/>
            <a:chOff x="0" y="0"/>
            <a:chExt cx="6666570" cy="1268730"/>
          </a:xfrm>
        </p:grpSpPr>
        <p:sp>
          <p:nvSpPr>
            <p:cNvPr id="3" name="Freeform 3"/>
            <p:cNvSpPr/>
            <p:nvPr/>
          </p:nvSpPr>
          <p:spPr>
            <a:xfrm>
              <a:off x="0" y="0"/>
              <a:ext cx="6666571" cy="1268730"/>
            </a:xfrm>
            <a:custGeom>
              <a:avLst/>
              <a:gdLst/>
              <a:ahLst/>
              <a:cxnLst/>
              <a:rect l="l" t="t" r="r" b="b"/>
              <a:pathLst>
                <a:path w="6666571" h="1268730">
                  <a:moveTo>
                    <a:pt x="735330" y="0"/>
                  </a:moveTo>
                  <a:lnTo>
                    <a:pt x="0" y="1268730"/>
                  </a:lnTo>
                  <a:lnTo>
                    <a:pt x="6666571" y="1268730"/>
                  </a:lnTo>
                  <a:lnTo>
                    <a:pt x="5931240" y="0"/>
                  </a:lnTo>
                  <a:close/>
                </a:path>
              </a:pathLst>
            </a:custGeom>
            <a:solidFill>
              <a:srgbClr val="12264A"/>
            </a:solidFill>
          </p:spPr>
        </p:sp>
      </p:grpSp>
      <p:grpSp>
        <p:nvGrpSpPr>
          <p:cNvPr id="4" name="Group 4"/>
          <p:cNvGrpSpPr/>
          <p:nvPr/>
        </p:nvGrpSpPr>
        <p:grpSpPr>
          <a:xfrm>
            <a:off x="10561793" y="5534020"/>
            <a:ext cx="3291861" cy="1192026"/>
            <a:chOff x="0" y="0"/>
            <a:chExt cx="3503685" cy="1268730"/>
          </a:xfrm>
        </p:grpSpPr>
        <p:sp>
          <p:nvSpPr>
            <p:cNvPr id="5" name="Freeform 5"/>
            <p:cNvSpPr/>
            <p:nvPr/>
          </p:nvSpPr>
          <p:spPr>
            <a:xfrm>
              <a:off x="0" y="0"/>
              <a:ext cx="3503685" cy="1268730"/>
            </a:xfrm>
            <a:custGeom>
              <a:avLst/>
              <a:gdLst/>
              <a:ahLst/>
              <a:cxnLst/>
              <a:rect l="l" t="t" r="r" b="b"/>
              <a:pathLst>
                <a:path w="3503685" h="1268730">
                  <a:moveTo>
                    <a:pt x="735330" y="0"/>
                  </a:moveTo>
                  <a:lnTo>
                    <a:pt x="0" y="1268730"/>
                  </a:lnTo>
                  <a:lnTo>
                    <a:pt x="3503685" y="1268730"/>
                  </a:lnTo>
                  <a:lnTo>
                    <a:pt x="2768355" y="0"/>
                  </a:lnTo>
                  <a:close/>
                </a:path>
              </a:pathLst>
            </a:custGeom>
            <a:solidFill>
              <a:srgbClr val="C6AA74"/>
            </a:solidFill>
          </p:spPr>
        </p:sp>
      </p:grpSp>
      <p:grpSp>
        <p:nvGrpSpPr>
          <p:cNvPr id="7" name="Group 7"/>
          <p:cNvGrpSpPr/>
          <p:nvPr/>
        </p:nvGrpSpPr>
        <p:grpSpPr>
          <a:xfrm>
            <a:off x="9800242" y="6800731"/>
            <a:ext cx="4814963" cy="1192026"/>
            <a:chOff x="0" y="0"/>
            <a:chExt cx="5124796" cy="1268730"/>
          </a:xfrm>
        </p:grpSpPr>
        <p:sp>
          <p:nvSpPr>
            <p:cNvPr id="8" name="Freeform 8"/>
            <p:cNvSpPr/>
            <p:nvPr/>
          </p:nvSpPr>
          <p:spPr>
            <a:xfrm>
              <a:off x="0" y="0"/>
              <a:ext cx="5124796" cy="1268730"/>
            </a:xfrm>
            <a:custGeom>
              <a:avLst/>
              <a:gdLst/>
              <a:ahLst/>
              <a:cxnLst/>
              <a:rect l="l" t="t" r="r" b="b"/>
              <a:pathLst>
                <a:path w="5124796" h="1268730">
                  <a:moveTo>
                    <a:pt x="735330" y="0"/>
                  </a:moveTo>
                  <a:lnTo>
                    <a:pt x="0" y="1268730"/>
                  </a:lnTo>
                  <a:lnTo>
                    <a:pt x="5124796" y="1268730"/>
                  </a:lnTo>
                  <a:lnTo>
                    <a:pt x="4389466" y="0"/>
                  </a:lnTo>
                  <a:close/>
                </a:path>
              </a:pathLst>
            </a:custGeom>
            <a:solidFill>
              <a:srgbClr val="C6AA74"/>
            </a:solidFill>
          </p:spPr>
        </p:sp>
      </p:grpSp>
      <p:sp>
        <p:nvSpPr>
          <p:cNvPr id="9" name="AutoShape 9"/>
          <p:cNvSpPr/>
          <p:nvPr/>
        </p:nvSpPr>
        <p:spPr>
          <a:xfrm>
            <a:off x="0" y="-38100"/>
            <a:ext cx="4229100" cy="10357437"/>
          </a:xfrm>
          <a:prstGeom prst="rect">
            <a:avLst/>
          </a:prstGeom>
          <a:solidFill>
            <a:srgbClr val="12264A"/>
          </a:solidFill>
        </p:spPr>
      </p:sp>
      <p:grpSp>
        <p:nvGrpSpPr>
          <p:cNvPr id="10" name="Group 10"/>
          <p:cNvGrpSpPr/>
          <p:nvPr/>
        </p:nvGrpSpPr>
        <p:grpSpPr>
          <a:xfrm>
            <a:off x="4966345" y="5351927"/>
            <a:ext cx="12617808" cy="364187"/>
            <a:chOff x="0" y="0"/>
            <a:chExt cx="19800496" cy="571500"/>
          </a:xfrm>
        </p:grpSpPr>
        <p:sp>
          <p:nvSpPr>
            <p:cNvPr id="11" name="Freeform 11"/>
            <p:cNvSpPr/>
            <p:nvPr/>
          </p:nvSpPr>
          <p:spPr>
            <a:xfrm>
              <a:off x="0" y="255270"/>
              <a:ext cx="19800495" cy="69850"/>
            </a:xfrm>
            <a:custGeom>
              <a:avLst/>
              <a:gdLst/>
              <a:ahLst/>
              <a:cxnLst/>
              <a:rect l="l" t="t" r="r" b="b"/>
              <a:pathLst>
                <a:path w="19800495" h="69850">
                  <a:moveTo>
                    <a:pt x="19509667" y="0"/>
                  </a:moveTo>
                  <a:lnTo>
                    <a:pt x="0" y="0"/>
                  </a:lnTo>
                  <a:lnTo>
                    <a:pt x="0" y="69850"/>
                  </a:lnTo>
                  <a:lnTo>
                    <a:pt x="19800495" y="69850"/>
                  </a:lnTo>
                  <a:lnTo>
                    <a:pt x="19800495" y="0"/>
                  </a:lnTo>
                  <a:close/>
                </a:path>
              </a:pathLst>
            </a:custGeom>
            <a:solidFill>
              <a:srgbClr val="12264A"/>
            </a:solidFill>
          </p:spPr>
        </p:sp>
      </p:grpSp>
      <p:sp>
        <p:nvSpPr>
          <p:cNvPr id="12" name="TextBox 12"/>
          <p:cNvSpPr txBox="1"/>
          <p:nvPr/>
        </p:nvSpPr>
        <p:spPr>
          <a:xfrm>
            <a:off x="4966345" y="4404207"/>
            <a:ext cx="4480148" cy="771630"/>
          </a:xfrm>
          <a:prstGeom prst="rect">
            <a:avLst/>
          </a:prstGeom>
        </p:spPr>
        <p:txBody>
          <a:bodyPr lIns="0" tIns="0" rIns="0" bIns="0" rtlCol="0" anchor="t">
            <a:spAutoFit/>
          </a:bodyPr>
          <a:lstStyle/>
          <a:p>
            <a:pPr>
              <a:lnSpc>
                <a:spcPts val="3044"/>
              </a:lnSpc>
            </a:pPr>
            <a:r>
              <a:rPr lang="en-US" sz="2536" spc="50" dirty="0">
                <a:solidFill>
                  <a:srgbClr val="191919"/>
                </a:solidFill>
                <a:latin typeface="Aileron Regular"/>
              </a:rPr>
              <a:t>Elected officials/directors</a:t>
            </a:r>
          </a:p>
          <a:p>
            <a:pPr>
              <a:lnSpc>
                <a:spcPts val="3044"/>
              </a:lnSpc>
            </a:pPr>
            <a:r>
              <a:rPr lang="en-US" sz="2536" spc="50" dirty="0">
                <a:solidFill>
                  <a:srgbClr val="191919"/>
                </a:solidFill>
                <a:latin typeface="Aileron Regular"/>
              </a:rPr>
              <a:t>(11.4% of leadership roles)</a:t>
            </a:r>
          </a:p>
        </p:txBody>
      </p:sp>
      <p:sp>
        <p:nvSpPr>
          <p:cNvPr id="13" name="TextBox 13"/>
          <p:cNvSpPr txBox="1"/>
          <p:nvPr/>
        </p:nvSpPr>
        <p:spPr>
          <a:xfrm>
            <a:off x="4968111" y="6410153"/>
            <a:ext cx="4586726" cy="771630"/>
          </a:xfrm>
          <a:prstGeom prst="rect">
            <a:avLst/>
          </a:prstGeom>
        </p:spPr>
        <p:txBody>
          <a:bodyPr lIns="0" tIns="0" rIns="0" bIns="0" rtlCol="0" anchor="t">
            <a:spAutoFit/>
          </a:bodyPr>
          <a:lstStyle/>
          <a:p>
            <a:pPr>
              <a:lnSpc>
                <a:spcPts val="3044"/>
              </a:lnSpc>
            </a:pPr>
            <a:r>
              <a:rPr lang="en-US" sz="2536" spc="50" dirty="0">
                <a:solidFill>
                  <a:srgbClr val="191919"/>
                </a:solidFill>
                <a:latin typeface="Aileron Regular"/>
              </a:rPr>
              <a:t>Mid-tier managers </a:t>
            </a:r>
          </a:p>
          <a:p>
            <a:pPr>
              <a:lnSpc>
                <a:spcPts val="3044"/>
              </a:lnSpc>
            </a:pPr>
            <a:r>
              <a:rPr lang="en-US" sz="2536" spc="50" dirty="0">
                <a:solidFill>
                  <a:srgbClr val="191919"/>
                </a:solidFill>
                <a:latin typeface="Aileron Regular"/>
              </a:rPr>
              <a:t>(52.5% of leadership roles)</a:t>
            </a:r>
          </a:p>
        </p:txBody>
      </p:sp>
      <p:sp>
        <p:nvSpPr>
          <p:cNvPr id="14" name="TextBox 14"/>
          <p:cNvSpPr txBox="1"/>
          <p:nvPr/>
        </p:nvSpPr>
        <p:spPr>
          <a:xfrm>
            <a:off x="408064" y="597304"/>
            <a:ext cx="3412972" cy="1374140"/>
          </a:xfrm>
          <a:prstGeom prst="rect">
            <a:avLst/>
          </a:prstGeom>
        </p:spPr>
        <p:txBody>
          <a:bodyPr lIns="0" tIns="0" rIns="0" bIns="0" rtlCol="0" anchor="t">
            <a:spAutoFit/>
          </a:bodyPr>
          <a:lstStyle/>
          <a:p>
            <a:pPr>
              <a:lnSpc>
                <a:spcPts val="3640"/>
              </a:lnSpc>
              <a:spcBef>
                <a:spcPct val="0"/>
              </a:spcBef>
            </a:pPr>
            <a:r>
              <a:rPr lang="en-US" sz="2800" spc="84" dirty="0">
                <a:solidFill>
                  <a:srgbClr val="FFFFFF"/>
                </a:solidFill>
                <a:latin typeface="Raleway Bold"/>
              </a:rPr>
              <a:t>How diverse is Racine County leadership?</a:t>
            </a:r>
          </a:p>
        </p:txBody>
      </p:sp>
      <p:sp>
        <p:nvSpPr>
          <p:cNvPr id="15" name="TextBox 15"/>
          <p:cNvSpPr txBox="1"/>
          <p:nvPr/>
        </p:nvSpPr>
        <p:spPr>
          <a:xfrm>
            <a:off x="408064" y="9057956"/>
            <a:ext cx="3602184" cy="866683"/>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t>
            </a:r>
          </a:p>
        </p:txBody>
      </p:sp>
      <p:sp>
        <p:nvSpPr>
          <p:cNvPr id="16" name="TextBox 16"/>
          <p:cNvSpPr txBox="1"/>
          <p:nvPr/>
        </p:nvSpPr>
        <p:spPr>
          <a:xfrm>
            <a:off x="4968111" y="8391002"/>
            <a:ext cx="4228938" cy="1152683"/>
          </a:xfrm>
          <a:prstGeom prst="rect">
            <a:avLst/>
          </a:prstGeom>
        </p:spPr>
        <p:txBody>
          <a:bodyPr lIns="0" tIns="0" rIns="0" bIns="0" rtlCol="0" anchor="t">
            <a:spAutoFit/>
          </a:bodyPr>
          <a:lstStyle/>
          <a:p>
            <a:pPr>
              <a:lnSpc>
                <a:spcPts val="3044"/>
              </a:lnSpc>
            </a:pPr>
            <a:r>
              <a:rPr lang="en-US" sz="2536" spc="50" dirty="0">
                <a:solidFill>
                  <a:srgbClr val="191919"/>
                </a:solidFill>
                <a:latin typeface="Aileron Regular"/>
              </a:rPr>
              <a:t>Leads/supervisors</a:t>
            </a:r>
          </a:p>
          <a:p>
            <a:pPr>
              <a:lnSpc>
                <a:spcPts val="3044"/>
              </a:lnSpc>
            </a:pPr>
            <a:r>
              <a:rPr lang="en-US" sz="2536" spc="50" dirty="0">
                <a:solidFill>
                  <a:srgbClr val="191919"/>
                </a:solidFill>
                <a:latin typeface="Aileron Regular"/>
              </a:rPr>
              <a:t>(36.1% of leadership roles)</a:t>
            </a:r>
          </a:p>
          <a:p>
            <a:pPr>
              <a:lnSpc>
                <a:spcPts val="3044"/>
              </a:lnSpc>
            </a:pPr>
            <a:endParaRPr lang="en-US" sz="2536" spc="50" dirty="0">
              <a:solidFill>
                <a:srgbClr val="191919"/>
              </a:solidFill>
              <a:latin typeface="Aileron Regular"/>
            </a:endParaRPr>
          </a:p>
        </p:txBody>
      </p:sp>
      <p:sp>
        <p:nvSpPr>
          <p:cNvPr id="17" name="TextBox 17"/>
          <p:cNvSpPr txBox="1"/>
          <p:nvPr/>
        </p:nvSpPr>
        <p:spPr>
          <a:xfrm>
            <a:off x="10469653" y="8120643"/>
            <a:ext cx="3476141" cy="1026139"/>
          </a:xfrm>
          <a:prstGeom prst="rect">
            <a:avLst/>
          </a:prstGeom>
        </p:spPr>
        <p:txBody>
          <a:bodyPr lIns="0" tIns="0" rIns="0" bIns="0" rtlCol="0" anchor="t">
            <a:spAutoFit/>
          </a:bodyPr>
          <a:lstStyle/>
          <a:p>
            <a:pPr algn="ctr">
              <a:lnSpc>
                <a:spcPts val="4108"/>
              </a:lnSpc>
            </a:pPr>
            <a:r>
              <a:rPr lang="en-US" sz="2934">
                <a:solidFill>
                  <a:srgbClr val="FFFFFF"/>
                </a:solidFill>
                <a:latin typeface="Open Sans Extra Bold"/>
              </a:rPr>
              <a:t>8 out of 13 (61.5%)</a:t>
            </a:r>
          </a:p>
          <a:p>
            <a:pPr algn="ctr">
              <a:lnSpc>
                <a:spcPts val="4108"/>
              </a:lnSpc>
            </a:pPr>
            <a:r>
              <a:rPr lang="en-US" sz="2934">
                <a:solidFill>
                  <a:srgbClr val="FFFFFF"/>
                </a:solidFill>
                <a:latin typeface="Open Sans Extra Bold"/>
              </a:rPr>
              <a:t> Black Leaders</a:t>
            </a:r>
          </a:p>
        </p:txBody>
      </p:sp>
      <p:sp>
        <p:nvSpPr>
          <p:cNvPr id="18" name="TextBox 18"/>
          <p:cNvSpPr txBox="1"/>
          <p:nvPr/>
        </p:nvSpPr>
        <p:spPr>
          <a:xfrm>
            <a:off x="8686800" y="3343137"/>
            <a:ext cx="6838165" cy="504376"/>
          </a:xfrm>
          <a:prstGeom prst="rect">
            <a:avLst/>
          </a:prstGeom>
        </p:spPr>
        <p:txBody>
          <a:bodyPr wrap="square" lIns="0" tIns="0" rIns="0" bIns="0" rtlCol="0" anchor="t">
            <a:spAutoFit/>
          </a:bodyPr>
          <a:lstStyle/>
          <a:p>
            <a:pPr algn="ctr">
              <a:lnSpc>
                <a:spcPts val="4108"/>
              </a:lnSpc>
            </a:pPr>
            <a:r>
              <a:rPr lang="en-US" sz="2934" dirty="0">
                <a:solidFill>
                  <a:srgbClr val="12264A"/>
                </a:solidFill>
                <a:latin typeface="Open Sans Extra Bold"/>
              </a:rPr>
              <a:t>1 out of 13 (7.7%) Black leaders</a:t>
            </a:r>
          </a:p>
        </p:txBody>
      </p:sp>
      <p:grpSp>
        <p:nvGrpSpPr>
          <p:cNvPr id="19" name="Group 19"/>
          <p:cNvGrpSpPr/>
          <p:nvPr/>
        </p:nvGrpSpPr>
        <p:grpSpPr>
          <a:xfrm>
            <a:off x="4966345" y="7884181"/>
            <a:ext cx="12617808" cy="364187"/>
            <a:chOff x="0" y="0"/>
            <a:chExt cx="19800496" cy="571500"/>
          </a:xfrm>
        </p:grpSpPr>
        <p:sp>
          <p:nvSpPr>
            <p:cNvPr id="20" name="Freeform 20"/>
            <p:cNvSpPr/>
            <p:nvPr/>
          </p:nvSpPr>
          <p:spPr>
            <a:xfrm>
              <a:off x="0" y="255270"/>
              <a:ext cx="19800495" cy="69850"/>
            </a:xfrm>
            <a:custGeom>
              <a:avLst/>
              <a:gdLst/>
              <a:ahLst/>
              <a:cxnLst/>
              <a:rect l="l" t="t" r="r" b="b"/>
              <a:pathLst>
                <a:path w="19800495" h="69850">
                  <a:moveTo>
                    <a:pt x="19509667" y="0"/>
                  </a:moveTo>
                  <a:lnTo>
                    <a:pt x="0" y="0"/>
                  </a:lnTo>
                  <a:lnTo>
                    <a:pt x="0" y="69850"/>
                  </a:lnTo>
                  <a:lnTo>
                    <a:pt x="19800495" y="69850"/>
                  </a:lnTo>
                  <a:lnTo>
                    <a:pt x="19800495" y="0"/>
                  </a:lnTo>
                  <a:close/>
                </a:path>
              </a:pathLst>
            </a:custGeom>
            <a:solidFill>
              <a:srgbClr val="12264A"/>
            </a:solidFill>
          </p:spPr>
        </p:sp>
      </p:grpSp>
      <p:sp>
        <p:nvSpPr>
          <p:cNvPr id="21" name="TextBox 21"/>
          <p:cNvSpPr txBox="1"/>
          <p:nvPr/>
        </p:nvSpPr>
        <p:spPr>
          <a:xfrm>
            <a:off x="5919144" y="211698"/>
            <a:ext cx="11665008" cy="2505711"/>
          </a:xfrm>
          <a:prstGeom prst="rect">
            <a:avLst/>
          </a:prstGeom>
        </p:spPr>
        <p:txBody>
          <a:bodyPr lIns="0" tIns="0" rIns="0" bIns="0" rtlCol="0" anchor="t">
            <a:spAutoFit/>
          </a:bodyPr>
          <a:lstStyle/>
          <a:p>
            <a:pPr algn="ctr">
              <a:lnSpc>
                <a:spcPts val="6587"/>
              </a:lnSpc>
            </a:pPr>
            <a:r>
              <a:rPr lang="en-US" sz="5489" spc="274" dirty="0">
                <a:solidFill>
                  <a:srgbClr val="12264A"/>
                </a:solidFill>
                <a:latin typeface="Raleway Bold"/>
              </a:rPr>
              <a:t>Black leaders are disproportionately in </a:t>
            </a:r>
          </a:p>
          <a:p>
            <a:pPr algn="ctr">
              <a:lnSpc>
                <a:spcPts val="6587"/>
              </a:lnSpc>
            </a:pPr>
            <a:r>
              <a:rPr lang="en-US" sz="5489" spc="274" dirty="0">
                <a:solidFill>
                  <a:srgbClr val="12264A"/>
                </a:solidFill>
                <a:latin typeface="Raleway Bold"/>
              </a:rPr>
              <a:t>"entry-level" leadership roles</a:t>
            </a:r>
          </a:p>
        </p:txBody>
      </p:sp>
      <p:sp>
        <p:nvSpPr>
          <p:cNvPr id="22" name="TextBox 22"/>
          <p:cNvSpPr txBox="1"/>
          <p:nvPr/>
        </p:nvSpPr>
        <p:spPr>
          <a:xfrm>
            <a:off x="11008713" y="9496871"/>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23" name="TextBox 23"/>
          <p:cNvSpPr txBox="1"/>
          <p:nvPr/>
        </p:nvSpPr>
        <p:spPr>
          <a:xfrm>
            <a:off x="11030889" y="5600457"/>
            <a:ext cx="2353666" cy="1026139"/>
          </a:xfrm>
          <a:prstGeom prst="rect">
            <a:avLst/>
          </a:prstGeom>
        </p:spPr>
        <p:txBody>
          <a:bodyPr wrap="square" lIns="0" tIns="0" rIns="0" bIns="0" rtlCol="0" anchor="t">
            <a:spAutoFit/>
          </a:bodyPr>
          <a:lstStyle/>
          <a:p>
            <a:pPr algn="ctr">
              <a:lnSpc>
                <a:spcPts val="4108"/>
              </a:lnSpc>
            </a:pPr>
            <a:r>
              <a:rPr lang="en-US" sz="2934" dirty="0">
                <a:solidFill>
                  <a:srgbClr val="FFFFFF"/>
                </a:solidFill>
                <a:latin typeface="Open Sans Extra Bold"/>
              </a:rPr>
              <a:t>4 out of 13</a:t>
            </a:r>
          </a:p>
          <a:p>
            <a:pPr algn="ctr">
              <a:lnSpc>
                <a:spcPts val="4108"/>
              </a:lnSpc>
            </a:pPr>
            <a:r>
              <a:rPr lang="en-US" sz="2934" dirty="0">
                <a:solidFill>
                  <a:srgbClr val="FFFFFF"/>
                </a:solidFill>
                <a:latin typeface="Open Sans Extra Bold"/>
              </a:rPr>
              <a:t>(30.8%) </a:t>
            </a:r>
          </a:p>
        </p:txBody>
      </p:sp>
      <p:sp>
        <p:nvSpPr>
          <p:cNvPr id="24" name="TextBox 24"/>
          <p:cNvSpPr txBox="1"/>
          <p:nvPr/>
        </p:nvSpPr>
        <p:spPr>
          <a:xfrm>
            <a:off x="10457515" y="6903896"/>
            <a:ext cx="3476141" cy="524904"/>
          </a:xfrm>
          <a:prstGeom prst="rect">
            <a:avLst/>
          </a:prstGeom>
        </p:spPr>
        <p:txBody>
          <a:bodyPr lIns="0" tIns="0" rIns="0" bIns="0" rtlCol="0" anchor="t">
            <a:spAutoFit/>
          </a:bodyPr>
          <a:lstStyle/>
          <a:p>
            <a:pPr algn="ctr">
              <a:lnSpc>
                <a:spcPts val="4482"/>
              </a:lnSpc>
              <a:spcBef>
                <a:spcPct val="0"/>
              </a:spcBef>
            </a:pPr>
            <a:r>
              <a:rPr lang="en-US" sz="2930" spc="29" dirty="0">
                <a:solidFill>
                  <a:srgbClr val="FFFFFF"/>
                </a:solidFill>
                <a:latin typeface="Open Sans Extra Bold"/>
              </a:rPr>
              <a:t> Black leaders</a:t>
            </a:r>
          </a:p>
        </p:txBody>
      </p:sp>
      <p:sp>
        <p:nvSpPr>
          <p:cNvPr id="25" name="Isosceles Triangle 24">
            <a:extLst>
              <a:ext uri="{FF2B5EF4-FFF2-40B4-BE49-F238E27FC236}">
                <a16:creationId xmlns:a16="http://schemas.microsoft.com/office/drawing/2014/main" id="{2E1994A1-C39A-46C7-9AB8-195C155C7B06}"/>
              </a:ext>
            </a:extLst>
          </p:cNvPr>
          <p:cNvSpPr/>
          <p:nvPr/>
        </p:nvSpPr>
        <p:spPr>
          <a:xfrm>
            <a:off x="11284773" y="3959031"/>
            <a:ext cx="1821627" cy="1520522"/>
          </a:xfrm>
          <a:prstGeom prst="triangle">
            <a:avLst/>
          </a:prstGeom>
          <a:solidFill>
            <a:srgbClr val="12264A"/>
          </a:solidFill>
          <a:ln>
            <a:solidFill>
              <a:srgbClr val="1226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619396" y="3705863"/>
            <a:ext cx="4137929" cy="4081525"/>
            <a:chOff x="0" y="0"/>
            <a:chExt cx="5517238" cy="5442034"/>
          </a:xfrm>
        </p:grpSpPr>
        <p:sp>
          <p:nvSpPr>
            <p:cNvPr id="3" name="AutoShape 3"/>
            <p:cNvSpPr/>
            <p:nvPr/>
          </p:nvSpPr>
          <p:spPr>
            <a:xfrm>
              <a:off x="594085" y="534245"/>
              <a:ext cx="4923153" cy="4907789"/>
            </a:xfrm>
            <a:prstGeom prst="rect">
              <a:avLst/>
            </a:prstGeom>
            <a:solidFill>
              <a:srgbClr val="D9D9D9">
                <a:alpha val="49803"/>
              </a:srgbClr>
            </a:solidFill>
          </p:spPr>
        </p:sp>
        <p:sp>
          <p:nvSpPr>
            <p:cNvPr id="4" name="AutoShape 4"/>
            <p:cNvSpPr/>
            <p:nvPr/>
          </p:nvSpPr>
          <p:spPr>
            <a:xfrm>
              <a:off x="0" y="0"/>
              <a:ext cx="4923153" cy="4907789"/>
            </a:xfrm>
            <a:prstGeom prst="rect">
              <a:avLst/>
            </a:prstGeom>
            <a:solidFill>
              <a:srgbClr val="C6AA74"/>
            </a:solidFill>
          </p:spPr>
        </p:sp>
      </p:grpSp>
      <p:grpSp>
        <p:nvGrpSpPr>
          <p:cNvPr id="5" name="Group 5"/>
          <p:cNvGrpSpPr/>
          <p:nvPr/>
        </p:nvGrpSpPr>
        <p:grpSpPr>
          <a:xfrm>
            <a:off x="5862343" y="3705863"/>
            <a:ext cx="4137929" cy="4081525"/>
            <a:chOff x="0" y="0"/>
            <a:chExt cx="5517238" cy="5442034"/>
          </a:xfrm>
        </p:grpSpPr>
        <p:sp>
          <p:nvSpPr>
            <p:cNvPr id="6" name="AutoShape 6"/>
            <p:cNvSpPr/>
            <p:nvPr/>
          </p:nvSpPr>
          <p:spPr>
            <a:xfrm>
              <a:off x="594085" y="534245"/>
              <a:ext cx="4923153" cy="4907789"/>
            </a:xfrm>
            <a:prstGeom prst="rect">
              <a:avLst/>
            </a:prstGeom>
            <a:solidFill>
              <a:srgbClr val="D9D9D9">
                <a:alpha val="49803"/>
              </a:srgbClr>
            </a:solidFill>
          </p:spPr>
        </p:sp>
        <p:sp>
          <p:nvSpPr>
            <p:cNvPr id="7" name="AutoShape 7"/>
            <p:cNvSpPr/>
            <p:nvPr/>
          </p:nvSpPr>
          <p:spPr>
            <a:xfrm>
              <a:off x="0" y="0"/>
              <a:ext cx="4923153" cy="4907789"/>
            </a:xfrm>
            <a:prstGeom prst="rect">
              <a:avLst/>
            </a:prstGeom>
            <a:solidFill>
              <a:srgbClr val="12264A"/>
            </a:solidFill>
          </p:spPr>
        </p:sp>
      </p:grpSp>
      <p:grpSp>
        <p:nvGrpSpPr>
          <p:cNvPr id="8" name="Group 8"/>
          <p:cNvGrpSpPr/>
          <p:nvPr/>
        </p:nvGrpSpPr>
        <p:grpSpPr>
          <a:xfrm>
            <a:off x="4814259" y="603067"/>
            <a:ext cx="12852545" cy="2453977"/>
            <a:chOff x="0" y="0"/>
            <a:chExt cx="17136727" cy="3271969"/>
          </a:xfrm>
        </p:grpSpPr>
        <p:sp>
          <p:nvSpPr>
            <p:cNvPr id="9" name="TextBox 9"/>
            <p:cNvSpPr txBox="1"/>
            <p:nvPr/>
          </p:nvSpPr>
          <p:spPr>
            <a:xfrm>
              <a:off x="0" y="-19050"/>
              <a:ext cx="17136727" cy="1441450"/>
            </a:xfrm>
            <a:prstGeom prst="rect">
              <a:avLst/>
            </a:prstGeom>
          </p:spPr>
          <p:txBody>
            <a:bodyPr lIns="0" tIns="0" rIns="0" bIns="0" rtlCol="0" anchor="t">
              <a:spAutoFit/>
            </a:bodyPr>
            <a:lstStyle/>
            <a:p>
              <a:pPr algn="ctr">
                <a:lnSpc>
                  <a:spcPts val="8400"/>
                </a:lnSpc>
              </a:pPr>
              <a:r>
                <a:rPr lang="en-US" sz="7000">
                  <a:solidFill>
                    <a:srgbClr val="12264A"/>
                  </a:solidFill>
                  <a:latin typeface="Raleway Bold"/>
                </a:rPr>
                <a:t>Leadership Diversity </a:t>
              </a:r>
            </a:p>
          </p:txBody>
        </p:sp>
        <p:sp>
          <p:nvSpPr>
            <p:cNvPr id="10" name="TextBox 10"/>
            <p:cNvSpPr txBox="1"/>
            <p:nvPr/>
          </p:nvSpPr>
          <p:spPr>
            <a:xfrm>
              <a:off x="0" y="1814644"/>
              <a:ext cx="17136727" cy="1457325"/>
            </a:xfrm>
            <a:prstGeom prst="rect">
              <a:avLst/>
            </a:prstGeom>
          </p:spPr>
          <p:txBody>
            <a:bodyPr lIns="0" tIns="0" rIns="0" bIns="0" rtlCol="0" anchor="t">
              <a:spAutoFit/>
            </a:bodyPr>
            <a:lstStyle/>
            <a:p>
              <a:pPr algn="ctr">
                <a:lnSpc>
                  <a:spcPts val="2879"/>
                </a:lnSpc>
              </a:pPr>
              <a:r>
                <a:rPr lang="en-US" sz="2400" spc="120">
                  <a:solidFill>
                    <a:srgbClr val="12264A"/>
                  </a:solidFill>
                  <a:latin typeface="Raleway Bold"/>
                </a:rPr>
                <a:t>ACROSS ALL COUNTY LEADS, SUPERVISORS, MANAGERS, DIRECTORS, AND ELECTED OFFICIALS, COUNTY LEADERSHIP CLOSELY REFLECTS </a:t>
              </a:r>
            </a:p>
            <a:p>
              <a:pPr algn="ctr">
                <a:lnSpc>
                  <a:spcPts val="2879"/>
                </a:lnSpc>
              </a:pPr>
              <a:r>
                <a:rPr lang="en-US" sz="2400" spc="120">
                  <a:solidFill>
                    <a:srgbClr val="12264A"/>
                  </a:solidFill>
                  <a:latin typeface="Raleway Bold"/>
                </a:rPr>
                <a:t>COUNTY STAFF BY GENDER.</a:t>
              </a:r>
            </a:p>
          </p:txBody>
        </p:sp>
      </p:grpSp>
      <p:sp>
        <p:nvSpPr>
          <p:cNvPr id="11" name="AutoShape 11"/>
          <p:cNvSpPr/>
          <p:nvPr/>
        </p:nvSpPr>
        <p:spPr>
          <a:xfrm>
            <a:off x="0" y="0"/>
            <a:ext cx="4229100" cy="10287000"/>
          </a:xfrm>
          <a:prstGeom prst="rect">
            <a:avLst/>
          </a:prstGeom>
          <a:solidFill>
            <a:srgbClr val="12264A"/>
          </a:solidFill>
        </p:spPr>
      </p:sp>
      <p:grpSp>
        <p:nvGrpSpPr>
          <p:cNvPr id="12" name="Group 12"/>
          <p:cNvGrpSpPr/>
          <p:nvPr/>
        </p:nvGrpSpPr>
        <p:grpSpPr>
          <a:xfrm>
            <a:off x="6674074" y="5282260"/>
            <a:ext cx="1993385" cy="596799"/>
            <a:chOff x="0" y="0"/>
            <a:chExt cx="1908883" cy="571500"/>
          </a:xfrm>
        </p:grpSpPr>
        <p:sp>
          <p:nvSpPr>
            <p:cNvPr id="13" name="Freeform 13"/>
            <p:cNvSpPr/>
            <p:nvPr/>
          </p:nvSpPr>
          <p:spPr>
            <a:xfrm>
              <a:off x="0" y="255270"/>
              <a:ext cx="1908883" cy="69850"/>
            </a:xfrm>
            <a:custGeom>
              <a:avLst/>
              <a:gdLst/>
              <a:ahLst/>
              <a:cxnLst/>
              <a:rect l="l" t="t" r="r" b="b"/>
              <a:pathLst>
                <a:path w="1908883" h="69850">
                  <a:moveTo>
                    <a:pt x="1618053" y="0"/>
                  </a:moveTo>
                  <a:lnTo>
                    <a:pt x="0" y="0"/>
                  </a:lnTo>
                  <a:lnTo>
                    <a:pt x="0" y="69850"/>
                  </a:lnTo>
                  <a:lnTo>
                    <a:pt x="1908883" y="69850"/>
                  </a:lnTo>
                  <a:lnTo>
                    <a:pt x="1908883" y="0"/>
                  </a:lnTo>
                  <a:close/>
                </a:path>
              </a:pathLst>
            </a:custGeom>
            <a:solidFill>
              <a:srgbClr val="FFFFFF"/>
            </a:solidFill>
          </p:spPr>
        </p:sp>
      </p:grpSp>
      <p:sp>
        <p:nvSpPr>
          <p:cNvPr id="14" name="TextBox 14"/>
          <p:cNvSpPr txBox="1"/>
          <p:nvPr/>
        </p:nvSpPr>
        <p:spPr>
          <a:xfrm>
            <a:off x="5249049" y="8230706"/>
            <a:ext cx="5258653" cy="652180"/>
          </a:xfrm>
          <a:prstGeom prst="rect">
            <a:avLst/>
          </a:prstGeom>
        </p:spPr>
        <p:txBody>
          <a:bodyPr lIns="0" tIns="0" rIns="0" bIns="0" rtlCol="0" anchor="t">
            <a:spAutoFit/>
          </a:bodyPr>
          <a:lstStyle/>
          <a:p>
            <a:pPr algn="ctr">
              <a:lnSpc>
                <a:spcPts val="5219"/>
              </a:lnSpc>
            </a:pPr>
            <a:r>
              <a:rPr lang="en-US" sz="4014" spc="120">
                <a:solidFill>
                  <a:srgbClr val="12264A"/>
                </a:solidFill>
                <a:latin typeface="Raleway Bold"/>
              </a:rPr>
              <a:t>Men</a:t>
            </a:r>
          </a:p>
        </p:txBody>
      </p:sp>
      <p:sp>
        <p:nvSpPr>
          <p:cNvPr id="15" name="TextBox 15"/>
          <p:cNvSpPr txBox="1"/>
          <p:nvPr/>
        </p:nvSpPr>
        <p:spPr>
          <a:xfrm>
            <a:off x="12000647" y="8230706"/>
            <a:ext cx="5258653" cy="652180"/>
          </a:xfrm>
          <a:prstGeom prst="rect">
            <a:avLst/>
          </a:prstGeom>
        </p:spPr>
        <p:txBody>
          <a:bodyPr lIns="0" tIns="0" rIns="0" bIns="0" rtlCol="0" anchor="t">
            <a:spAutoFit/>
          </a:bodyPr>
          <a:lstStyle/>
          <a:p>
            <a:pPr algn="ctr">
              <a:lnSpc>
                <a:spcPts val="5219"/>
              </a:lnSpc>
            </a:pPr>
            <a:r>
              <a:rPr lang="en-US" sz="4014" spc="120">
                <a:solidFill>
                  <a:srgbClr val="C6AA74"/>
                </a:solidFill>
                <a:latin typeface="Raleway Bold"/>
              </a:rPr>
              <a:t>Women</a:t>
            </a:r>
          </a:p>
        </p:txBody>
      </p:sp>
      <p:sp>
        <p:nvSpPr>
          <p:cNvPr id="16" name="TextBox 16"/>
          <p:cNvSpPr txBox="1"/>
          <p:nvPr/>
        </p:nvSpPr>
        <p:spPr>
          <a:xfrm>
            <a:off x="5862343" y="3439163"/>
            <a:ext cx="3616850" cy="1507645"/>
          </a:xfrm>
          <a:prstGeom prst="rect">
            <a:avLst/>
          </a:prstGeom>
        </p:spPr>
        <p:txBody>
          <a:bodyPr lIns="0" tIns="0" rIns="0" bIns="0" rtlCol="0" anchor="t">
            <a:spAutoFit/>
          </a:bodyPr>
          <a:lstStyle/>
          <a:p>
            <a:pPr algn="ctr">
              <a:lnSpc>
                <a:spcPts val="12777"/>
              </a:lnSpc>
            </a:pPr>
            <a:r>
              <a:rPr lang="en-US" sz="8351" spc="83">
                <a:solidFill>
                  <a:srgbClr val="FFFFFF"/>
                </a:solidFill>
                <a:latin typeface="Aileron Regular Bold"/>
              </a:rPr>
              <a:t>51.2%</a:t>
            </a:r>
          </a:p>
        </p:txBody>
      </p:sp>
      <p:sp>
        <p:nvSpPr>
          <p:cNvPr id="17" name="TextBox 17"/>
          <p:cNvSpPr txBox="1"/>
          <p:nvPr/>
        </p:nvSpPr>
        <p:spPr>
          <a:xfrm>
            <a:off x="12619396" y="3439163"/>
            <a:ext cx="3616850" cy="1507645"/>
          </a:xfrm>
          <a:prstGeom prst="rect">
            <a:avLst/>
          </a:prstGeom>
        </p:spPr>
        <p:txBody>
          <a:bodyPr lIns="0" tIns="0" rIns="0" bIns="0" rtlCol="0" anchor="t">
            <a:spAutoFit/>
          </a:bodyPr>
          <a:lstStyle/>
          <a:p>
            <a:pPr algn="ctr">
              <a:lnSpc>
                <a:spcPts val="12777"/>
              </a:lnSpc>
            </a:pPr>
            <a:r>
              <a:rPr lang="en-US" sz="8351" spc="83">
                <a:solidFill>
                  <a:srgbClr val="FFFFFF"/>
                </a:solidFill>
                <a:latin typeface="Aileron Regular Bold"/>
              </a:rPr>
              <a:t>48.8%</a:t>
            </a:r>
          </a:p>
        </p:txBody>
      </p:sp>
      <p:sp>
        <p:nvSpPr>
          <p:cNvPr id="18" name="TextBox 18"/>
          <p:cNvSpPr txBox="1"/>
          <p:nvPr/>
        </p:nvSpPr>
        <p:spPr>
          <a:xfrm>
            <a:off x="408064" y="564967"/>
            <a:ext cx="3412972" cy="13741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How diverse is Racine County leadership?</a:t>
            </a:r>
          </a:p>
        </p:txBody>
      </p:sp>
      <p:sp>
        <p:nvSpPr>
          <p:cNvPr id="19" name="TextBox 19"/>
          <p:cNvSpPr txBox="1"/>
          <p:nvPr/>
        </p:nvSpPr>
        <p:spPr>
          <a:xfrm>
            <a:off x="408064" y="9025619"/>
            <a:ext cx="3602184" cy="866683"/>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t>
            </a:r>
          </a:p>
        </p:txBody>
      </p:sp>
      <p:sp>
        <p:nvSpPr>
          <p:cNvPr id="20" name="TextBox 20"/>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21" name="TextBox 21"/>
          <p:cNvSpPr txBox="1"/>
          <p:nvPr/>
        </p:nvSpPr>
        <p:spPr>
          <a:xfrm>
            <a:off x="6512451" y="6861666"/>
            <a:ext cx="2316633" cy="400280"/>
          </a:xfrm>
          <a:prstGeom prst="rect">
            <a:avLst/>
          </a:prstGeom>
        </p:spPr>
        <p:txBody>
          <a:bodyPr lIns="0" tIns="0" rIns="0" bIns="0" rtlCol="0" anchor="t">
            <a:spAutoFit/>
          </a:bodyPr>
          <a:lstStyle/>
          <a:p>
            <a:pPr algn="ctr">
              <a:lnSpc>
                <a:spcPts val="3443"/>
              </a:lnSpc>
            </a:pPr>
            <a:r>
              <a:rPr lang="en-US" sz="2459">
                <a:solidFill>
                  <a:srgbClr val="FFFFFF"/>
                </a:solidFill>
                <a:latin typeface="Open Sans"/>
              </a:rPr>
              <a:t>of staff are men</a:t>
            </a:r>
          </a:p>
        </p:txBody>
      </p:sp>
      <p:sp>
        <p:nvSpPr>
          <p:cNvPr id="22" name="TextBox 22"/>
          <p:cNvSpPr txBox="1"/>
          <p:nvPr/>
        </p:nvSpPr>
        <p:spPr>
          <a:xfrm>
            <a:off x="5955011" y="5479926"/>
            <a:ext cx="3616850" cy="1507645"/>
          </a:xfrm>
          <a:prstGeom prst="rect">
            <a:avLst/>
          </a:prstGeom>
        </p:spPr>
        <p:txBody>
          <a:bodyPr lIns="0" tIns="0" rIns="0" bIns="0" rtlCol="0" anchor="t">
            <a:spAutoFit/>
          </a:bodyPr>
          <a:lstStyle/>
          <a:p>
            <a:pPr algn="ctr">
              <a:lnSpc>
                <a:spcPts val="12777"/>
              </a:lnSpc>
            </a:pPr>
            <a:r>
              <a:rPr lang="en-US" sz="8351" spc="83" dirty="0">
                <a:solidFill>
                  <a:srgbClr val="FFFFFF"/>
                </a:solidFill>
                <a:latin typeface="Aileron Regular Bold"/>
              </a:rPr>
              <a:t>51.3%</a:t>
            </a:r>
          </a:p>
        </p:txBody>
      </p:sp>
      <p:sp>
        <p:nvSpPr>
          <p:cNvPr id="23" name="TextBox 23"/>
          <p:cNvSpPr txBox="1"/>
          <p:nvPr/>
        </p:nvSpPr>
        <p:spPr>
          <a:xfrm>
            <a:off x="6299207" y="4844107"/>
            <a:ext cx="2743122" cy="400280"/>
          </a:xfrm>
          <a:prstGeom prst="rect">
            <a:avLst/>
          </a:prstGeom>
        </p:spPr>
        <p:txBody>
          <a:bodyPr lIns="0" tIns="0" rIns="0" bIns="0" rtlCol="0" anchor="t">
            <a:spAutoFit/>
          </a:bodyPr>
          <a:lstStyle/>
          <a:p>
            <a:pPr algn="ctr">
              <a:lnSpc>
                <a:spcPts val="3443"/>
              </a:lnSpc>
            </a:pPr>
            <a:r>
              <a:rPr lang="en-US" sz="2459">
                <a:solidFill>
                  <a:srgbClr val="FFFFFF"/>
                </a:solidFill>
                <a:latin typeface="Open Sans"/>
              </a:rPr>
              <a:t>of leaders are men</a:t>
            </a:r>
          </a:p>
        </p:txBody>
      </p:sp>
      <p:sp>
        <p:nvSpPr>
          <p:cNvPr id="24" name="TextBox 24"/>
          <p:cNvSpPr txBox="1"/>
          <p:nvPr/>
        </p:nvSpPr>
        <p:spPr>
          <a:xfrm>
            <a:off x="12829288" y="4844107"/>
            <a:ext cx="3174645" cy="400280"/>
          </a:xfrm>
          <a:prstGeom prst="rect">
            <a:avLst/>
          </a:prstGeom>
        </p:spPr>
        <p:txBody>
          <a:bodyPr lIns="0" tIns="0" rIns="0" bIns="0" rtlCol="0" anchor="t">
            <a:spAutoFit/>
          </a:bodyPr>
          <a:lstStyle/>
          <a:p>
            <a:pPr algn="ctr">
              <a:lnSpc>
                <a:spcPts val="3443"/>
              </a:lnSpc>
            </a:pPr>
            <a:r>
              <a:rPr lang="en-US" sz="2459">
                <a:solidFill>
                  <a:srgbClr val="FFFFFF"/>
                </a:solidFill>
                <a:latin typeface="Open Sans"/>
              </a:rPr>
              <a:t>of leaders are women</a:t>
            </a:r>
          </a:p>
        </p:txBody>
      </p:sp>
      <p:sp>
        <p:nvSpPr>
          <p:cNvPr id="25" name="TextBox 25"/>
          <p:cNvSpPr txBox="1"/>
          <p:nvPr/>
        </p:nvSpPr>
        <p:spPr>
          <a:xfrm>
            <a:off x="12608184" y="5524298"/>
            <a:ext cx="3616850" cy="1507645"/>
          </a:xfrm>
          <a:prstGeom prst="rect">
            <a:avLst/>
          </a:prstGeom>
        </p:spPr>
        <p:txBody>
          <a:bodyPr lIns="0" tIns="0" rIns="0" bIns="0" rtlCol="0" anchor="t">
            <a:spAutoFit/>
          </a:bodyPr>
          <a:lstStyle/>
          <a:p>
            <a:pPr algn="ctr">
              <a:lnSpc>
                <a:spcPts val="12777"/>
              </a:lnSpc>
            </a:pPr>
            <a:r>
              <a:rPr lang="en-US" sz="8351" spc="83" dirty="0">
                <a:solidFill>
                  <a:srgbClr val="FFFFFF"/>
                </a:solidFill>
                <a:latin typeface="Aileron Regular Bold"/>
              </a:rPr>
              <a:t>48.7%</a:t>
            </a:r>
          </a:p>
        </p:txBody>
      </p:sp>
      <p:sp>
        <p:nvSpPr>
          <p:cNvPr id="26" name="TextBox 26"/>
          <p:cNvSpPr txBox="1"/>
          <p:nvPr/>
        </p:nvSpPr>
        <p:spPr>
          <a:xfrm>
            <a:off x="13053744" y="6861666"/>
            <a:ext cx="2748155" cy="400280"/>
          </a:xfrm>
          <a:prstGeom prst="rect">
            <a:avLst/>
          </a:prstGeom>
        </p:spPr>
        <p:txBody>
          <a:bodyPr lIns="0" tIns="0" rIns="0" bIns="0" rtlCol="0" anchor="t">
            <a:spAutoFit/>
          </a:bodyPr>
          <a:lstStyle/>
          <a:p>
            <a:pPr algn="ctr">
              <a:lnSpc>
                <a:spcPts val="3443"/>
              </a:lnSpc>
            </a:pPr>
            <a:r>
              <a:rPr lang="en-US" sz="2459">
                <a:solidFill>
                  <a:srgbClr val="FFFFFF"/>
                </a:solidFill>
                <a:latin typeface="Open Sans"/>
              </a:rPr>
              <a:t>of staff are women</a:t>
            </a:r>
          </a:p>
        </p:txBody>
      </p:sp>
      <p:grpSp>
        <p:nvGrpSpPr>
          <p:cNvPr id="27" name="Group 27"/>
          <p:cNvGrpSpPr/>
          <p:nvPr/>
        </p:nvGrpSpPr>
        <p:grpSpPr>
          <a:xfrm>
            <a:off x="13419917" y="5328927"/>
            <a:ext cx="1993385" cy="596799"/>
            <a:chOff x="0" y="0"/>
            <a:chExt cx="1908883" cy="571500"/>
          </a:xfrm>
        </p:grpSpPr>
        <p:sp>
          <p:nvSpPr>
            <p:cNvPr id="28" name="Freeform 28"/>
            <p:cNvSpPr/>
            <p:nvPr/>
          </p:nvSpPr>
          <p:spPr>
            <a:xfrm>
              <a:off x="0" y="255270"/>
              <a:ext cx="1908883" cy="69850"/>
            </a:xfrm>
            <a:custGeom>
              <a:avLst/>
              <a:gdLst/>
              <a:ahLst/>
              <a:cxnLst/>
              <a:rect l="l" t="t" r="r" b="b"/>
              <a:pathLst>
                <a:path w="1908883" h="69850">
                  <a:moveTo>
                    <a:pt x="1618053" y="0"/>
                  </a:moveTo>
                  <a:lnTo>
                    <a:pt x="0" y="0"/>
                  </a:lnTo>
                  <a:lnTo>
                    <a:pt x="0" y="69850"/>
                  </a:lnTo>
                  <a:lnTo>
                    <a:pt x="1908883" y="69850"/>
                  </a:lnTo>
                  <a:lnTo>
                    <a:pt x="1908883" y="0"/>
                  </a:lnTo>
                  <a:close/>
                </a:path>
              </a:pathLst>
            </a:custGeom>
            <a:solidFill>
              <a:srgbClr val="FFFFFF"/>
            </a:solid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9141" r="37553" b="1480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015329" y="9511348"/>
            <a:ext cx="18668009" cy="1866800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26666"/>
              </a:srgbClr>
            </a:solidFill>
          </p:spPr>
        </p:sp>
      </p:grpSp>
      <p:grpSp>
        <p:nvGrpSpPr>
          <p:cNvPr id="4" name="Group 4"/>
          <p:cNvGrpSpPr/>
          <p:nvPr/>
        </p:nvGrpSpPr>
        <p:grpSpPr>
          <a:xfrm>
            <a:off x="0" y="-281084"/>
            <a:ext cx="18904736" cy="18694319"/>
            <a:chOff x="0" y="0"/>
            <a:chExt cx="1935432" cy="1913890"/>
          </a:xfrm>
        </p:grpSpPr>
        <p:sp>
          <p:nvSpPr>
            <p:cNvPr id="5" name="Freeform 5"/>
            <p:cNvSpPr/>
            <p:nvPr/>
          </p:nvSpPr>
          <p:spPr>
            <a:xfrm>
              <a:off x="0" y="0"/>
              <a:ext cx="1935432" cy="1913890"/>
            </a:xfrm>
            <a:custGeom>
              <a:avLst/>
              <a:gdLst/>
              <a:ahLst/>
              <a:cxnLst/>
              <a:rect l="l" t="t" r="r" b="b"/>
              <a:pathLst>
                <a:path w="1935432" h="1913890">
                  <a:moveTo>
                    <a:pt x="0" y="0"/>
                  </a:moveTo>
                  <a:lnTo>
                    <a:pt x="1935432" y="0"/>
                  </a:lnTo>
                  <a:lnTo>
                    <a:pt x="1935432" y="1913890"/>
                  </a:lnTo>
                  <a:lnTo>
                    <a:pt x="0" y="1913890"/>
                  </a:lnTo>
                  <a:close/>
                </a:path>
              </a:pathLst>
            </a:custGeom>
            <a:solidFill>
              <a:srgbClr val="12264A">
                <a:alpha val="46666"/>
              </a:srgbClr>
            </a:solidFill>
          </p:spPr>
        </p:sp>
      </p:grpSp>
      <p:pic>
        <p:nvPicPr>
          <p:cNvPr id="7" name="Picture 7"/>
          <p:cNvPicPr>
            <a:picLocks noChangeAspect="1"/>
          </p:cNvPicPr>
          <p:nvPr/>
        </p:nvPicPr>
        <p:blipFill>
          <a:blip r:embed="rId3"/>
          <a:srcRect/>
          <a:stretch>
            <a:fillRect/>
          </a:stretch>
        </p:blipFill>
        <p:spPr>
          <a:xfrm rot="-10800000">
            <a:off x="1028700" y="155300"/>
            <a:ext cx="2854137" cy="2854137"/>
          </a:xfrm>
          <a:prstGeom prst="rect">
            <a:avLst/>
          </a:prstGeom>
        </p:spPr>
      </p:pic>
      <p:grpSp>
        <p:nvGrpSpPr>
          <p:cNvPr id="8" name="Group 8"/>
          <p:cNvGrpSpPr/>
          <p:nvPr/>
        </p:nvGrpSpPr>
        <p:grpSpPr>
          <a:xfrm>
            <a:off x="1457821" y="1197217"/>
            <a:ext cx="15989093" cy="8061083"/>
            <a:chOff x="0" y="0"/>
            <a:chExt cx="21318791" cy="10748111"/>
          </a:xfrm>
        </p:grpSpPr>
        <p:sp>
          <p:nvSpPr>
            <p:cNvPr id="9" name="TextBox 9"/>
            <p:cNvSpPr txBox="1"/>
            <p:nvPr/>
          </p:nvSpPr>
          <p:spPr>
            <a:xfrm>
              <a:off x="0" y="-47625"/>
              <a:ext cx="21318791" cy="8747681"/>
            </a:xfrm>
            <a:prstGeom prst="rect">
              <a:avLst/>
            </a:prstGeom>
          </p:spPr>
          <p:txBody>
            <a:bodyPr lIns="0" tIns="0" rIns="0" bIns="0" rtlCol="0" anchor="t">
              <a:spAutoFit/>
            </a:bodyPr>
            <a:lstStyle/>
            <a:p>
              <a:pPr algn="r">
                <a:lnSpc>
                  <a:spcPts val="10466"/>
                </a:lnSpc>
              </a:pPr>
              <a:r>
                <a:rPr lang="en-US" sz="8373" spc="334">
                  <a:solidFill>
                    <a:srgbClr val="FFFFFF"/>
                  </a:solidFill>
                  <a:latin typeface="Raleway Bold"/>
                </a:rPr>
                <a:t>ARE WAGES DIFFERENT BETWEEN WHITE AND MINORITY STAFF OR MALE AND FEMALE STAFF FOR THE SAME POSITIONS?</a:t>
              </a:r>
            </a:p>
          </p:txBody>
        </p:sp>
        <p:sp>
          <p:nvSpPr>
            <p:cNvPr id="10" name="TextBox 10"/>
            <p:cNvSpPr txBox="1"/>
            <p:nvPr/>
          </p:nvSpPr>
          <p:spPr>
            <a:xfrm>
              <a:off x="0" y="9597440"/>
              <a:ext cx="21318791" cy="1150671"/>
            </a:xfrm>
            <a:prstGeom prst="rect">
              <a:avLst/>
            </a:prstGeom>
          </p:spPr>
          <p:txBody>
            <a:bodyPr lIns="0" tIns="0" rIns="0" bIns="0" rtlCol="0" anchor="t">
              <a:spAutoFit/>
            </a:bodyPr>
            <a:lstStyle/>
            <a:p>
              <a:pPr algn="r">
                <a:lnSpc>
                  <a:spcPts val="6995"/>
                </a:lnSpc>
              </a:pPr>
              <a:endParaRPr/>
            </a:p>
          </p:txBody>
        </p:sp>
      </p:grpSp>
      <p:pic>
        <p:nvPicPr>
          <p:cNvPr id="11" name="Picture 11"/>
          <p:cNvPicPr>
            <a:picLocks noChangeAspect="1"/>
          </p:cNvPicPr>
          <p:nvPr/>
        </p:nvPicPr>
        <p:blipFill>
          <a:blip r:embed="rId3"/>
          <a:srcRect/>
          <a:stretch>
            <a:fillRect/>
          </a:stretch>
        </p:blipFill>
        <p:spPr>
          <a:xfrm>
            <a:off x="15091004" y="7145454"/>
            <a:ext cx="2854137" cy="2854137"/>
          </a:xfrm>
          <a:prstGeom prst="rect">
            <a:avLst/>
          </a:prstGeom>
        </p:spPr>
      </p:pic>
      <p:sp>
        <p:nvSpPr>
          <p:cNvPr id="12" name="TextBox 12"/>
          <p:cNvSpPr txBox="1"/>
          <p:nvPr/>
        </p:nvSpPr>
        <p:spPr>
          <a:xfrm>
            <a:off x="8834839" y="419100"/>
            <a:ext cx="8612075" cy="609600"/>
          </a:xfrm>
          <a:prstGeom prst="rect">
            <a:avLst/>
          </a:prstGeom>
        </p:spPr>
        <p:txBody>
          <a:bodyPr lIns="0" tIns="0" rIns="0" bIns="0" rtlCol="0" anchor="t">
            <a:spAutoFit/>
          </a:bodyPr>
          <a:lstStyle/>
          <a:p>
            <a:pPr algn="r">
              <a:lnSpc>
                <a:spcPts val="4800"/>
              </a:lnSpc>
            </a:pPr>
            <a:r>
              <a:rPr lang="en-US" sz="4000" spc="200" dirty="0">
                <a:solidFill>
                  <a:srgbClr val="FFFFFF"/>
                </a:solidFill>
                <a:latin typeface="Raleway Bold"/>
              </a:rPr>
              <a:t>QUESTION #4</a:t>
            </a:r>
          </a:p>
        </p:txBody>
      </p:sp>
      <p:sp>
        <p:nvSpPr>
          <p:cNvPr id="13" name="TextBox 13"/>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5" name="Picture 2">
            <a:extLst>
              <a:ext uri="{FF2B5EF4-FFF2-40B4-BE49-F238E27FC236}">
                <a16:creationId xmlns:a16="http://schemas.microsoft.com/office/drawing/2014/main" id="{35E4FD09-2FB0-43F0-8E3C-3B1792CC19B3}"/>
              </a:ext>
            </a:extLst>
          </p:cNvPr>
          <p:cNvPicPr>
            <a:picLocks noChangeAspect="1"/>
          </p:cNvPicPr>
          <p:nvPr/>
        </p:nvPicPr>
        <p:blipFill>
          <a:blip r:embed="rId4"/>
          <a:srcRect/>
          <a:stretch>
            <a:fillRect/>
          </a:stretch>
        </p:blipFill>
        <p:spPr>
          <a:xfrm rot="-5400000">
            <a:off x="-221146" y="5143500"/>
            <a:ext cx="5595185" cy="55951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sp>
        <p:nvSpPr>
          <p:cNvPr id="2" name="AutoShape 2"/>
          <p:cNvSpPr/>
          <p:nvPr/>
        </p:nvSpPr>
        <p:spPr>
          <a:xfrm>
            <a:off x="3865331" y="1357669"/>
            <a:ext cx="11239500" cy="8229600"/>
          </a:xfrm>
          <a:prstGeom prst="rect">
            <a:avLst/>
          </a:prstGeom>
          <a:solidFill>
            <a:schemeClr val="bg1">
              <a:lumMod val="65000"/>
            </a:schemeClr>
          </a:solidFill>
        </p:spPr>
      </p:sp>
      <p:sp>
        <p:nvSpPr>
          <p:cNvPr id="3" name="AutoShape 3"/>
          <p:cNvSpPr/>
          <p:nvPr/>
        </p:nvSpPr>
        <p:spPr>
          <a:xfrm>
            <a:off x="3524250" y="1028700"/>
            <a:ext cx="11239500" cy="8229600"/>
          </a:xfrm>
          <a:prstGeom prst="rect">
            <a:avLst/>
          </a:prstGeom>
          <a:solidFill>
            <a:srgbClr val="C6AA74"/>
          </a:solidFill>
        </p:spPr>
      </p:sp>
      <p:pic>
        <p:nvPicPr>
          <p:cNvPr id="9" name="Picture 9"/>
          <p:cNvPicPr>
            <a:picLocks noChangeAspect="1"/>
          </p:cNvPicPr>
          <p:nvPr/>
        </p:nvPicPr>
        <p:blipFill>
          <a:blip r:embed="rId2"/>
          <a:srcRect/>
          <a:stretch>
            <a:fillRect/>
          </a:stretch>
        </p:blipFill>
        <p:spPr>
          <a:xfrm>
            <a:off x="5021105" y="6185483"/>
            <a:ext cx="8245787" cy="2635216"/>
          </a:xfrm>
          <a:prstGeom prst="rect">
            <a:avLst/>
          </a:prstGeom>
        </p:spPr>
      </p:pic>
      <p:sp>
        <p:nvSpPr>
          <p:cNvPr id="10" name="TextBox 10"/>
          <p:cNvSpPr txBox="1"/>
          <p:nvPr/>
        </p:nvSpPr>
        <p:spPr>
          <a:xfrm>
            <a:off x="3793509" y="2202706"/>
            <a:ext cx="10700980" cy="1600309"/>
          </a:xfrm>
          <a:prstGeom prst="rect">
            <a:avLst/>
          </a:prstGeom>
        </p:spPr>
        <p:txBody>
          <a:bodyPr lIns="0" tIns="0" rIns="0" bIns="0" rtlCol="0" anchor="t">
            <a:spAutoFit/>
          </a:bodyPr>
          <a:lstStyle/>
          <a:p>
            <a:pPr algn="ctr">
              <a:lnSpc>
                <a:spcPts val="4235"/>
              </a:lnSpc>
            </a:pPr>
            <a:r>
              <a:rPr lang="en-US" sz="3559" spc="35" dirty="0">
                <a:solidFill>
                  <a:srgbClr val="FFFFFF"/>
                </a:solidFill>
                <a:latin typeface="Aileron Regular Bold"/>
              </a:rPr>
              <a:t>"Transparency forms the cornerstone of an open government and promotes accountability and civic engagement"</a:t>
            </a:r>
          </a:p>
        </p:txBody>
      </p:sp>
      <p:sp>
        <p:nvSpPr>
          <p:cNvPr id="11" name="TextBox 11"/>
          <p:cNvSpPr txBox="1"/>
          <p:nvPr/>
        </p:nvSpPr>
        <p:spPr>
          <a:xfrm>
            <a:off x="5640940" y="4131984"/>
            <a:ext cx="7006120" cy="415290"/>
          </a:xfrm>
          <a:prstGeom prst="rect">
            <a:avLst/>
          </a:prstGeom>
        </p:spPr>
        <p:txBody>
          <a:bodyPr lIns="0" tIns="0" rIns="0" bIns="0" rtlCol="0" anchor="t">
            <a:spAutoFit/>
          </a:bodyPr>
          <a:lstStyle/>
          <a:p>
            <a:pPr algn="r">
              <a:lnSpc>
                <a:spcPts val="3359"/>
              </a:lnSpc>
            </a:pPr>
            <a:r>
              <a:rPr lang="en-US" sz="2400" spc="144">
                <a:solidFill>
                  <a:srgbClr val="FFFFFF"/>
                </a:solidFill>
                <a:latin typeface="Raleway Bold"/>
              </a:rPr>
              <a:t>- Racine County Transparency Ordinance</a:t>
            </a:r>
          </a:p>
        </p:txBody>
      </p:sp>
      <p:pic>
        <p:nvPicPr>
          <p:cNvPr id="13" name="Picture 3">
            <a:extLst>
              <a:ext uri="{FF2B5EF4-FFF2-40B4-BE49-F238E27FC236}">
                <a16:creationId xmlns:a16="http://schemas.microsoft.com/office/drawing/2014/main" id="{582EFEB7-6B39-44CE-A6E3-9CA128921DA4}"/>
              </a:ext>
            </a:extLst>
          </p:cNvPr>
          <p:cNvPicPr>
            <a:picLocks noChangeAspect="1"/>
          </p:cNvPicPr>
          <p:nvPr/>
        </p:nvPicPr>
        <p:blipFill>
          <a:blip r:embed="rId3"/>
          <a:srcRect/>
          <a:stretch>
            <a:fillRect/>
          </a:stretch>
        </p:blipFill>
        <p:spPr>
          <a:xfrm rot="16465855">
            <a:off x="16729976" y="2552874"/>
            <a:ext cx="2056721" cy="2056721"/>
          </a:xfrm>
          <a:prstGeom prst="rect">
            <a:avLst/>
          </a:prstGeom>
        </p:spPr>
      </p:pic>
      <p:pic>
        <p:nvPicPr>
          <p:cNvPr id="15" name="Picture 3">
            <a:extLst>
              <a:ext uri="{FF2B5EF4-FFF2-40B4-BE49-F238E27FC236}">
                <a16:creationId xmlns:a16="http://schemas.microsoft.com/office/drawing/2014/main" id="{387F1C92-348F-4A84-A79E-F893C0EDB03C}"/>
              </a:ext>
            </a:extLst>
          </p:cNvPr>
          <p:cNvPicPr>
            <a:picLocks noChangeAspect="1"/>
          </p:cNvPicPr>
          <p:nvPr/>
        </p:nvPicPr>
        <p:blipFill>
          <a:blip r:embed="rId3"/>
          <a:srcRect/>
          <a:stretch>
            <a:fillRect/>
          </a:stretch>
        </p:blipFill>
        <p:spPr>
          <a:xfrm rot="16465855">
            <a:off x="16565654" y="8413352"/>
            <a:ext cx="814695" cy="814695"/>
          </a:xfrm>
          <a:prstGeom prst="rect">
            <a:avLst/>
          </a:prstGeom>
        </p:spPr>
      </p:pic>
      <p:pic>
        <p:nvPicPr>
          <p:cNvPr id="17" name="Picture 3">
            <a:extLst>
              <a:ext uri="{FF2B5EF4-FFF2-40B4-BE49-F238E27FC236}">
                <a16:creationId xmlns:a16="http://schemas.microsoft.com/office/drawing/2014/main" id="{AB68BA57-A4B8-4AF7-BE86-AA6EEB323646}"/>
              </a:ext>
            </a:extLst>
          </p:cNvPr>
          <p:cNvPicPr>
            <a:picLocks noChangeAspect="1"/>
          </p:cNvPicPr>
          <p:nvPr/>
        </p:nvPicPr>
        <p:blipFill>
          <a:blip r:embed="rId3"/>
          <a:srcRect/>
          <a:stretch>
            <a:fillRect/>
          </a:stretch>
        </p:blipFill>
        <p:spPr>
          <a:xfrm rot="16465855">
            <a:off x="813268" y="8344074"/>
            <a:ext cx="2056721" cy="2056721"/>
          </a:xfrm>
          <a:prstGeom prst="rect">
            <a:avLst/>
          </a:prstGeom>
        </p:spPr>
      </p:pic>
      <p:pic>
        <p:nvPicPr>
          <p:cNvPr id="19" name="Picture 3">
            <a:extLst>
              <a:ext uri="{FF2B5EF4-FFF2-40B4-BE49-F238E27FC236}">
                <a16:creationId xmlns:a16="http://schemas.microsoft.com/office/drawing/2014/main" id="{3A65D631-C93D-4CCB-AF90-F4D51CF48D7D}"/>
              </a:ext>
            </a:extLst>
          </p:cNvPr>
          <p:cNvPicPr>
            <a:picLocks noChangeAspect="1"/>
          </p:cNvPicPr>
          <p:nvPr/>
        </p:nvPicPr>
        <p:blipFill>
          <a:blip r:embed="rId3"/>
          <a:srcRect/>
          <a:stretch>
            <a:fillRect/>
          </a:stretch>
        </p:blipFill>
        <p:spPr>
          <a:xfrm rot="16465855">
            <a:off x="1130532" y="1897153"/>
            <a:ext cx="814695" cy="8146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grpSp>
        <p:nvGrpSpPr>
          <p:cNvPr id="4" name="Group 4"/>
          <p:cNvGrpSpPr/>
          <p:nvPr/>
        </p:nvGrpSpPr>
        <p:grpSpPr>
          <a:xfrm>
            <a:off x="914400" y="1252054"/>
            <a:ext cx="12039600" cy="4328496"/>
            <a:chOff x="-152400" y="-383638"/>
            <a:chExt cx="16052800" cy="5771327"/>
          </a:xfrm>
        </p:grpSpPr>
        <p:sp>
          <p:nvSpPr>
            <p:cNvPr id="6" name="TextBox 6"/>
            <p:cNvSpPr txBox="1"/>
            <p:nvPr/>
          </p:nvSpPr>
          <p:spPr>
            <a:xfrm>
              <a:off x="-152400" y="-383638"/>
              <a:ext cx="16052800" cy="2821285"/>
            </a:xfrm>
            <a:prstGeom prst="rect">
              <a:avLst/>
            </a:prstGeom>
          </p:spPr>
          <p:txBody>
            <a:bodyPr wrap="square" lIns="0" tIns="0" rIns="0" bIns="0" rtlCol="0" anchor="t">
              <a:spAutoFit/>
            </a:bodyPr>
            <a:lstStyle/>
            <a:p>
              <a:pPr algn="l">
                <a:lnSpc>
                  <a:spcPts val="5527"/>
                </a:lnSpc>
              </a:pPr>
              <a:r>
                <a:rPr lang="en-US" sz="5400" spc="230" dirty="0">
                  <a:solidFill>
                    <a:srgbClr val="FFFFFF"/>
                  </a:solidFill>
                  <a:latin typeface="Raleway Bold"/>
                </a:rPr>
                <a:t>RACE, ETHNICITY, AND GENDER ARE INSIGNIFICANT WAGE FACTORS FOR SAME POSITIONS</a:t>
              </a:r>
            </a:p>
          </p:txBody>
        </p:sp>
        <p:sp>
          <p:nvSpPr>
            <p:cNvPr id="7" name="TextBox 7"/>
            <p:cNvSpPr txBox="1"/>
            <p:nvPr/>
          </p:nvSpPr>
          <p:spPr>
            <a:xfrm>
              <a:off x="-152400" y="3280958"/>
              <a:ext cx="13092879" cy="2106731"/>
            </a:xfrm>
            <a:prstGeom prst="rect">
              <a:avLst/>
            </a:prstGeom>
          </p:spPr>
          <p:txBody>
            <a:bodyPr lIns="0" tIns="0" rIns="0" bIns="0" rtlCol="0" anchor="t">
              <a:spAutoFit/>
            </a:bodyPr>
            <a:lstStyle/>
            <a:p>
              <a:pPr>
                <a:lnSpc>
                  <a:spcPts val="4191"/>
                </a:lnSpc>
              </a:pPr>
              <a:r>
                <a:rPr lang="en-US" sz="3224" spc="96" dirty="0">
                  <a:solidFill>
                    <a:srgbClr val="FFFFFF"/>
                  </a:solidFill>
                  <a:latin typeface="Raleway"/>
                </a:rPr>
                <a:t>However, other factors may impact wages and long-term earning potential of minority and female staff.</a:t>
              </a:r>
            </a:p>
          </p:txBody>
        </p:sp>
      </p:grpSp>
      <p:sp>
        <p:nvSpPr>
          <p:cNvPr id="8" name="TextBox 8"/>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0" name="Picture 2">
            <a:extLst>
              <a:ext uri="{FF2B5EF4-FFF2-40B4-BE49-F238E27FC236}">
                <a16:creationId xmlns:a16="http://schemas.microsoft.com/office/drawing/2014/main" id="{6B9507BA-42D6-4374-91F4-7DB4AA2C3A73}"/>
              </a:ext>
            </a:extLst>
          </p:cNvPr>
          <p:cNvPicPr>
            <a:picLocks noChangeAspect="1"/>
          </p:cNvPicPr>
          <p:nvPr/>
        </p:nvPicPr>
        <p:blipFill>
          <a:blip r:embed="rId2"/>
          <a:srcRect t="121" b="121"/>
          <a:stretch>
            <a:fillRect/>
          </a:stretch>
        </p:blipFill>
        <p:spPr>
          <a:xfrm rot="-5400000">
            <a:off x="-611361" y="6607554"/>
            <a:ext cx="4252824" cy="4252824"/>
          </a:xfrm>
          <a:prstGeom prst="rect">
            <a:avLst/>
          </a:prstGeom>
        </p:spPr>
      </p:pic>
      <p:pic>
        <p:nvPicPr>
          <p:cNvPr id="12" name="Picture 3">
            <a:extLst>
              <a:ext uri="{FF2B5EF4-FFF2-40B4-BE49-F238E27FC236}">
                <a16:creationId xmlns:a16="http://schemas.microsoft.com/office/drawing/2014/main" id="{929C0D6E-56EA-49B0-A244-F3E5410F94CF}"/>
              </a:ext>
            </a:extLst>
          </p:cNvPr>
          <p:cNvPicPr>
            <a:picLocks noChangeAspect="1"/>
          </p:cNvPicPr>
          <p:nvPr/>
        </p:nvPicPr>
        <p:blipFill>
          <a:blip r:embed="rId2"/>
          <a:srcRect t="121" b="121"/>
          <a:stretch>
            <a:fillRect/>
          </a:stretch>
        </p:blipFill>
        <p:spPr>
          <a:xfrm rot="5400000">
            <a:off x="15837995" y="-345572"/>
            <a:ext cx="2823558" cy="282355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rcRect l="11425" r="8892" b="4179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015329" y="9511348"/>
            <a:ext cx="18668009" cy="1866800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26666"/>
              </a:srgbClr>
            </a:solidFill>
          </p:spPr>
        </p:sp>
      </p:grpSp>
      <p:grpSp>
        <p:nvGrpSpPr>
          <p:cNvPr id="4" name="Group 4"/>
          <p:cNvGrpSpPr/>
          <p:nvPr/>
        </p:nvGrpSpPr>
        <p:grpSpPr>
          <a:xfrm>
            <a:off x="-308368" y="-88859"/>
            <a:ext cx="18904736" cy="18694319"/>
            <a:chOff x="0" y="0"/>
            <a:chExt cx="1935432" cy="1913890"/>
          </a:xfrm>
        </p:grpSpPr>
        <p:sp>
          <p:nvSpPr>
            <p:cNvPr id="5" name="Freeform 5"/>
            <p:cNvSpPr/>
            <p:nvPr/>
          </p:nvSpPr>
          <p:spPr>
            <a:xfrm>
              <a:off x="0" y="0"/>
              <a:ext cx="1935432" cy="1913890"/>
            </a:xfrm>
            <a:custGeom>
              <a:avLst/>
              <a:gdLst/>
              <a:ahLst/>
              <a:cxnLst/>
              <a:rect l="l" t="t" r="r" b="b"/>
              <a:pathLst>
                <a:path w="1935432" h="1913890">
                  <a:moveTo>
                    <a:pt x="0" y="0"/>
                  </a:moveTo>
                  <a:lnTo>
                    <a:pt x="1935432" y="0"/>
                  </a:lnTo>
                  <a:lnTo>
                    <a:pt x="1935432" y="1913890"/>
                  </a:lnTo>
                  <a:lnTo>
                    <a:pt x="0" y="1913890"/>
                  </a:lnTo>
                  <a:close/>
                </a:path>
              </a:pathLst>
            </a:custGeom>
            <a:solidFill>
              <a:srgbClr val="12264A">
                <a:alpha val="46666"/>
              </a:srgbClr>
            </a:solidFill>
          </p:spPr>
        </p:sp>
      </p:grpSp>
      <p:pic>
        <p:nvPicPr>
          <p:cNvPr id="7" name="Picture 7"/>
          <p:cNvPicPr>
            <a:picLocks noChangeAspect="1"/>
          </p:cNvPicPr>
          <p:nvPr/>
        </p:nvPicPr>
        <p:blipFill>
          <a:blip r:embed="rId3"/>
          <a:srcRect/>
          <a:stretch>
            <a:fillRect/>
          </a:stretch>
        </p:blipFill>
        <p:spPr>
          <a:xfrm rot="-10800000">
            <a:off x="0" y="-232792"/>
            <a:ext cx="2854137" cy="2854137"/>
          </a:xfrm>
          <a:prstGeom prst="rect">
            <a:avLst/>
          </a:prstGeom>
        </p:spPr>
      </p:pic>
      <p:grpSp>
        <p:nvGrpSpPr>
          <p:cNvPr id="8" name="Group 8"/>
          <p:cNvGrpSpPr/>
          <p:nvPr/>
        </p:nvGrpSpPr>
        <p:grpSpPr>
          <a:xfrm>
            <a:off x="834079" y="2015160"/>
            <a:ext cx="16425221" cy="6897686"/>
            <a:chOff x="0" y="0"/>
            <a:chExt cx="21900295" cy="9196914"/>
          </a:xfrm>
        </p:grpSpPr>
        <p:sp>
          <p:nvSpPr>
            <p:cNvPr id="9" name="TextBox 9"/>
            <p:cNvSpPr txBox="1"/>
            <p:nvPr/>
          </p:nvSpPr>
          <p:spPr>
            <a:xfrm>
              <a:off x="0" y="-47625"/>
              <a:ext cx="21900295" cy="7498235"/>
            </a:xfrm>
            <a:prstGeom prst="rect">
              <a:avLst/>
            </a:prstGeom>
          </p:spPr>
          <p:txBody>
            <a:bodyPr lIns="0" tIns="0" rIns="0" bIns="0" rtlCol="0" anchor="t">
              <a:spAutoFit/>
            </a:bodyPr>
            <a:lstStyle/>
            <a:p>
              <a:pPr algn="r">
                <a:lnSpc>
                  <a:spcPts val="8924"/>
                </a:lnSpc>
              </a:pPr>
              <a:r>
                <a:rPr lang="en-US" sz="7139" spc="285">
                  <a:solidFill>
                    <a:srgbClr val="FFFFFF"/>
                  </a:solidFill>
                  <a:latin typeface="Raleway Bold"/>
                </a:rPr>
                <a:t>ARE WAGES DIFFERENT BETWEEN WHITE AND MINORITY STAFF?  </a:t>
              </a:r>
            </a:p>
            <a:p>
              <a:pPr algn="r">
                <a:lnSpc>
                  <a:spcPts val="8924"/>
                </a:lnSpc>
              </a:pPr>
              <a:r>
                <a:rPr lang="en-US" sz="7139" spc="285">
                  <a:solidFill>
                    <a:srgbClr val="FFFFFF"/>
                  </a:solidFill>
                  <a:latin typeface="Raleway Bold"/>
                </a:rPr>
                <a:t>IF SO, WHAT EXPLAINS WAGE DIFFERENCES BY RACE AND ETHNICITY?</a:t>
              </a:r>
            </a:p>
          </p:txBody>
        </p:sp>
        <p:sp>
          <p:nvSpPr>
            <p:cNvPr id="10" name="TextBox 10"/>
            <p:cNvSpPr txBox="1"/>
            <p:nvPr/>
          </p:nvSpPr>
          <p:spPr>
            <a:xfrm>
              <a:off x="0" y="8216882"/>
              <a:ext cx="21900295" cy="980032"/>
            </a:xfrm>
            <a:prstGeom prst="rect">
              <a:avLst/>
            </a:prstGeom>
          </p:spPr>
          <p:txBody>
            <a:bodyPr lIns="0" tIns="0" rIns="0" bIns="0" rtlCol="0" anchor="t">
              <a:spAutoFit/>
            </a:bodyPr>
            <a:lstStyle/>
            <a:p>
              <a:pPr algn="r">
                <a:lnSpc>
                  <a:spcPts val="5965"/>
                </a:lnSpc>
              </a:pPr>
              <a:endParaRPr/>
            </a:p>
          </p:txBody>
        </p:sp>
      </p:grpSp>
      <p:pic>
        <p:nvPicPr>
          <p:cNvPr id="11" name="Picture 11"/>
          <p:cNvPicPr>
            <a:picLocks noChangeAspect="1"/>
          </p:cNvPicPr>
          <p:nvPr/>
        </p:nvPicPr>
        <p:blipFill>
          <a:blip r:embed="rId3"/>
          <a:srcRect/>
          <a:stretch>
            <a:fillRect/>
          </a:stretch>
        </p:blipFill>
        <p:spPr>
          <a:xfrm>
            <a:off x="14998188" y="7021701"/>
            <a:ext cx="2854137" cy="2854137"/>
          </a:xfrm>
          <a:prstGeom prst="rect">
            <a:avLst/>
          </a:prstGeom>
        </p:spPr>
      </p:pic>
      <p:sp>
        <p:nvSpPr>
          <p:cNvPr id="12" name="TextBox 12"/>
          <p:cNvSpPr txBox="1"/>
          <p:nvPr/>
        </p:nvSpPr>
        <p:spPr>
          <a:xfrm>
            <a:off x="8647225" y="1019175"/>
            <a:ext cx="8612075" cy="619125"/>
          </a:xfrm>
          <a:prstGeom prst="rect">
            <a:avLst/>
          </a:prstGeom>
        </p:spPr>
        <p:txBody>
          <a:bodyPr lIns="0" tIns="0" rIns="0" bIns="0" rtlCol="0" anchor="t">
            <a:spAutoFit/>
          </a:bodyPr>
          <a:lstStyle/>
          <a:p>
            <a:pPr algn="r">
              <a:lnSpc>
                <a:spcPts val="4800"/>
              </a:lnSpc>
            </a:pPr>
            <a:r>
              <a:rPr lang="en-US" sz="4000" spc="200" dirty="0">
                <a:solidFill>
                  <a:srgbClr val="FFFFFF"/>
                </a:solidFill>
                <a:latin typeface="Raleway Bold"/>
              </a:rPr>
              <a:t>QUESTION #5</a:t>
            </a:r>
          </a:p>
        </p:txBody>
      </p:sp>
      <p:sp>
        <p:nvSpPr>
          <p:cNvPr id="13" name="TextBox 13"/>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5" name="Picture 6">
            <a:extLst>
              <a:ext uri="{FF2B5EF4-FFF2-40B4-BE49-F238E27FC236}">
                <a16:creationId xmlns:a16="http://schemas.microsoft.com/office/drawing/2014/main" id="{B4FA52E5-E89E-4E61-B219-542D31D04212}"/>
              </a:ext>
            </a:extLst>
          </p:cNvPr>
          <p:cNvPicPr>
            <a:picLocks noChangeAspect="1"/>
          </p:cNvPicPr>
          <p:nvPr/>
        </p:nvPicPr>
        <p:blipFill>
          <a:blip r:embed="rId4"/>
          <a:srcRect t="121" b="121"/>
          <a:stretch>
            <a:fillRect/>
          </a:stretch>
        </p:blipFill>
        <p:spPr>
          <a:xfrm rot="-5400000">
            <a:off x="-230361" y="4624320"/>
            <a:ext cx="5855058" cy="58550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grpSp>
        <p:nvGrpSpPr>
          <p:cNvPr id="4" name="Group 4"/>
          <p:cNvGrpSpPr/>
          <p:nvPr/>
        </p:nvGrpSpPr>
        <p:grpSpPr>
          <a:xfrm>
            <a:off x="-418264" y="-514350"/>
            <a:ext cx="9562264" cy="5657850"/>
            <a:chOff x="0" y="0"/>
            <a:chExt cx="3234642" cy="1913890"/>
          </a:xfrm>
        </p:grpSpPr>
        <p:sp>
          <p:nvSpPr>
            <p:cNvPr id="5" name="Freeform 5"/>
            <p:cNvSpPr/>
            <p:nvPr/>
          </p:nvSpPr>
          <p:spPr>
            <a:xfrm>
              <a:off x="0" y="0"/>
              <a:ext cx="3234642" cy="1913890"/>
            </a:xfrm>
            <a:custGeom>
              <a:avLst/>
              <a:gdLst/>
              <a:ahLst/>
              <a:cxnLst/>
              <a:rect l="l" t="t" r="r" b="b"/>
              <a:pathLst>
                <a:path w="3234642" h="1913890">
                  <a:moveTo>
                    <a:pt x="0" y="0"/>
                  </a:moveTo>
                  <a:lnTo>
                    <a:pt x="3234642" y="0"/>
                  </a:lnTo>
                  <a:lnTo>
                    <a:pt x="3234642" y="1913890"/>
                  </a:lnTo>
                  <a:lnTo>
                    <a:pt x="0" y="1913890"/>
                  </a:lnTo>
                  <a:close/>
                </a:path>
              </a:pathLst>
            </a:custGeom>
            <a:solidFill>
              <a:srgbClr val="C6AA74"/>
            </a:solidFill>
          </p:spPr>
        </p:sp>
      </p:grpSp>
      <p:grpSp>
        <p:nvGrpSpPr>
          <p:cNvPr id="6" name="Group 6"/>
          <p:cNvGrpSpPr/>
          <p:nvPr/>
        </p:nvGrpSpPr>
        <p:grpSpPr>
          <a:xfrm>
            <a:off x="1161149" y="1173924"/>
            <a:ext cx="6810538" cy="3022450"/>
            <a:chOff x="0" y="0"/>
            <a:chExt cx="9080718" cy="4029933"/>
          </a:xfrm>
        </p:grpSpPr>
        <p:sp>
          <p:nvSpPr>
            <p:cNvPr id="7" name="TextBox 7"/>
            <p:cNvSpPr txBox="1"/>
            <p:nvPr/>
          </p:nvSpPr>
          <p:spPr>
            <a:xfrm>
              <a:off x="0" y="2820046"/>
              <a:ext cx="9080718" cy="1209887"/>
            </a:xfrm>
            <a:prstGeom prst="rect">
              <a:avLst/>
            </a:prstGeom>
          </p:spPr>
          <p:txBody>
            <a:bodyPr lIns="0" tIns="0" rIns="0" bIns="0" rtlCol="0" anchor="t">
              <a:spAutoFit/>
            </a:bodyPr>
            <a:lstStyle/>
            <a:p>
              <a:pPr algn="ctr">
                <a:lnSpc>
                  <a:spcPts val="3640"/>
                </a:lnSpc>
              </a:pPr>
              <a:r>
                <a:rPr lang="en-US" sz="2800" spc="84" dirty="0">
                  <a:solidFill>
                    <a:srgbClr val="FFFFFF"/>
                  </a:solidFill>
                  <a:latin typeface="Raleway"/>
                </a:rPr>
                <a:t>Additional average annual income of White staff compared to Black staff</a:t>
              </a:r>
            </a:p>
          </p:txBody>
        </p:sp>
        <p:sp>
          <p:nvSpPr>
            <p:cNvPr id="8" name="TextBox 8"/>
            <p:cNvSpPr txBox="1"/>
            <p:nvPr/>
          </p:nvSpPr>
          <p:spPr>
            <a:xfrm>
              <a:off x="0" y="-9525"/>
              <a:ext cx="9080718" cy="2447925"/>
            </a:xfrm>
            <a:prstGeom prst="rect">
              <a:avLst/>
            </a:prstGeom>
          </p:spPr>
          <p:txBody>
            <a:bodyPr lIns="0" tIns="0" rIns="0" bIns="0" rtlCol="0" anchor="t">
              <a:spAutoFit/>
            </a:bodyPr>
            <a:lstStyle/>
            <a:p>
              <a:pPr algn="ctr">
                <a:lnSpc>
                  <a:spcPts val="14400"/>
                </a:lnSpc>
              </a:pPr>
              <a:r>
                <a:rPr lang="en-US" sz="12000" spc="600">
                  <a:solidFill>
                    <a:srgbClr val="FFFFFF"/>
                  </a:solidFill>
                  <a:latin typeface="Raleway Bold"/>
                </a:rPr>
                <a:t>$11,100</a:t>
              </a:r>
            </a:p>
          </p:txBody>
        </p:sp>
      </p:grpSp>
      <p:grpSp>
        <p:nvGrpSpPr>
          <p:cNvPr id="9" name="Group 9"/>
          <p:cNvGrpSpPr/>
          <p:nvPr/>
        </p:nvGrpSpPr>
        <p:grpSpPr>
          <a:xfrm>
            <a:off x="1338457" y="6080427"/>
            <a:ext cx="6810538" cy="3022450"/>
            <a:chOff x="0" y="0"/>
            <a:chExt cx="9080718" cy="4029933"/>
          </a:xfrm>
        </p:grpSpPr>
        <p:sp>
          <p:nvSpPr>
            <p:cNvPr id="10" name="TextBox 10"/>
            <p:cNvSpPr txBox="1"/>
            <p:nvPr/>
          </p:nvSpPr>
          <p:spPr>
            <a:xfrm>
              <a:off x="0" y="2820046"/>
              <a:ext cx="9080718" cy="1209887"/>
            </a:xfrm>
            <a:prstGeom prst="rect">
              <a:avLst/>
            </a:prstGeom>
          </p:spPr>
          <p:txBody>
            <a:bodyPr lIns="0" tIns="0" rIns="0" bIns="0" rtlCol="0" anchor="t">
              <a:spAutoFit/>
            </a:bodyPr>
            <a:lstStyle/>
            <a:p>
              <a:pPr algn="ctr">
                <a:lnSpc>
                  <a:spcPts val="3640"/>
                </a:lnSpc>
              </a:pPr>
              <a:r>
                <a:rPr lang="en-US" sz="2800" spc="84" dirty="0">
                  <a:solidFill>
                    <a:srgbClr val="FFFFFF"/>
                  </a:solidFill>
                  <a:latin typeface="Raleway"/>
                </a:rPr>
                <a:t>Additional average annual income of White staff compared to Hispanic staff</a:t>
              </a:r>
            </a:p>
          </p:txBody>
        </p:sp>
        <p:sp>
          <p:nvSpPr>
            <p:cNvPr id="11" name="TextBox 11"/>
            <p:cNvSpPr txBox="1"/>
            <p:nvPr/>
          </p:nvSpPr>
          <p:spPr>
            <a:xfrm>
              <a:off x="0" y="-9525"/>
              <a:ext cx="9080718" cy="2447925"/>
            </a:xfrm>
            <a:prstGeom prst="rect">
              <a:avLst/>
            </a:prstGeom>
          </p:spPr>
          <p:txBody>
            <a:bodyPr lIns="0" tIns="0" rIns="0" bIns="0" rtlCol="0" anchor="t">
              <a:spAutoFit/>
            </a:bodyPr>
            <a:lstStyle/>
            <a:p>
              <a:pPr algn="ctr">
                <a:lnSpc>
                  <a:spcPts val="14400"/>
                </a:lnSpc>
              </a:pPr>
              <a:r>
                <a:rPr lang="en-US" sz="12000" spc="600">
                  <a:solidFill>
                    <a:srgbClr val="FFFFFF"/>
                  </a:solidFill>
                  <a:latin typeface="Raleway Bold"/>
                </a:rPr>
                <a:t>$8,000</a:t>
              </a:r>
            </a:p>
          </p:txBody>
        </p:sp>
      </p:grpSp>
      <p:grpSp>
        <p:nvGrpSpPr>
          <p:cNvPr id="12" name="Group 12"/>
          <p:cNvGrpSpPr/>
          <p:nvPr/>
        </p:nvGrpSpPr>
        <p:grpSpPr>
          <a:xfrm>
            <a:off x="9144000" y="5143500"/>
            <a:ext cx="9562264" cy="5657850"/>
            <a:chOff x="0" y="0"/>
            <a:chExt cx="3234642" cy="1913890"/>
          </a:xfrm>
        </p:grpSpPr>
        <p:sp>
          <p:nvSpPr>
            <p:cNvPr id="13" name="Freeform 13"/>
            <p:cNvSpPr/>
            <p:nvPr/>
          </p:nvSpPr>
          <p:spPr>
            <a:xfrm>
              <a:off x="0" y="0"/>
              <a:ext cx="3234642" cy="1913890"/>
            </a:xfrm>
            <a:custGeom>
              <a:avLst/>
              <a:gdLst/>
              <a:ahLst/>
              <a:cxnLst/>
              <a:rect l="l" t="t" r="r" b="b"/>
              <a:pathLst>
                <a:path w="3234642" h="1913890">
                  <a:moveTo>
                    <a:pt x="0" y="0"/>
                  </a:moveTo>
                  <a:lnTo>
                    <a:pt x="3234642" y="0"/>
                  </a:lnTo>
                  <a:lnTo>
                    <a:pt x="3234642" y="1913890"/>
                  </a:lnTo>
                  <a:lnTo>
                    <a:pt x="0" y="1913890"/>
                  </a:lnTo>
                  <a:close/>
                </a:path>
              </a:pathLst>
            </a:custGeom>
            <a:solidFill>
              <a:srgbClr val="C6AA74"/>
            </a:solidFill>
          </p:spPr>
        </p:sp>
      </p:grpSp>
      <p:grpSp>
        <p:nvGrpSpPr>
          <p:cNvPr id="14" name="Group 14"/>
          <p:cNvGrpSpPr/>
          <p:nvPr/>
        </p:nvGrpSpPr>
        <p:grpSpPr>
          <a:xfrm>
            <a:off x="10405112" y="1028700"/>
            <a:ext cx="7040040" cy="3479650"/>
            <a:chOff x="0" y="0"/>
            <a:chExt cx="9386719" cy="4639533"/>
          </a:xfrm>
        </p:grpSpPr>
        <p:sp>
          <p:nvSpPr>
            <p:cNvPr id="15" name="TextBox 15"/>
            <p:cNvSpPr txBox="1"/>
            <p:nvPr/>
          </p:nvSpPr>
          <p:spPr>
            <a:xfrm>
              <a:off x="0" y="2820046"/>
              <a:ext cx="9386719" cy="1819487"/>
            </a:xfrm>
            <a:prstGeom prst="rect">
              <a:avLst/>
            </a:prstGeom>
          </p:spPr>
          <p:txBody>
            <a:bodyPr lIns="0" tIns="0" rIns="0" bIns="0" rtlCol="0" anchor="t">
              <a:spAutoFit/>
            </a:bodyPr>
            <a:lstStyle/>
            <a:p>
              <a:pPr algn="ctr">
                <a:lnSpc>
                  <a:spcPts val="3640"/>
                </a:lnSpc>
              </a:pPr>
              <a:r>
                <a:rPr lang="en-US" sz="2800" spc="84" dirty="0">
                  <a:solidFill>
                    <a:srgbClr val="FFFFFF"/>
                  </a:solidFill>
                  <a:latin typeface="Raleway"/>
                </a:rPr>
                <a:t>Additional average income earned by White staff as a percentage of average Black annual income</a:t>
              </a:r>
            </a:p>
          </p:txBody>
        </p:sp>
        <p:sp>
          <p:nvSpPr>
            <p:cNvPr id="16" name="TextBox 16"/>
            <p:cNvSpPr txBox="1"/>
            <p:nvPr/>
          </p:nvSpPr>
          <p:spPr>
            <a:xfrm>
              <a:off x="0" y="-9525"/>
              <a:ext cx="9386719" cy="2447925"/>
            </a:xfrm>
            <a:prstGeom prst="rect">
              <a:avLst/>
            </a:prstGeom>
          </p:spPr>
          <p:txBody>
            <a:bodyPr lIns="0" tIns="0" rIns="0" bIns="0" rtlCol="0" anchor="t">
              <a:spAutoFit/>
            </a:bodyPr>
            <a:lstStyle/>
            <a:p>
              <a:pPr algn="ctr">
                <a:lnSpc>
                  <a:spcPts val="14400"/>
                </a:lnSpc>
              </a:pPr>
              <a:r>
                <a:rPr lang="en-US" sz="12000" spc="600">
                  <a:solidFill>
                    <a:srgbClr val="FFFFFF"/>
                  </a:solidFill>
                  <a:latin typeface="Raleway Bold"/>
                </a:rPr>
                <a:t>24%</a:t>
              </a:r>
            </a:p>
          </p:txBody>
        </p:sp>
      </p:grpSp>
      <p:grpSp>
        <p:nvGrpSpPr>
          <p:cNvPr id="17" name="Group 17"/>
          <p:cNvGrpSpPr/>
          <p:nvPr/>
        </p:nvGrpSpPr>
        <p:grpSpPr>
          <a:xfrm>
            <a:off x="10328912" y="6226616"/>
            <a:ext cx="7116240" cy="3200560"/>
            <a:chOff x="-3127" y="499719"/>
            <a:chExt cx="9488319" cy="4267412"/>
          </a:xfrm>
        </p:grpSpPr>
        <p:sp>
          <p:nvSpPr>
            <p:cNvPr id="18" name="TextBox 18"/>
            <p:cNvSpPr txBox="1"/>
            <p:nvPr/>
          </p:nvSpPr>
          <p:spPr>
            <a:xfrm>
              <a:off x="-3127" y="2947644"/>
              <a:ext cx="9386719" cy="1819487"/>
            </a:xfrm>
            <a:prstGeom prst="rect">
              <a:avLst/>
            </a:prstGeom>
          </p:spPr>
          <p:txBody>
            <a:bodyPr lIns="0" tIns="0" rIns="0" bIns="0" rtlCol="0" anchor="t">
              <a:spAutoFit/>
            </a:bodyPr>
            <a:lstStyle/>
            <a:p>
              <a:pPr algn="ctr">
                <a:lnSpc>
                  <a:spcPts val="3640"/>
                </a:lnSpc>
              </a:pPr>
              <a:r>
                <a:rPr lang="en-US" sz="2800" spc="84" dirty="0">
                  <a:solidFill>
                    <a:srgbClr val="FFFFFF"/>
                  </a:solidFill>
                  <a:latin typeface="Raleway"/>
                </a:rPr>
                <a:t>Additional average income earned by White staff as a percentage of average Hispanic annual income</a:t>
              </a:r>
            </a:p>
          </p:txBody>
        </p:sp>
        <p:sp>
          <p:nvSpPr>
            <p:cNvPr id="19" name="TextBox 19"/>
            <p:cNvSpPr txBox="1"/>
            <p:nvPr/>
          </p:nvSpPr>
          <p:spPr>
            <a:xfrm>
              <a:off x="98473" y="499719"/>
              <a:ext cx="9386719" cy="2447925"/>
            </a:xfrm>
            <a:prstGeom prst="rect">
              <a:avLst/>
            </a:prstGeom>
          </p:spPr>
          <p:txBody>
            <a:bodyPr lIns="0" tIns="0" rIns="0" bIns="0" rtlCol="0" anchor="t">
              <a:spAutoFit/>
            </a:bodyPr>
            <a:lstStyle/>
            <a:p>
              <a:pPr algn="ctr">
                <a:lnSpc>
                  <a:spcPts val="14400"/>
                </a:lnSpc>
              </a:pPr>
              <a:r>
                <a:rPr lang="en-US" sz="12000" spc="600" dirty="0">
                  <a:solidFill>
                    <a:srgbClr val="FFFFFF"/>
                  </a:solidFill>
                  <a:latin typeface="Raleway Bold"/>
                </a:rPr>
                <a:t>16%</a:t>
              </a:r>
            </a:p>
          </p:txBody>
        </p:sp>
      </p:grpSp>
      <p:sp>
        <p:nvSpPr>
          <p:cNvPr id="20" name="TextBox 20"/>
          <p:cNvSpPr txBox="1"/>
          <p:nvPr/>
        </p:nvSpPr>
        <p:spPr>
          <a:xfrm>
            <a:off x="10776658" y="9624112"/>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22" name="Picture 2">
            <a:extLst>
              <a:ext uri="{FF2B5EF4-FFF2-40B4-BE49-F238E27FC236}">
                <a16:creationId xmlns:a16="http://schemas.microsoft.com/office/drawing/2014/main" id="{39120334-EFF5-4FFA-9EE0-B6CA97BB55FD}"/>
              </a:ext>
            </a:extLst>
          </p:cNvPr>
          <p:cNvPicPr>
            <a:picLocks noChangeAspect="1"/>
          </p:cNvPicPr>
          <p:nvPr/>
        </p:nvPicPr>
        <p:blipFill>
          <a:blip r:embed="rId2"/>
          <a:srcRect/>
          <a:stretch>
            <a:fillRect/>
          </a:stretch>
        </p:blipFill>
        <p:spPr>
          <a:xfrm rot="5400000">
            <a:off x="15601950" y="-170549"/>
            <a:ext cx="2855698" cy="2855698"/>
          </a:xfrm>
          <a:prstGeom prst="rect">
            <a:avLst/>
          </a:prstGeom>
        </p:spPr>
      </p:pic>
      <p:pic>
        <p:nvPicPr>
          <p:cNvPr id="24" name="Picture 3">
            <a:extLst>
              <a:ext uri="{FF2B5EF4-FFF2-40B4-BE49-F238E27FC236}">
                <a16:creationId xmlns:a16="http://schemas.microsoft.com/office/drawing/2014/main" id="{36EF2300-0D83-4BCC-9EA1-A31DC179C1AC}"/>
              </a:ext>
            </a:extLst>
          </p:cNvPr>
          <p:cNvPicPr>
            <a:picLocks noChangeAspect="1"/>
          </p:cNvPicPr>
          <p:nvPr/>
        </p:nvPicPr>
        <p:blipFill>
          <a:blip r:embed="rId2"/>
          <a:srcRect/>
          <a:stretch>
            <a:fillRect/>
          </a:stretch>
        </p:blipFill>
        <p:spPr>
          <a:xfrm rot="-5400000">
            <a:off x="-266700" y="7591652"/>
            <a:ext cx="2855698" cy="28556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TextBox 3"/>
          <p:cNvSpPr txBox="1"/>
          <p:nvPr/>
        </p:nvSpPr>
        <p:spPr>
          <a:xfrm>
            <a:off x="5964167" y="8094155"/>
            <a:ext cx="2597120" cy="1136016"/>
          </a:xfrm>
          <a:prstGeom prst="rect">
            <a:avLst/>
          </a:prstGeom>
        </p:spPr>
        <p:txBody>
          <a:bodyPr lIns="0" tIns="0" rIns="0" bIns="0" rtlCol="0" anchor="t">
            <a:spAutoFit/>
          </a:bodyPr>
          <a:lstStyle/>
          <a:p>
            <a:pPr algn="ctr">
              <a:lnSpc>
                <a:spcPts val="4676"/>
              </a:lnSpc>
            </a:pPr>
            <a:r>
              <a:rPr lang="en-US" sz="2800" spc="193">
                <a:solidFill>
                  <a:srgbClr val="191919"/>
                </a:solidFill>
                <a:latin typeface="Aileron Regular"/>
              </a:rPr>
              <a:t>Top 25% Earners</a:t>
            </a:r>
          </a:p>
        </p:txBody>
      </p:sp>
      <p:sp>
        <p:nvSpPr>
          <p:cNvPr id="4" name="TextBox 4"/>
          <p:cNvSpPr txBox="1"/>
          <p:nvPr/>
        </p:nvSpPr>
        <p:spPr>
          <a:xfrm>
            <a:off x="4674167" y="7781467"/>
            <a:ext cx="508708" cy="388239"/>
          </a:xfrm>
          <a:prstGeom prst="rect">
            <a:avLst/>
          </a:prstGeom>
        </p:spPr>
        <p:txBody>
          <a:bodyPr lIns="0" tIns="0" rIns="0" bIns="0" rtlCol="0" anchor="t">
            <a:spAutoFit/>
          </a:bodyPr>
          <a:lstStyle/>
          <a:p>
            <a:pPr algn="ctr">
              <a:lnSpc>
                <a:spcPts val="3213"/>
              </a:lnSpc>
            </a:pPr>
            <a:r>
              <a:rPr lang="en-US" sz="2100" spc="21">
                <a:solidFill>
                  <a:srgbClr val="191919"/>
                </a:solidFill>
                <a:latin typeface="Aileron Regular"/>
              </a:rPr>
              <a:t>0</a:t>
            </a:r>
          </a:p>
        </p:txBody>
      </p:sp>
      <p:sp>
        <p:nvSpPr>
          <p:cNvPr id="5" name="TextBox 5"/>
          <p:cNvSpPr txBox="1"/>
          <p:nvPr/>
        </p:nvSpPr>
        <p:spPr>
          <a:xfrm>
            <a:off x="4674167" y="703319"/>
            <a:ext cx="508708" cy="388239"/>
          </a:xfrm>
          <a:prstGeom prst="rect">
            <a:avLst/>
          </a:prstGeom>
        </p:spPr>
        <p:txBody>
          <a:bodyPr lIns="0" tIns="0" rIns="0" bIns="0" rtlCol="0" anchor="t">
            <a:spAutoFit/>
          </a:bodyPr>
          <a:lstStyle/>
          <a:p>
            <a:pPr algn="ctr">
              <a:lnSpc>
                <a:spcPts val="3213"/>
              </a:lnSpc>
            </a:pPr>
            <a:r>
              <a:rPr lang="en-US" sz="2100" spc="21">
                <a:solidFill>
                  <a:srgbClr val="191919"/>
                </a:solidFill>
                <a:latin typeface="Aileron Regular"/>
              </a:rPr>
              <a:t>60</a:t>
            </a:r>
          </a:p>
        </p:txBody>
      </p:sp>
      <p:sp>
        <p:nvSpPr>
          <p:cNvPr id="6" name="TextBox 6"/>
          <p:cNvSpPr txBox="1"/>
          <p:nvPr/>
        </p:nvSpPr>
        <p:spPr>
          <a:xfrm>
            <a:off x="4674167" y="1869190"/>
            <a:ext cx="508708" cy="388239"/>
          </a:xfrm>
          <a:prstGeom prst="rect">
            <a:avLst/>
          </a:prstGeom>
        </p:spPr>
        <p:txBody>
          <a:bodyPr lIns="0" tIns="0" rIns="0" bIns="0" rtlCol="0" anchor="t">
            <a:spAutoFit/>
          </a:bodyPr>
          <a:lstStyle/>
          <a:p>
            <a:pPr algn="ctr">
              <a:lnSpc>
                <a:spcPts val="3213"/>
              </a:lnSpc>
            </a:pPr>
            <a:r>
              <a:rPr lang="en-US" sz="2100" spc="21">
                <a:solidFill>
                  <a:srgbClr val="191919"/>
                </a:solidFill>
                <a:latin typeface="Aileron Regular"/>
              </a:rPr>
              <a:t>50</a:t>
            </a:r>
          </a:p>
        </p:txBody>
      </p:sp>
      <p:sp>
        <p:nvSpPr>
          <p:cNvPr id="7" name="TextBox 7"/>
          <p:cNvSpPr txBox="1"/>
          <p:nvPr/>
        </p:nvSpPr>
        <p:spPr>
          <a:xfrm>
            <a:off x="4674167" y="3048881"/>
            <a:ext cx="508708" cy="388239"/>
          </a:xfrm>
          <a:prstGeom prst="rect">
            <a:avLst/>
          </a:prstGeom>
        </p:spPr>
        <p:txBody>
          <a:bodyPr lIns="0" tIns="0" rIns="0" bIns="0" rtlCol="0" anchor="t">
            <a:spAutoFit/>
          </a:bodyPr>
          <a:lstStyle/>
          <a:p>
            <a:pPr algn="ctr">
              <a:lnSpc>
                <a:spcPts val="3213"/>
              </a:lnSpc>
            </a:pPr>
            <a:r>
              <a:rPr lang="en-US" sz="2100" spc="21">
                <a:solidFill>
                  <a:srgbClr val="191919"/>
                </a:solidFill>
                <a:latin typeface="Aileron Regular"/>
              </a:rPr>
              <a:t>40</a:t>
            </a:r>
          </a:p>
        </p:txBody>
      </p:sp>
      <p:sp>
        <p:nvSpPr>
          <p:cNvPr id="8" name="TextBox 8"/>
          <p:cNvSpPr txBox="1"/>
          <p:nvPr/>
        </p:nvSpPr>
        <p:spPr>
          <a:xfrm>
            <a:off x="4674167" y="4214753"/>
            <a:ext cx="508708" cy="388239"/>
          </a:xfrm>
          <a:prstGeom prst="rect">
            <a:avLst/>
          </a:prstGeom>
        </p:spPr>
        <p:txBody>
          <a:bodyPr lIns="0" tIns="0" rIns="0" bIns="0" rtlCol="0" anchor="t">
            <a:spAutoFit/>
          </a:bodyPr>
          <a:lstStyle/>
          <a:p>
            <a:pPr algn="ctr">
              <a:lnSpc>
                <a:spcPts val="3213"/>
              </a:lnSpc>
            </a:pPr>
            <a:r>
              <a:rPr lang="en-US" sz="2100" spc="21">
                <a:solidFill>
                  <a:srgbClr val="191919"/>
                </a:solidFill>
                <a:latin typeface="Aileron Regular"/>
              </a:rPr>
              <a:t>30</a:t>
            </a:r>
          </a:p>
        </p:txBody>
      </p:sp>
      <p:sp>
        <p:nvSpPr>
          <p:cNvPr id="9" name="TextBox 9"/>
          <p:cNvSpPr txBox="1"/>
          <p:nvPr/>
        </p:nvSpPr>
        <p:spPr>
          <a:xfrm>
            <a:off x="4674167" y="5422084"/>
            <a:ext cx="508708" cy="388239"/>
          </a:xfrm>
          <a:prstGeom prst="rect">
            <a:avLst/>
          </a:prstGeom>
        </p:spPr>
        <p:txBody>
          <a:bodyPr lIns="0" tIns="0" rIns="0" bIns="0" rtlCol="0" anchor="t">
            <a:spAutoFit/>
          </a:bodyPr>
          <a:lstStyle/>
          <a:p>
            <a:pPr algn="ctr">
              <a:lnSpc>
                <a:spcPts val="3213"/>
              </a:lnSpc>
            </a:pPr>
            <a:r>
              <a:rPr lang="en-US" sz="2100" spc="21">
                <a:solidFill>
                  <a:srgbClr val="191919"/>
                </a:solidFill>
                <a:latin typeface="Aileron Regular"/>
              </a:rPr>
              <a:t>20</a:t>
            </a:r>
          </a:p>
        </p:txBody>
      </p:sp>
      <p:sp>
        <p:nvSpPr>
          <p:cNvPr id="10" name="TextBox 10"/>
          <p:cNvSpPr txBox="1"/>
          <p:nvPr/>
        </p:nvSpPr>
        <p:spPr>
          <a:xfrm>
            <a:off x="4674167" y="6601776"/>
            <a:ext cx="508708" cy="388239"/>
          </a:xfrm>
          <a:prstGeom prst="rect">
            <a:avLst/>
          </a:prstGeom>
        </p:spPr>
        <p:txBody>
          <a:bodyPr lIns="0" tIns="0" rIns="0" bIns="0" rtlCol="0" anchor="t">
            <a:spAutoFit/>
          </a:bodyPr>
          <a:lstStyle/>
          <a:p>
            <a:pPr algn="ctr">
              <a:lnSpc>
                <a:spcPts val="3213"/>
              </a:lnSpc>
            </a:pPr>
            <a:r>
              <a:rPr lang="en-US" sz="2100" spc="21">
                <a:solidFill>
                  <a:srgbClr val="191919"/>
                </a:solidFill>
                <a:latin typeface="Aileron Regular"/>
              </a:rPr>
              <a:t>10</a:t>
            </a:r>
          </a:p>
        </p:txBody>
      </p:sp>
      <p:sp>
        <p:nvSpPr>
          <p:cNvPr id="11" name="AutoShape 11"/>
          <p:cNvSpPr/>
          <p:nvPr/>
        </p:nvSpPr>
        <p:spPr>
          <a:xfrm rot="-5400000">
            <a:off x="5933151" y="7394347"/>
            <a:ext cx="541416" cy="752545"/>
          </a:xfrm>
          <a:prstGeom prst="rect">
            <a:avLst/>
          </a:prstGeom>
          <a:solidFill>
            <a:srgbClr val="12264A"/>
          </a:solidFill>
        </p:spPr>
      </p:sp>
      <p:sp>
        <p:nvSpPr>
          <p:cNvPr id="12" name="AutoShape 12"/>
          <p:cNvSpPr/>
          <p:nvPr/>
        </p:nvSpPr>
        <p:spPr>
          <a:xfrm rot="-5400000">
            <a:off x="6902202" y="7394347"/>
            <a:ext cx="541416" cy="752545"/>
          </a:xfrm>
          <a:prstGeom prst="rect">
            <a:avLst/>
          </a:prstGeom>
          <a:solidFill>
            <a:srgbClr val="C6AA74"/>
          </a:solidFill>
        </p:spPr>
      </p:sp>
      <p:sp>
        <p:nvSpPr>
          <p:cNvPr id="13" name="AutoShape 13"/>
          <p:cNvSpPr/>
          <p:nvPr/>
        </p:nvSpPr>
        <p:spPr>
          <a:xfrm rot="-5400000">
            <a:off x="6902202" y="6783402"/>
            <a:ext cx="541416" cy="752545"/>
          </a:xfrm>
          <a:prstGeom prst="rect">
            <a:avLst/>
          </a:prstGeom>
          <a:solidFill>
            <a:srgbClr val="C6AA74"/>
          </a:solidFill>
        </p:spPr>
      </p:sp>
      <p:sp>
        <p:nvSpPr>
          <p:cNvPr id="14" name="AutoShape 14"/>
          <p:cNvSpPr/>
          <p:nvPr/>
        </p:nvSpPr>
        <p:spPr>
          <a:xfrm rot="-5400000">
            <a:off x="6902202" y="1284899"/>
            <a:ext cx="541416" cy="752545"/>
          </a:xfrm>
          <a:prstGeom prst="rect">
            <a:avLst/>
          </a:prstGeom>
          <a:solidFill>
            <a:srgbClr val="D9D9D9">
              <a:alpha val="22745"/>
            </a:srgbClr>
          </a:solidFill>
        </p:spPr>
      </p:sp>
      <p:sp>
        <p:nvSpPr>
          <p:cNvPr id="15" name="AutoShape 15"/>
          <p:cNvSpPr/>
          <p:nvPr/>
        </p:nvSpPr>
        <p:spPr>
          <a:xfrm rot="-5400000">
            <a:off x="6902202" y="673954"/>
            <a:ext cx="541416" cy="752545"/>
          </a:xfrm>
          <a:prstGeom prst="rect">
            <a:avLst/>
          </a:prstGeom>
          <a:solidFill>
            <a:srgbClr val="D9D9D9">
              <a:alpha val="22745"/>
            </a:srgbClr>
          </a:solidFill>
        </p:spPr>
      </p:sp>
      <p:sp>
        <p:nvSpPr>
          <p:cNvPr id="16" name="AutoShape 16"/>
          <p:cNvSpPr/>
          <p:nvPr/>
        </p:nvSpPr>
        <p:spPr>
          <a:xfrm rot="-5400000">
            <a:off x="7876480" y="7366707"/>
            <a:ext cx="541416" cy="752545"/>
          </a:xfrm>
          <a:prstGeom prst="rect">
            <a:avLst/>
          </a:prstGeom>
          <a:solidFill>
            <a:srgbClr val="7D827D"/>
          </a:solidFill>
        </p:spPr>
      </p:sp>
      <p:sp>
        <p:nvSpPr>
          <p:cNvPr id="17" name="AutoShape 17"/>
          <p:cNvSpPr/>
          <p:nvPr/>
        </p:nvSpPr>
        <p:spPr>
          <a:xfrm rot="-5400000">
            <a:off x="7876480" y="6755762"/>
            <a:ext cx="541416" cy="752545"/>
          </a:xfrm>
          <a:prstGeom prst="rect">
            <a:avLst/>
          </a:prstGeom>
          <a:solidFill>
            <a:srgbClr val="7D827D"/>
          </a:solidFill>
        </p:spPr>
      </p:sp>
      <p:sp>
        <p:nvSpPr>
          <p:cNvPr id="18" name="AutoShape 18"/>
          <p:cNvSpPr/>
          <p:nvPr/>
        </p:nvSpPr>
        <p:spPr>
          <a:xfrm rot="-5400000">
            <a:off x="5933151" y="6783402"/>
            <a:ext cx="541416" cy="752545"/>
          </a:xfrm>
          <a:prstGeom prst="rect">
            <a:avLst/>
          </a:prstGeom>
          <a:solidFill>
            <a:srgbClr val="12264A"/>
          </a:solidFill>
        </p:spPr>
      </p:sp>
      <p:sp>
        <p:nvSpPr>
          <p:cNvPr id="19" name="AutoShape 19"/>
          <p:cNvSpPr/>
          <p:nvPr/>
        </p:nvSpPr>
        <p:spPr>
          <a:xfrm rot="-5400000">
            <a:off x="5933151" y="6172458"/>
            <a:ext cx="541416" cy="752545"/>
          </a:xfrm>
          <a:prstGeom prst="rect">
            <a:avLst/>
          </a:prstGeom>
          <a:solidFill>
            <a:srgbClr val="12264A"/>
          </a:solidFill>
        </p:spPr>
      </p:sp>
      <p:sp>
        <p:nvSpPr>
          <p:cNvPr id="20" name="AutoShape 20"/>
          <p:cNvSpPr/>
          <p:nvPr/>
        </p:nvSpPr>
        <p:spPr>
          <a:xfrm rot="-5400000">
            <a:off x="5933151" y="5561513"/>
            <a:ext cx="541416" cy="752545"/>
          </a:xfrm>
          <a:prstGeom prst="rect">
            <a:avLst/>
          </a:prstGeom>
          <a:solidFill>
            <a:srgbClr val="12264A"/>
          </a:solidFill>
        </p:spPr>
      </p:sp>
      <p:sp>
        <p:nvSpPr>
          <p:cNvPr id="21" name="AutoShape 21"/>
          <p:cNvSpPr/>
          <p:nvPr/>
        </p:nvSpPr>
        <p:spPr>
          <a:xfrm rot="-5400000">
            <a:off x="5933151" y="4950568"/>
            <a:ext cx="541416" cy="752545"/>
          </a:xfrm>
          <a:prstGeom prst="rect">
            <a:avLst/>
          </a:prstGeom>
          <a:solidFill>
            <a:srgbClr val="12264A"/>
          </a:solidFill>
        </p:spPr>
      </p:sp>
      <p:sp>
        <p:nvSpPr>
          <p:cNvPr id="22" name="AutoShape 22"/>
          <p:cNvSpPr/>
          <p:nvPr/>
        </p:nvSpPr>
        <p:spPr>
          <a:xfrm rot="-5400000">
            <a:off x="5933151" y="4339623"/>
            <a:ext cx="541416" cy="752545"/>
          </a:xfrm>
          <a:prstGeom prst="rect">
            <a:avLst/>
          </a:prstGeom>
          <a:solidFill>
            <a:srgbClr val="12264A"/>
          </a:solidFill>
        </p:spPr>
      </p:sp>
      <p:sp>
        <p:nvSpPr>
          <p:cNvPr id="23" name="AutoShape 23"/>
          <p:cNvSpPr/>
          <p:nvPr/>
        </p:nvSpPr>
        <p:spPr>
          <a:xfrm rot="-5400000">
            <a:off x="5933151" y="3117733"/>
            <a:ext cx="541416" cy="752545"/>
          </a:xfrm>
          <a:prstGeom prst="rect">
            <a:avLst/>
          </a:prstGeom>
          <a:solidFill>
            <a:srgbClr val="D9D9D9">
              <a:alpha val="29803"/>
            </a:srgbClr>
          </a:solidFill>
        </p:spPr>
      </p:sp>
      <p:sp>
        <p:nvSpPr>
          <p:cNvPr id="24" name="AutoShape 24"/>
          <p:cNvSpPr/>
          <p:nvPr/>
        </p:nvSpPr>
        <p:spPr>
          <a:xfrm rot="-5400000">
            <a:off x="5933151" y="2506789"/>
            <a:ext cx="541416" cy="752545"/>
          </a:xfrm>
          <a:prstGeom prst="rect">
            <a:avLst/>
          </a:prstGeom>
          <a:solidFill>
            <a:srgbClr val="D9D9D9">
              <a:alpha val="29803"/>
            </a:srgbClr>
          </a:solidFill>
        </p:spPr>
      </p:sp>
      <p:sp>
        <p:nvSpPr>
          <p:cNvPr id="25" name="AutoShape 25"/>
          <p:cNvSpPr/>
          <p:nvPr/>
        </p:nvSpPr>
        <p:spPr>
          <a:xfrm rot="-5400000">
            <a:off x="5933151" y="1895844"/>
            <a:ext cx="541416" cy="752545"/>
          </a:xfrm>
          <a:prstGeom prst="rect">
            <a:avLst/>
          </a:prstGeom>
          <a:solidFill>
            <a:srgbClr val="D9D9D9">
              <a:alpha val="29803"/>
            </a:srgbClr>
          </a:solidFill>
        </p:spPr>
      </p:sp>
      <p:sp>
        <p:nvSpPr>
          <p:cNvPr id="26" name="AutoShape 26"/>
          <p:cNvSpPr/>
          <p:nvPr/>
        </p:nvSpPr>
        <p:spPr>
          <a:xfrm rot="-5400000">
            <a:off x="5933151" y="1284899"/>
            <a:ext cx="541416" cy="752545"/>
          </a:xfrm>
          <a:prstGeom prst="rect">
            <a:avLst/>
          </a:prstGeom>
          <a:solidFill>
            <a:srgbClr val="D9D9D9">
              <a:alpha val="29803"/>
            </a:srgbClr>
          </a:solidFill>
        </p:spPr>
      </p:sp>
      <p:sp>
        <p:nvSpPr>
          <p:cNvPr id="27" name="AutoShape 27"/>
          <p:cNvSpPr/>
          <p:nvPr/>
        </p:nvSpPr>
        <p:spPr>
          <a:xfrm rot="-5400000">
            <a:off x="5933151" y="673954"/>
            <a:ext cx="541416" cy="752545"/>
          </a:xfrm>
          <a:prstGeom prst="rect">
            <a:avLst/>
          </a:prstGeom>
          <a:solidFill>
            <a:srgbClr val="D9D9D9">
              <a:alpha val="29803"/>
            </a:srgbClr>
          </a:solidFill>
        </p:spPr>
      </p:sp>
      <p:sp>
        <p:nvSpPr>
          <p:cNvPr id="28" name="AutoShape 28"/>
          <p:cNvSpPr/>
          <p:nvPr/>
        </p:nvSpPr>
        <p:spPr>
          <a:xfrm>
            <a:off x="5421445" y="8013687"/>
            <a:ext cx="8065820" cy="74400"/>
          </a:xfrm>
          <a:prstGeom prst="rect">
            <a:avLst/>
          </a:prstGeom>
          <a:solidFill>
            <a:srgbClr val="191919">
              <a:alpha val="98823"/>
            </a:srgbClr>
          </a:solidFill>
        </p:spPr>
      </p:sp>
      <p:sp>
        <p:nvSpPr>
          <p:cNvPr id="29" name="TextBox 29"/>
          <p:cNvSpPr txBox="1"/>
          <p:nvPr/>
        </p:nvSpPr>
        <p:spPr>
          <a:xfrm>
            <a:off x="280551" y="617275"/>
            <a:ext cx="3787046" cy="5096002"/>
          </a:xfrm>
          <a:prstGeom prst="rect">
            <a:avLst/>
          </a:prstGeom>
        </p:spPr>
        <p:txBody>
          <a:bodyPr lIns="0" tIns="0" rIns="0" bIns="0" rtlCol="0" anchor="t">
            <a:spAutoFit/>
          </a:bodyPr>
          <a:lstStyle/>
          <a:p>
            <a:pPr>
              <a:lnSpc>
                <a:spcPts val="4454"/>
              </a:lnSpc>
            </a:pPr>
            <a:r>
              <a:rPr lang="en-US" sz="3400" spc="102">
                <a:solidFill>
                  <a:srgbClr val="FFFFFF"/>
                </a:solidFill>
                <a:latin typeface="Raleway Bold"/>
              </a:rPr>
              <a:t>Are wages different between white and minority staff?  If so, what explains wage differences by race and ethnicity?</a:t>
            </a:r>
          </a:p>
        </p:txBody>
      </p:sp>
      <p:sp>
        <p:nvSpPr>
          <p:cNvPr id="30" name="TextBox 30"/>
          <p:cNvSpPr txBox="1"/>
          <p:nvPr/>
        </p:nvSpPr>
        <p:spPr>
          <a:xfrm>
            <a:off x="10210179" y="8094155"/>
            <a:ext cx="2597120" cy="1136016"/>
          </a:xfrm>
          <a:prstGeom prst="rect">
            <a:avLst/>
          </a:prstGeom>
        </p:spPr>
        <p:txBody>
          <a:bodyPr lIns="0" tIns="0" rIns="0" bIns="0" rtlCol="0" anchor="t">
            <a:spAutoFit/>
          </a:bodyPr>
          <a:lstStyle/>
          <a:p>
            <a:pPr algn="ctr">
              <a:lnSpc>
                <a:spcPts val="4676"/>
              </a:lnSpc>
            </a:pPr>
            <a:r>
              <a:rPr lang="en-US" sz="2800" spc="193">
                <a:solidFill>
                  <a:srgbClr val="191919"/>
                </a:solidFill>
                <a:latin typeface="Aileron Regular"/>
              </a:rPr>
              <a:t>Bottom 25% Earners</a:t>
            </a:r>
          </a:p>
        </p:txBody>
      </p:sp>
      <p:sp>
        <p:nvSpPr>
          <p:cNvPr id="31" name="AutoShape 31"/>
          <p:cNvSpPr/>
          <p:nvPr/>
        </p:nvSpPr>
        <p:spPr>
          <a:xfrm rot="-5400000">
            <a:off x="5933151" y="3728678"/>
            <a:ext cx="541416" cy="752545"/>
          </a:xfrm>
          <a:prstGeom prst="rect">
            <a:avLst/>
          </a:prstGeom>
          <a:solidFill>
            <a:srgbClr val="D9D9D9">
              <a:alpha val="29803"/>
            </a:srgbClr>
          </a:solidFill>
        </p:spPr>
      </p:sp>
      <p:sp>
        <p:nvSpPr>
          <p:cNvPr id="32" name="AutoShape 32"/>
          <p:cNvSpPr/>
          <p:nvPr/>
        </p:nvSpPr>
        <p:spPr>
          <a:xfrm rot="-5400000">
            <a:off x="6902202" y="4360567"/>
            <a:ext cx="541416" cy="752545"/>
          </a:xfrm>
          <a:prstGeom prst="rect">
            <a:avLst/>
          </a:prstGeom>
          <a:solidFill>
            <a:srgbClr val="D9D9D9">
              <a:alpha val="29803"/>
            </a:srgbClr>
          </a:solidFill>
        </p:spPr>
      </p:sp>
      <p:sp>
        <p:nvSpPr>
          <p:cNvPr id="33" name="AutoShape 33"/>
          <p:cNvSpPr/>
          <p:nvPr/>
        </p:nvSpPr>
        <p:spPr>
          <a:xfrm rot="-5400000">
            <a:off x="6902202" y="3749623"/>
            <a:ext cx="541416" cy="752545"/>
          </a:xfrm>
          <a:prstGeom prst="rect">
            <a:avLst/>
          </a:prstGeom>
          <a:solidFill>
            <a:srgbClr val="D9D9D9">
              <a:alpha val="29803"/>
            </a:srgbClr>
          </a:solidFill>
        </p:spPr>
      </p:sp>
      <p:sp>
        <p:nvSpPr>
          <p:cNvPr id="34" name="AutoShape 34"/>
          <p:cNvSpPr/>
          <p:nvPr/>
        </p:nvSpPr>
        <p:spPr>
          <a:xfrm rot="-5400000">
            <a:off x="6902202" y="3138678"/>
            <a:ext cx="541416" cy="752545"/>
          </a:xfrm>
          <a:prstGeom prst="rect">
            <a:avLst/>
          </a:prstGeom>
          <a:solidFill>
            <a:srgbClr val="D9D9D9">
              <a:alpha val="29803"/>
            </a:srgbClr>
          </a:solidFill>
        </p:spPr>
      </p:sp>
      <p:sp>
        <p:nvSpPr>
          <p:cNvPr id="35" name="AutoShape 35"/>
          <p:cNvSpPr/>
          <p:nvPr/>
        </p:nvSpPr>
        <p:spPr>
          <a:xfrm rot="-5400000">
            <a:off x="6902202" y="2527733"/>
            <a:ext cx="541416" cy="752545"/>
          </a:xfrm>
          <a:prstGeom prst="rect">
            <a:avLst/>
          </a:prstGeom>
          <a:solidFill>
            <a:srgbClr val="D9D9D9">
              <a:alpha val="29803"/>
            </a:srgbClr>
          </a:solidFill>
        </p:spPr>
      </p:sp>
      <p:sp>
        <p:nvSpPr>
          <p:cNvPr id="36" name="AutoShape 36"/>
          <p:cNvSpPr/>
          <p:nvPr/>
        </p:nvSpPr>
        <p:spPr>
          <a:xfrm rot="-5400000">
            <a:off x="6902202" y="1916788"/>
            <a:ext cx="541416" cy="752545"/>
          </a:xfrm>
          <a:prstGeom prst="rect">
            <a:avLst/>
          </a:prstGeom>
          <a:solidFill>
            <a:srgbClr val="D9D9D9">
              <a:alpha val="29803"/>
            </a:srgbClr>
          </a:solidFill>
        </p:spPr>
      </p:sp>
      <p:sp>
        <p:nvSpPr>
          <p:cNvPr id="37" name="AutoShape 37"/>
          <p:cNvSpPr/>
          <p:nvPr/>
        </p:nvSpPr>
        <p:spPr>
          <a:xfrm rot="-5400000">
            <a:off x="6902202" y="4971512"/>
            <a:ext cx="541416" cy="752545"/>
          </a:xfrm>
          <a:prstGeom prst="rect">
            <a:avLst/>
          </a:prstGeom>
          <a:solidFill>
            <a:srgbClr val="D9D9D9">
              <a:alpha val="29803"/>
            </a:srgbClr>
          </a:solidFill>
        </p:spPr>
      </p:sp>
      <p:sp>
        <p:nvSpPr>
          <p:cNvPr id="38" name="AutoShape 38"/>
          <p:cNvSpPr/>
          <p:nvPr/>
        </p:nvSpPr>
        <p:spPr>
          <a:xfrm rot="-5400000">
            <a:off x="6902202" y="5554817"/>
            <a:ext cx="541416" cy="752545"/>
          </a:xfrm>
          <a:prstGeom prst="rect">
            <a:avLst/>
          </a:prstGeom>
          <a:solidFill>
            <a:srgbClr val="D9D9D9">
              <a:alpha val="29803"/>
            </a:srgbClr>
          </a:solidFill>
        </p:spPr>
      </p:sp>
      <p:sp>
        <p:nvSpPr>
          <p:cNvPr id="39" name="AutoShape 39"/>
          <p:cNvSpPr/>
          <p:nvPr/>
        </p:nvSpPr>
        <p:spPr>
          <a:xfrm rot="-5400000">
            <a:off x="6902202" y="6165762"/>
            <a:ext cx="541416" cy="752545"/>
          </a:xfrm>
          <a:prstGeom prst="rect">
            <a:avLst/>
          </a:prstGeom>
          <a:solidFill>
            <a:srgbClr val="D9D9D9">
              <a:alpha val="29803"/>
            </a:srgbClr>
          </a:solidFill>
        </p:spPr>
      </p:sp>
      <p:sp>
        <p:nvSpPr>
          <p:cNvPr id="40" name="AutoShape 40"/>
          <p:cNvSpPr/>
          <p:nvPr/>
        </p:nvSpPr>
        <p:spPr>
          <a:xfrm rot="-5400000">
            <a:off x="7876480" y="1291595"/>
            <a:ext cx="541416" cy="752545"/>
          </a:xfrm>
          <a:prstGeom prst="rect">
            <a:avLst/>
          </a:prstGeom>
          <a:solidFill>
            <a:srgbClr val="D9D9D9">
              <a:alpha val="22745"/>
            </a:srgbClr>
          </a:solidFill>
        </p:spPr>
      </p:sp>
      <p:sp>
        <p:nvSpPr>
          <p:cNvPr id="41" name="AutoShape 41"/>
          <p:cNvSpPr/>
          <p:nvPr/>
        </p:nvSpPr>
        <p:spPr>
          <a:xfrm rot="-5400000">
            <a:off x="7876480" y="680650"/>
            <a:ext cx="541416" cy="752545"/>
          </a:xfrm>
          <a:prstGeom prst="rect">
            <a:avLst/>
          </a:prstGeom>
          <a:solidFill>
            <a:srgbClr val="D9D9D9">
              <a:alpha val="22745"/>
            </a:srgbClr>
          </a:solidFill>
        </p:spPr>
      </p:sp>
      <p:sp>
        <p:nvSpPr>
          <p:cNvPr id="42" name="AutoShape 42"/>
          <p:cNvSpPr/>
          <p:nvPr/>
        </p:nvSpPr>
        <p:spPr>
          <a:xfrm rot="-5400000">
            <a:off x="7876480" y="4367263"/>
            <a:ext cx="541416" cy="752545"/>
          </a:xfrm>
          <a:prstGeom prst="rect">
            <a:avLst/>
          </a:prstGeom>
          <a:solidFill>
            <a:srgbClr val="D9D9D9">
              <a:alpha val="29803"/>
            </a:srgbClr>
          </a:solidFill>
        </p:spPr>
      </p:sp>
      <p:sp>
        <p:nvSpPr>
          <p:cNvPr id="43" name="AutoShape 43"/>
          <p:cNvSpPr/>
          <p:nvPr/>
        </p:nvSpPr>
        <p:spPr>
          <a:xfrm rot="-5400000">
            <a:off x="7876480" y="3756319"/>
            <a:ext cx="541416" cy="752545"/>
          </a:xfrm>
          <a:prstGeom prst="rect">
            <a:avLst/>
          </a:prstGeom>
          <a:solidFill>
            <a:srgbClr val="D9D9D9">
              <a:alpha val="29803"/>
            </a:srgbClr>
          </a:solidFill>
        </p:spPr>
      </p:sp>
      <p:sp>
        <p:nvSpPr>
          <p:cNvPr id="44" name="AutoShape 44"/>
          <p:cNvSpPr/>
          <p:nvPr/>
        </p:nvSpPr>
        <p:spPr>
          <a:xfrm rot="-5400000">
            <a:off x="7876480" y="3145374"/>
            <a:ext cx="541416" cy="752545"/>
          </a:xfrm>
          <a:prstGeom prst="rect">
            <a:avLst/>
          </a:prstGeom>
          <a:solidFill>
            <a:srgbClr val="D9D9D9">
              <a:alpha val="29803"/>
            </a:srgbClr>
          </a:solidFill>
        </p:spPr>
      </p:sp>
      <p:sp>
        <p:nvSpPr>
          <p:cNvPr id="45" name="AutoShape 45"/>
          <p:cNvSpPr/>
          <p:nvPr/>
        </p:nvSpPr>
        <p:spPr>
          <a:xfrm rot="-5400000">
            <a:off x="7876480" y="2534429"/>
            <a:ext cx="541416" cy="752545"/>
          </a:xfrm>
          <a:prstGeom prst="rect">
            <a:avLst/>
          </a:prstGeom>
          <a:solidFill>
            <a:srgbClr val="D9D9D9">
              <a:alpha val="29803"/>
            </a:srgbClr>
          </a:solidFill>
        </p:spPr>
      </p:sp>
      <p:sp>
        <p:nvSpPr>
          <p:cNvPr id="46" name="AutoShape 46"/>
          <p:cNvSpPr/>
          <p:nvPr/>
        </p:nvSpPr>
        <p:spPr>
          <a:xfrm rot="-5400000">
            <a:off x="7876480" y="1923484"/>
            <a:ext cx="541416" cy="752545"/>
          </a:xfrm>
          <a:prstGeom prst="rect">
            <a:avLst/>
          </a:prstGeom>
          <a:solidFill>
            <a:srgbClr val="D9D9D9">
              <a:alpha val="29803"/>
            </a:srgbClr>
          </a:solidFill>
        </p:spPr>
      </p:sp>
      <p:sp>
        <p:nvSpPr>
          <p:cNvPr id="47" name="AutoShape 47"/>
          <p:cNvSpPr/>
          <p:nvPr/>
        </p:nvSpPr>
        <p:spPr>
          <a:xfrm rot="-5400000">
            <a:off x="7876480" y="4978208"/>
            <a:ext cx="541416" cy="752545"/>
          </a:xfrm>
          <a:prstGeom prst="rect">
            <a:avLst/>
          </a:prstGeom>
          <a:solidFill>
            <a:srgbClr val="D9D9D9">
              <a:alpha val="29803"/>
            </a:srgbClr>
          </a:solidFill>
        </p:spPr>
      </p:sp>
      <p:sp>
        <p:nvSpPr>
          <p:cNvPr id="48" name="AutoShape 48"/>
          <p:cNvSpPr/>
          <p:nvPr/>
        </p:nvSpPr>
        <p:spPr>
          <a:xfrm rot="-5400000">
            <a:off x="7876480" y="5561513"/>
            <a:ext cx="541416" cy="752545"/>
          </a:xfrm>
          <a:prstGeom prst="rect">
            <a:avLst/>
          </a:prstGeom>
          <a:solidFill>
            <a:srgbClr val="D9D9D9">
              <a:alpha val="29803"/>
            </a:srgbClr>
          </a:solidFill>
        </p:spPr>
      </p:sp>
      <p:sp>
        <p:nvSpPr>
          <p:cNvPr id="49" name="AutoShape 49"/>
          <p:cNvSpPr/>
          <p:nvPr/>
        </p:nvSpPr>
        <p:spPr>
          <a:xfrm rot="-5400000">
            <a:off x="7876480" y="6172458"/>
            <a:ext cx="541416" cy="752545"/>
          </a:xfrm>
          <a:prstGeom prst="rect">
            <a:avLst/>
          </a:prstGeom>
          <a:solidFill>
            <a:srgbClr val="D9D9D9">
              <a:alpha val="29803"/>
            </a:srgbClr>
          </a:solidFill>
        </p:spPr>
      </p:sp>
      <p:sp>
        <p:nvSpPr>
          <p:cNvPr id="50" name="TextBox 50"/>
          <p:cNvSpPr txBox="1"/>
          <p:nvPr/>
        </p:nvSpPr>
        <p:spPr>
          <a:xfrm>
            <a:off x="5565513" y="4011150"/>
            <a:ext cx="1345324" cy="427342"/>
          </a:xfrm>
          <a:prstGeom prst="rect">
            <a:avLst/>
          </a:prstGeom>
        </p:spPr>
        <p:txBody>
          <a:bodyPr lIns="0" tIns="0" rIns="0" bIns="0" rtlCol="0" anchor="t">
            <a:spAutoFit/>
          </a:bodyPr>
          <a:lstStyle/>
          <a:p>
            <a:pPr algn="ctr">
              <a:lnSpc>
                <a:spcPts val="3671"/>
              </a:lnSpc>
            </a:pPr>
            <a:r>
              <a:rPr lang="en-US" sz="2399" spc="23" dirty="0">
                <a:solidFill>
                  <a:srgbClr val="191919"/>
                </a:solidFill>
                <a:latin typeface="Aileron Regular"/>
              </a:rPr>
              <a:t>28.7%</a:t>
            </a:r>
          </a:p>
        </p:txBody>
      </p:sp>
      <p:sp>
        <p:nvSpPr>
          <p:cNvPr id="51" name="TextBox 51"/>
          <p:cNvSpPr txBox="1"/>
          <p:nvPr/>
        </p:nvSpPr>
        <p:spPr>
          <a:xfrm>
            <a:off x="6499369" y="6461623"/>
            <a:ext cx="1345324" cy="427342"/>
          </a:xfrm>
          <a:prstGeom prst="rect">
            <a:avLst/>
          </a:prstGeom>
        </p:spPr>
        <p:txBody>
          <a:bodyPr lIns="0" tIns="0" rIns="0" bIns="0" rtlCol="0" anchor="t">
            <a:spAutoFit/>
          </a:bodyPr>
          <a:lstStyle/>
          <a:p>
            <a:pPr algn="ctr">
              <a:lnSpc>
                <a:spcPts val="3671"/>
              </a:lnSpc>
            </a:pPr>
            <a:r>
              <a:rPr lang="en-US" sz="2399" spc="23" dirty="0">
                <a:solidFill>
                  <a:srgbClr val="191919"/>
                </a:solidFill>
                <a:latin typeface="Aileron Regular"/>
              </a:rPr>
              <a:t>9.2%</a:t>
            </a:r>
          </a:p>
        </p:txBody>
      </p:sp>
      <p:sp>
        <p:nvSpPr>
          <p:cNvPr id="52" name="TextBox 52"/>
          <p:cNvSpPr txBox="1"/>
          <p:nvPr/>
        </p:nvSpPr>
        <p:spPr>
          <a:xfrm>
            <a:off x="7474526" y="6447805"/>
            <a:ext cx="1345324" cy="427342"/>
          </a:xfrm>
          <a:prstGeom prst="rect">
            <a:avLst/>
          </a:prstGeom>
        </p:spPr>
        <p:txBody>
          <a:bodyPr lIns="0" tIns="0" rIns="0" bIns="0" rtlCol="0" anchor="t">
            <a:spAutoFit/>
          </a:bodyPr>
          <a:lstStyle/>
          <a:p>
            <a:pPr algn="ctr">
              <a:lnSpc>
                <a:spcPts val="3671"/>
              </a:lnSpc>
            </a:pPr>
            <a:r>
              <a:rPr lang="en-US" sz="2399" spc="23" dirty="0">
                <a:solidFill>
                  <a:srgbClr val="191919"/>
                </a:solidFill>
                <a:latin typeface="Aileron Regular"/>
              </a:rPr>
              <a:t>10.3%</a:t>
            </a:r>
          </a:p>
        </p:txBody>
      </p:sp>
      <p:sp>
        <p:nvSpPr>
          <p:cNvPr id="53" name="AutoShape 53"/>
          <p:cNvSpPr/>
          <p:nvPr/>
        </p:nvSpPr>
        <p:spPr>
          <a:xfrm rot="-5400000">
            <a:off x="10189097" y="7343255"/>
            <a:ext cx="541416" cy="752545"/>
          </a:xfrm>
          <a:prstGeom prst="rect">
            <a:avLst/>
          </a:prstGeom>
          <a:solidFill>
            <a:srgbClr val="12264A"/>
          </a:solidFill>
        </p:spPr>
      </p:sp>
      <p:sp>
        <p:nvSpPr>
          <p:cNvPr id="54" name="AutoShape 54"/>
          <p:cNvSpPr/>
          <p:nvPr/>
        </p:nvSpPr>
        <p:spPr>
          <a:xfrm rot="-5400000">
            <a:off x="11158148" y="7343255"/>
            <a:ext cx="541416" cy="752545"/>
          </a:xfrm>
          <a:prstGeom prst="rect">
            <a:avLst/>
          </a:prstGeom>
          <a:solidFill>
            <a:srgbClr val="C6AA74"/>
          </a:solidFill>
        </p:spPr>
      </p:sp>
      <p:sp>
        <p:nvSpPr>
          <p:cNvPr id="55" name="AutoShape 55"/>
          <p:cNvSpPr/>
          <p:nvPr/>
        </p:nvSpPr>
        <p:spPr>
          <a:xfrm rot="-5400000">
            <a:off x="11158148" y="6732310"/>
            <a:ext cx="541416" cy="752545"/>
          </a:xfrm>
          <a:prstGeom prst="rect">
            <a:avLst/>
          </a:prstGeom>
          <a:solidFill>
            <a:srgbClr val="C6AA74"/>
          </a:solidFill>
        </p:spPr>
      </p:sp>
      <p:sp>
        <p:nvSpPr>
          <p:cNvPr id="56" name="AutoShape 56"/>
          <p:cNvSpPr/>
          <p:nvPr/>
        </p:nvSpPr>
        <p:spPr>
          <a:xfrm rot="-5400000">
            <a:off x="11158148" y="1233807"/>
            <a:ext cx="541416" cy="752545"/>
          </a:xfrm>
          <a:prstGeom prst="rect">
            <a:avLst/>
          </a:prstGeom>
          <a:solidFill>
            <a:srgbClr val="D9D9D9">
              <a:alpha val="22745"/>
            </a:srgbClr>
          </a:solidFill>
        </p:spPr>
      </p:sp>
      <p:sp>
        <p:nvSpPr>
          <p:cNvPr id="57" name="AutoShape 57"/>
          <p:cNvSpPr/>
          <p:nvPr/>
        </p:nvSpPr>
        <p:spPr>
          <a:xfrm rot="-5400000">
            <a:off x="11158148" y="622862"/>
            <a:ext cx="541416" cy="752545"/>
          </a:xfrm>
          <a:prstGeom prst="rect">
            <a:avLst/>
          </a:prstGeom>
          <a:solidFill>
            <a:srgbClr val="D9D9D9">
              <a:alpha val="22745"/>
            </a:srgbClr>
          </a:solidFill>
        </p:spPr>
      </p:sp>
      <p:sp>
        <p:nvSpPr>
          <p:cNvPr id="58" name="AutoShape 58"/>
          <p:cNvSpPr/>
          <p:nvPr/>
        </p:nvSpPr>
        <p:spPr>
          <a:xfrm rot="-5400000">
            <a:off x="12118605" y="7329435"/>
            <a:ext cx="569056" cy="752545"/>
          </a:xfrm>
          <a:prstGeom prst="rect">
            <a:avLst/>
          </a:prstGeom>
          <a:solidFill>
            <a:srgbClr val="7D827D"/>
          </a:solidFill>
        </p:spPr>
      </p:sp>
      <p:sp>
        <p:nvSpPr>
          <p:cNvPr id="59" name="AutoShape 59"/>
          <p:cNvSpPr/>
          <p:nvPr/>
        </p:nvSpPr>
        <p:spPr>
          <a:xfrm rot="-5400000">
            <a:off x="12132425" y="6704670"/>
            <a:ext cx="541416" cy="752545"/>
          </a:xfrm>
          <a:prstGeom prst="rect">
            <a:avLst/>
          </a:prstGeom>
          <a:solidFill>
            <a:srgbClr val="7D827D"/>
          </a:solidFill>
        </p:spPr>
      </p:sp>
      <p:sp>
        <p:nvSpPr>
          <p:cNvPr id="60" name="AutoShape 60"/>
          <p:cNvSpPr/>
          <p:nvPr/>
        </p:nvSpPr>
        <p:spPr>
          <a:xfrm rot="-5400000">
            <a:off x="10189097" y="6732310"/>
            <a:ext cx="541416" cy="752545"/>
          </a:xfrm>
          <a:prstGeom prst="rect">
            <a:avLst/>
          </a:prstGeom>
          <a:solidFill>
            <a:srgbClr val="12264A"/>
          </a:solidFill>
        </p:spPr>
      </p:sp>
      <p:sp>
        <p:nvSpPr>
          <p:cNvPr id="61" name="AutoShape 61"/>
          <p:cNvSpPr/>
          <p:nvPr/>
        </p:nvSpPr>
        <p:spPr>
          <a:xfrm rot="-5400000">
            <a:off x="10189097" y="6121366"/>
            <a:ext cx="541416" cy="752545"/>
          </a:xfrm>
          <a:prstGeom prst="rect">
            <a:avLst/>
          </a:prstGeom>
          <a:solidFill>
            <a:srgbClr val="12264A"/>
          </a:solidFill>
        </p:spPr>
      </p:sp>
      <p:sp>
        <p:nvSpPr>
          <p:cNvPr id="62" name="AutoShape 62"/>
          <p:cNvSpPr/>
          <p:nvPr/>
        </p:nvSpPr>
        <p:spPr>
          <a:xfrm rot="-5400000">
            <a:off x="10189097" y="5510421"/>
            <a:ext cx="541416" cy="752545"/>
          </a:xfrm>
          <a:prstGeom prst="rect">
            <a:avLst/>
          </a:prstGeom>
          <a:solidFill>
            <a:srgbClr val="12264A"/>
          </a:solidFill>
        </p:spPr>
      </p:sp>
      <p:sp>
        <p:nvSpPr>
          <p:cNvPr id="63" name="AutoShape 63"/>
          <p:cNvSpPr/>
          <p:nvPr/>
        </p:nvSpPr>
        <p:spPr>
          <a:xfrm rot="-5400000">
            <a:off x="10189097" y="3066642"/>
            <a:ext cx="541416" cy="752545"/>
          </a:xfrm>
          <a:prstGeom prst="rect">
            <a:avLst/>
          </a:prstGeom>
          <a:solidFill>
            <a:srgbClr val="D9D9D9">
              <a:alpha val="29803"/>
            </a:srgbClr>
          </a:solidFill>
        </p:spPr>
      </p:sp>
      <p:sp>
        <p:nvSpPr>
          <p:cNvPr id="64" name="AutoShape 64"/>
          <p:cNvSpPr/>
          <p:nvPr/>
        </p:nvSpPr>
        <p:spPr>
          <a:xfrm rot="-5400000">
            <a:off x="10189097" y="2455697"/>
            <a:ext cx="541416" cy="752545"/>
          </a:xfrm>
          <a:prstGeom prst="rect">
            <a:avLst/>
          </a:prstGeom>
          <a:solidFill>
            <a:srgbClr val="D9D9D9">
              <a:alpha val="29803"/>
            </a:srgbClr>
          </a:solidFill>
        </p:spPr>
      </p:sp>
      <p:sp>
        <p:nvSpPr>
          <p:cNvPr id="65" name="AutoShape 65"/>
          <p:cNvSpPr/>
          <p:nvPr/>
        </p:nvSpPr>
        <p:spPr>
          <a:xfrm rot="-5400000">
            <a:off x="10189097" y="1844752"/>
            <a:ext cx="541416" cy="752545"/>
          </a:xfrm>
          <a:prstGeom prst="rect">
            <a:avLst/>
          </a:prstGeom>
          <a:solidFill>
            <a:srgbClr val="D9D9D9">
              <a:alpha val="29803"/>
            </a:srgbClr>
          </a:solidFill>
        </p:spPr>
      </p:sp>
      <p:sp>
        <p:nvSpPr>
          <p:cNvPr id="66" name="AutoShape 66"/>
          <p:cNvSpPr/>
          <p:nvPr/>
        </p:nvSpPr>
        <p:spPr>
          <a:xfrm rot="-5400000">
            <a:off x="10189097" y="1233807"/>
            <a:ext cx="541416" cy="752545"/>
          </a:xfrm>
          <a:prstGeom prst="rect">
            <a:avLst/>
          </a:prstGeom>
          <a:solidFill>
            <a:srgbClr val="D9D9D9">
              <a:alpha val="29803"/>
            </a:srgbClr>
          </a:solidFill>
        </p:spPr>
      </p:sp>
      <p:sp>
        <p:nvSpPr>
          <p:cNvPr id="67" name="AutoShape 67"/>
          <p:cNvSpPr/>
          <p:nvPr/>
        </p:nvSpPr>
        <p:spPr>
          <a:xfrm rot="-5400000">
            <a:off x="10189097" y="622862"/>
            <a:ext cx="541416" cy="752545"/>
          </a:xfrm>
          <a:prstGeom prst="rect">
            <a:avLst/>
          </a:prstGeom>
          <a:solidFill>
            <a:srgbClr val="D9D9D9">
              <a:alpha val="29803"/>
            </a:srgbClr>
          </a:solidFill>
        </p:spPr>
      </p:sp>
      <p:sp>
        <p:nvSpPr>
          <p:cNvPr id="68" name="AutoShape 68"/>
          <p:cNvSpPr/>
          <p:nvPr/>
        </p:nvSpPr>
        <p:spPr>
          <a:xfrm rot="-5400000">
            <a:off x="10189097" y="3677586"/>
            <a:ext cx="541416" cy="752545"/>
          </a:xfrm>
          <a:prstGeom prst="rect">
            <a:avLst/>
          </a:prstGeom>
          <a:solidFill>
            <a:srgbClr val="D9D9D9">
              <a:alpha val="29803"/>
            </a:srgbClr>
          </a:solidFill>
        </p:spPr>
      </p:sp>
      <p:sp>
        <p:nvSpPr>
          <p:cNvPr id="69" name="AutoShape 69"/>
          <p:cNvSpPr/>
          <p:nvPr/>
        </p:nvSpPr>
        <p:spPr>
          <a:xfrm rot="-5400000">
            <a:off x="12132425" y="1240503"/>
            <a:ext cx="541416" cy="752545"/>
          </a:xfrm>
          <a:prstGeom prst="rect">
            <a:avLst/>
          </a:prstGeom>
          <a:solidFill>
            <a:srgbClr val="D9D9D9">
              <a:alpha val="22745"/>
            </a:srgbClr>
          </a:solidFill>
        </p:spPr>
      </p:sp>
      <p:sp>
        <p:nvSpPr>
          <p:cNvPr id="70" name="AutoShape 70"/>
          <p:cNvSpPr/>
          <p:nvPr/>
        </p:nvSpPr>
        <p:spPr>
          <a:xfrm rot="-5400000">
            <a:off x="12132425" y="629558"/>
            <a:ext cx="541416" cy="752545"/>
          </a:xfrm>
          <a:prstGeom prst="rect">
            <a:avLst/>
          </a:prstGeom>
          <a:solidFill>
            <a:srgbClr val="D9D9D9">
              <a:alpha val="22745"/>
            </a:srgbClr>
          </a:solidFill>
        </p:spPr>
      </p:sp>
      <p:sp>
        <p:nvSpPr>
          <p:cNvPr id="71" name="AutoShape 71"/>
          <p:cNvSpPr/>
          <p:nvPr/>
        </p:nvSpPr>
        <p:spPr>
          <a:xfrm rot="-5400000">
            <a:off x="12132425" y="3094282"/>
            <a:ext cx="541416" cy="752545"/>
          </a:xfrm>
          <a:prstGeom prst="rect">
            <a:avLst/>
          </a:prstGeom>
          <a:solidFill>
            <a:srgbClr val="D9D9D9">
              <a:alpha val="29803"/>
            </a:srgbClr>
          </a:solidFill>
        </p:spPr>
      </p:sp>
      <p:sp>
        <p:nvSpPr>
          <p:cNvPr id="72" name="AutoShape 72"/>
          <p:cNvSpPr/>
          <p:nvPr/>
        </p:nvSpPr>
        <p:spPr>
          <a:xfrm rot="-5400000">
            <a:off x="12132425" y="2483337"/>
            <a:ext cx="541416" cy="752545"/>
          </a:xfrm>
          <a:prstGeom prst="rect">
            <a:avLst/>
          </a:prstGeom>
          <a:solidFill>
            <a:srgbClr val="D9D9D9">
              <a:alpha val="29803"/>
            </a:srgbClr>
          </a:solidFill>
        </p:spPr>
      </p:sp>
      <p:sp>
        <p:nvSpPr>
          <p:cNvPr id="73" name="AutoShape 73"/>
          <p:cNvSpPr/>
          <p:nvPr/>
        </p:nvSpPr>
        <p:spPr>
          <a:xfrm rot="-5400000">
            <a:off x="12132425" y="1872392"/>
            <a:ext cx="541416" cy="752545"/>
          </a:xfrm>
          <a:prstGeom prst="rect">
            <a:avLst/>
          </a:prstGeom>
          <a:solidFill>
            <a:srgbClr val="D9D9D9">
              <a:alpha val="29803"/>
            </a:srgbClr>
          </a:solidFill>
        </p:spPr>
      </p:sp>
      <p:sp>
        <p:nvSpPr>
          <p:cNvPr id="74" name="TextBox 74"/>
          <p:cNvSpPr txBox="1"/>
          <p:nvPr/>
        </p:nvSpPr>
        <p:spPr>
          <a:xfrm>
            <a:off x="9787143" y="5181291"/>
            <a:ext cx="1345324" cy="427342"/>
          </a:xfrm>
          <a:prstGeom prst="rect">
            <a:avLst/>
          </a:prstGeom>
        </p:spPr>
        <p:txBody>
          <a:bodyPr lIns="0" tIns="0" rIns="0" bIns="0" rtlCol="0" anchor="t">
            <a:spAutoFit/>
          </a:bodyPr>
          <a:lstStyle/>
          <a:p>
            <a:pPr algn="ctr">
              <a:lnSpc>
                <a:spcPts val="3671"/>
              </a:lnSpc>
            </a:pPr>
            <a:r>
              <a:rPr lang="en-US" sz="2399" spc="23" dirty="0">
                <a:solidFill>
                  <a:srgbClr val="191919"/>
                </a:solidFill>
                <a:latin typeface="Aileron Regular"/>
              </a:rPr>
              <a:t>18.5%</a:t>
            </a:r>
          </a:p>
        </p:txBody>
      </p:sp>
      <p:sp>
        <p:nvSpPr>
          <p:cNvPr id="75" name="TextBox 75"/>
          <p:cNvSpPr txBox="1"/>
          <p:nvPr/>
        </p:nvSpPr>
        <p:spPr>
          <a:xfrm>
            <a:off x="10758807" y="2126567"/>
            <a:ext cx="1345324" cy="427342"/>
          </a:xfrm>
          <a:prstGeom prst="rect">
            <a:avLst/>
          </a:prstGeom>
        </p:spPr>
        <p:txBody>
          <a:bodyPr lIns="0" tIns="0" rIns="0" bIns="0" rtlCol="0" anchor="t">
            <a:spAutoFit/>
          </a:bodyPr>
          <a:lstStyle/>
          <a:p>
            <a:pPr algn="ctr">
              <a:lnSpc>
                <a:spcPts val="3671"/>
              </a:lnSpc>
            </a:pPr>
            <a:r>
              <a:rPr lang="en-US" sz="2399" spc="23" dirty="0">
                <a:solidFill>
                  <a:srgbClr val="191919"/>
                </a:solidFill>
                <a:latin typeface="Aileron Regular"/>
              </a:rPr>
              <a:t>44.0%</a:t>
            </a:r>
          </a:p>
        </p:txBody>
      </p:sp>
      <p:sp>
        <p:nvSpPr>
          <p:cNvPr id="76" name="TextBox 76"/>
          <p:cNvSpPr txBox="1"/>
          <p:nvPr/>
        </p:nvSpPr>
        <p:spPr>
          <a:xfrm>
            <a:off x="11761902" y="3944695"/>
            <a:ext cx="1345324" cy="427342"/>
          </a:xfrm>
          <a:prstGeom prst="rect">
            <a:avLst/>
          </a:prstGeom>
        </p:spPr>
        <p:txBody>
          <a:bodyPr lIns="0" tIns="0" rIns="0" bIns="0" rtlCol="0" anchor="t">
            <a:spAutoFit/>
          </a:bodyPr>
          <a:lstStyle/>
          <a:p>
            <a:pPr algn="ctr">
              <a:lnSpc>
                <a:spcPts val="3671"/>
              </a:lnSpc>
            </a:pPr>
            <a:r>
              <a:rPr lang="en-US" sz="2399" spc="23" dirty="0">
                <a:solidFill>
                  <a:srgbClr val="191919"/>
                </a:solidFill>
                <a:latin typeface="Aileron Regular"/>
              </a:rPr>
              <a:t>32.2%</a:t>
            </a:r>
          </a:p>
        </p:txBody>
      </p:sp>
      <p:sp>
        <p:nvSpPr>
          <p:cNvPr id="77" name="AutoShape 77"/>
          <p:cNvSpPr/>
          <p:nvPr/>
        </p:nvSpPr>
        <p:spPr>
          <a:xfrm rot="-5400000">
            <a:off x="10189097" y="4360567"/>
            <a:ext cx="541416" cy="752545"/>
          </a:xfrm>
          <a:prstGeom prst="rect">
            <a:avLst/>
          </a:prstGeom>
          <a:solidFill>
            <a:srgbClr val="D9D9D9">
              <a:alpha val="29803"/>
            </a:srgbClr>
          </a:solidFill>
        </p:spPr>
      </p:sp>
      <p:sp>
        <p:nvSpPr>
          <p:cNvPr id="78" name="AutoShape 78"/>
          <p:cNvSpPr/>
          <p:nvPr/>
        </p:nvSpPr>
        <p:spPr>
          <a:xfrm rot="-5400000">
            <a:off x="10189097" y="4920420"/>
            <a:ext cx="541416" cy="752545"/>
          </a:xfrm>
          <a:prstGeom prst="rect">
            <a:avLst/>
          </a:prstGeom>
          <a:solidFill>
            <a:srgbClr val="D9D9D9">
              <a:alpha val="29803"/>
            </a:srgbClr>
          </a:solidFill>
        </p:spPr>
      </p:sp>
      <p:sp>
        <p:nvSpPr>
          <p:cNvPr id="79" name="AutoShape 79"/>
          <p:cNvSpPr/>
          <p:nvPr/>
        </p:nvSpPr>
        <p:spPr>
          <a:xfrm rot="-5400000">
            <a:off x="11160761" y="6137693"/>
            <a:ext cx="541416" cy="752545"/>
          </a:xfrm>
          <a:prstGeom prst="rect">
            <a:avLst/>
          </a:prstGeom>
          <a:solidFill>
            <a:srgbClr val="C6AA74"/>
          </a:solidFill>
        </p:spPr>
      </p:sp>
      <p:sp>
        <p:nvSpPr>
          <p:cNvPr id="80" name="AutoShape 80"/>
          <p:cNvSpPr/>
          <p:nvPr/>
        </p:nvSpPr>
        <p:spPr>
          <a:xfrm rot="-5400000">
            <a:off x="11160761" y="5526748"/>
            <a:ext cx="541416" cy="752545"/>
          </a:xfrm>
          <a:prstGeom prst="rect">
            <a:avLst/>
          </a:prstGeom>
          <a:solidFill>
            <a:srgbClr val="C6AA74"/>
          </a:solidFill>
        </p:spPr>
      </p:sp>
      <p:sp>
        <p:nvSpPr>
          <p:cNvPr id="81" name="AutoShape 81"/>
          <p:cNvSpPr/>
          <p:nvPr/>
        </p:nvSpPr>
        <p:spPr>
          <a:xfrm rot="-5400000">
            <a:off x="11160761" y="4915803"/>
            <a:ext cx="541416" cy="752545"/>
          </a:xfrm>
          <a:prstGeom prst="rect">
            <a:avLst/>
          </a:prstGeom>
          <a:solidFill>
            <a:srgbClr val="C6AA74"/>
          </a:solidFill>
        </p:spPr>
      </p:sp>
      <p:sp>
        <p:nvSpPr>
          <p:cNvPr id="82" name="AutoShape 82"/>
          <p:cNvSpPr/>
          <p:nvPr/>
        </p:nvSpPr>
        <p:spPr>
          <a:xfrm rot="-5400000">
            <a:off x="11160761" y="4304858"/>
            <a:ext cx="541416" cy="752545"/>
          </a:xfrm>
          <a:prstGeom prst="rect">
            <a:avLst/>
          </a:prstGeom>
          <a:solidFill>
            <a:srgbClr val="C6AA74"/>
          </a:solidFill>
        </p:spPr>
      </p:sp>
      <p:sp>
        <p:nvSpPr>
          <p:cNvPr id="83" name="AutoShape 83"/>
          <p:cNvSpPr/>
          <p:nvPr/>
        </p:nvSpPr>
        <p:spPr>
          <a:xfrm rot="-5400000">
            <a:off x="11160761" y="3693914"/>
            <a:ext cx="541416" cy="752545"/>
          </a:xfrm>
          <a:prstGeom prst="rect">
            <a:avLst/>
          </a:prstGeom>
          <a:solidFill>
            <a:srgbClr val="C6AA74"/>
          </a:solidFill>
        </p:spPr>
      </p:sp>
      <p:sp>
        <p:nvSpPr>
          <p:cNvPr id="84" name="AutoShape 84"/>
          <p:cNvSpPr/>
          <p:nvPr/>
        </p:nvSpPr>
        <p:spPr>
          <a:xfrm rot="-5400000">
            <a:off x="11160761" y="3082969"/>
            <a:ext cx="541416" cy="752545"/>
          </a:xfrm>
          <a:prstGeom prst="rect">
            <a:avLst/>
          </a:prstGeom>
          <a:solidFill>
            <a:srgbClr val="C6AA74"/>
          </a:solidFill>
        </p:spPr>
      </p:sp>
      <p:sp>
        <p:nvSpPr>
          <p:cNvPr id="85" name="AutoShape 85"/>
          <p:cNvSpPr/>
          <p:nvPr/>
        </p:nvSpPr>
        <p:spPr>
          <a:xfrm rot="-5400000">
            <a:off x="11160761" y="2483337"/>
            <a:ext cx="541416" cy="752545"/>
          </a:xfrm>
          <a:prstGeom prst="rect">
            <a:avLst/>
          </a:prstGeom>
          <a:solidFill>
            <a:srgbClr val="C6AA74"/>
          </a:solidFill>
        </p:spPr>
      </p:sp>
      <p:sp>
        <p:nvSpPr>
          <p:cNvPr id="86" name="AutoShape 86"/>
          <p:cNvSpPr/>
          <p:nvPr/>
        </p:nvSpPr>
        <p:spPr>
          <a:xfrm rot="-5400000">
            <a:off x="12132425" y="6121366"/>
            <a:ext cx="541416" cy="752545"/>
          </a:xfrm>
          <a:prstGeom prst="rect">
            <a:avLst/>
          </a:prstGeom>
          <a:solidFill>
            <a:srgbClr val="7D827D"/>
          </a:solidFill>
        </p:spPr>
      </p:sp>
      <p:sp>
        <p:nvSpPr>
          <p:cNvPr id="87" name="AutoShape 87"/>
          <p:cNvSpPr/>
          <p:nvPr/>
        </p:nvSpPr>
        <p:spPr>
          <a:xfrm rot="-5400000">
            <a:off x="12132425" y="5510421"/>
            <a:ext cx="541416" cy="752545"/>
          </a:xfrm>
          <a:prstGeom prst="rect">
            <a:avLst/>
          </a:prstGeom>
          <a:solidFill>
            <a:srgbClr val="7D827D"/>
          </a:solidFill>
        </p:spPr>
      </p:sp>
      <p:sp>
        <p:nvSpPr>
          <p:cNvPr id="88" name="AutoShape 88"/>
          <p:cNvSpPr/>
          <p:nvPr/>
        </p:nvSpPr>
        <p:spPr>
          <a:xfrm rot="-5400000">
            <a:off x="12132425" y="4899476"/>
            <a:ext cx="541416" cy="752545"/>
          </a:xfrm>
          <a:prstGeom prst="rect">
            <a:avLst/>
          </a:prstGeom>
          <a:solidFill>
            <a:srgbClr val="7D827D"/>
          </a:solidFill>
        </p:spPr>
      </p:sp>
      <p:sp>
        <p:nvSpPr>
          <p:cNvPr id="89" name="AutoShape 89"/>
          <p:cNvSpPr/>
          <p:nvPr/>
        </p:nvSpPr>
        <p:spPr>
          <a:xfrm rot="-5400000">
            <a:off x="12132425" y="4288531"/>
            <a:ext cx="541416" cy="752545"/>
          </a:xfrm>
          <a:prstGeom prst="rect">
            <a:avLst/>
          </a:prstGeom>
          <a:solidFill>
            <a:srgbClr val="7D827D"/>
          </a:solidFill>
        </p:spPr>
      </p:sp>
      <p:sp>
        <p:nvSpPr>
          <p:cNvPr id="90" name="TextBox 90"/>
          <p:cNvSpPr txBox="1"/>
          <p:nvPr/>
        </p:nvSpPr>
        <p:spPr>
          <a:xfrm>
            <a:off x="13353916" y="2522839"/>
            <a:ext cx="4502375" cy="4339106"/>
          </a:xfrm>
          <a:prstGeom prst="rect">
            <a:avLst/>
          </a:prstGeom>
        </p:spPr>
        <p:txBody>
          <a:bodyPr lIns="0" tIns="0" rIns="0" bIns="0" rtlCol="0" anchor="t">
            <a:spAutoFit/>
          </a:bodyPr>
          <a:lstStyle/>
          <a:p>
            <a:pPr>
              <a:lnSpc>
                <a:spcPts val="5749"/>
              </a:lnSpc>
            </a:pPr>
            <a:r>
              <a:rPr lang="en-US" sz="4389" spc="131" dirty="0">
                <a:solidFill>
                  <a:srgbClr val="C6AA74"/>
                </a:solidFill>
                <a:latin typeface="Raleway Bold"/>
              </a:rPr>
              <a:t>9.2% of Black staff are in the top 25% of County earners yet 44.0% are in the bottom 25%</a:t>
            </a:r>
          </a:p>
        </p:txBody>
      </p:sp>
      <p:sp>
        <p:nvSpPr>
          <p:cNvPr id="91" name="TextBox 91"/>
          <p:cNvSpPr txBox="1"/>
          <p:nvPr/>
        </p:nvSpPr>
        <p:spPr>
          <a:xfrm>
            <a:off x="313458" y="9125396"/>
            <a:ext cx="3602184" cy="866683"/>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t>
            </a:r>
          </a:p>
        </p:txBody>
      </p:sp>
      <p:sp>
        <p:nvSpPr>
          <p:cNvPr id="92" name="TextBox 92"/>
          <p:cNvSpPr txBox="1"/>
          <p:nvPr/>
        </p:nvSpPr>
        <p:spPr>
          <a:xfrm>
            <a:off x="14767803" y="9634319"/>
            <a:ext cx="2955881" cy="41529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94" name="AutoShape 94"/>
          <p:cNvSpPr/>
          <p:nvPr/>
        </p:nvSpPr>
        <p:spPr>
          <a:xfrm rot="-5400000">
            <a:off x="11450998" y="8703842"/>
            <a:ext cx="541416" cy="2254473"/>
          </a:xfrm>
          <a:prstGeom prst="rect">
            <a:avLst/>
          </a:prstGeom>
          <a:solidFill>
            <a:srgbClr val="7D827D"/>
          </a:solidFill>
        </p:spPr>
      </p:sp>
      <p:sp>
        <p:nvSpPr>
          <p:cNvPr id="95" name="AutoShape 95"/>
          <p:cNvSpPr/>
          <p:nvPr/>
        </p:nvSpPr>
        <p:spPr>
          <a:xfrm rot="-5400000">
            <a:off x="8900224" y="8703842"/>
            <a:ext cx="541416" cy="2254473"/>
          </a:xfrm>
          <a:prstGeom prst="rect">
            <a:avLst/>
          </a:prstGeom>
          <a:solidFill>
            <a:srgbClr val="C6AA74"/>
          </a:solidFill>
        </p:spPr>
      </p:sp>
      <p:sp>
        <p:nvSpPr>
          <p:cNvPr id="96" name="AutoShape 96"/>
          <p:cNvSpPr/>
          <p:nvPr/>
        </p:nvSpPr>
        <p:spPr>
          <a:xfrm rot="-5400000">
            <a:off x="6400603" y="8703842"/>
            <a:ext cx="541416" cy="2254473"/>
          </a:xfrm>
          <a:prstGeom prst="rect">
            <a:avLst/>
          </a:prstGeom>
          <a:solidFill>
            <a:srgbClr val="12264A"/>
          </a:solidFill>
        </p:spPr>
      </p:sp>
      <p:sp>
        <p:nvSpPr>
          <p:cNvPr id="97" name="TextBox 97"/>
          <p:cNvSpPr txBox="1"/>
          <p:nvPr/>
        </p:nvSpPr>
        <p:spPr>
          <a:xfrm>
            <a:off x="4743742" y="9603752"/>
            <a:ext cx="3801718" cy="475161"/>
          </a:xfrm>
          <a:prstGeom prst="rect">
            <a:avLst/>
          </a:prstGeom>
        </p:spPr>
        <p:txBody>
          <a:bodyPr lIns="0" tIns="0" rIns="0" bIns="0" rtlCol="0" anchor="t">
            <a:spAutoFit/>
          </a:bodyPr>
          <a:lstStyle/>
          <a:p>
            <a:pPr algn="ctr">
              <a:lnSpc>
                <a:spcPts val="3773"/>
              </a:lnSpc>
            </a:pPr>
            <a:r>
              <a:rPr lang="en-US" sz="2902" spc="87" dirty="0">
                <a:solidFill>
                  <a:srgbClr val="FFFFFF"/>
                </a:solidFill>
                <a:latin typeface="Raleway Bold"/>
              </a:rPr>
              <a:t>White</a:t>
            </a:r>
          </a:p>
        </p:txBody>
      </p:sp>
      <p:sp>
        <p:nvSpPr>
          <p:cNvPr id="98" name="TextBox 98"/>
          <p:cNvSpPr txBox="1"/>
          <p:nvPr/>
        </p:nvSpPr>
        <p:spPr>
          <a:xfrm>
            <a:off x="7262727" y="9612089"/>
            <a:ext cx="3801718" cy="475161"/>
          </a:xfrm>
          <a:prstGeom prst="rect">
            <a:avLst/>
          </a:prstGeom>
        </p:spPr>
        <p:txBody>
          <a:bodyPr lIns="0" tIns="0" rIns="0" bIns="0" rtlCol="0" anchor="t">
            <a:spAutoFit/>
          </a:bodyPr>
          <a:lstStyle/>
          <a:p>
            <a:pPr algn="ctr">
              <a:lnSpc>
                <a:spcPts val="3773"/>
              </a:lnSpc>
            </a:pPr>
            <a:r>
              <a:rPr lang="en-US" sz="2902" spc="87" dirty="0">
                <a:solidFill>
                  <a:srgbClr val="FFFFFF"/>
                </a:solidFill>
                <a:latin typeface="Raleway Bold"/>
              </a:rPr>
              <a:t>Black</a:t>
            </a:r>
          </a:p>
        </p:txBody>
      </p:sp>
      <p:sp>
        <p:nvSpPr>
          <p:cNvPr id="99" name="TextBox 99"/>
          <p:cNvSpPr txBox="1"/>
          <p:nvPr/>
        </p:nvSpPr>
        <p:spPr>
          <a:xfrm>
            <a:off x="9820847" y="9604486"/>
            <a:ext cx="3801718" cy="475161"/>
          </a:xfrm>
          <a:prstGeom prst="rect">
            <a:avLst/>
          </a:prstGeom>
        </p:spPr>
        <p:txBody>
          <a:bodyPr lIns="0" tIns="0" rIns="0" bIns="0" rtlCol="0" anchor="t">
            <a:spAutoFit/>
          </a:bodyPr>
          <a:lstStyle/>
          <a:p>
            <a:pPr algn="ctr">
              <a:lnSpc>
                <a:spcPts val="3773"/>
              </a:lnSpc>
            </a:pPr>
            <a:r>
              <a:rPr lang="en-US" sz="2902" spc="87" dirty="0">
                <a:solidFill>
                  <a:srgbClr val="FFFFFF"/>
                </a:solidFill>
                <a:latin typeface="Raleway Bold"/>
              </a:rPr>
              <a:t>Hispanic</a:t>
            </a:r>
          </a:p>
        </p:txBody>
      </p:sp>
      <p:sp>
        <p:nvSpPr>
          <p:cNvPr id="100" name="AutoShape 100"/>
          <p:cNvSpPr/>
          <p:nvPr/>
        </p:nvSpPr>
        <p:spPr>
          <a:xfrm rot="-5400000">
            <a:off x="11158148" y="1881157"/>
            <a:ext cx="541416" cy="752545"/>
          </a:xfrm>
          <a:prstGeom prst="rect">
            <a:avLst/>
          </a:prstGeom>
          <a:solidFill>
            <a:srgbClr val="D9D9D9">
              <a:alpha val="29803"/>
            </a:srgbClr>
          </a:solidFill>
        </p:spPr>
      </p:sp>
      <p:sp>
        <p:nvSpPr>
          <p:cNvPr id="101" name="AutoShape 101"/>
          <p:cNvSpPr/>
          <p:nvPr/>
        </p:nvSpPr>
        <p:spPr>
          <a:xfrm rot="-5400000">
            <a:off x="12132425" y="3677586"/>
            <a:ext cx="541416" cy="752545"/>
          </a:xfrm>
          <a:prstGeom prst="rect">
            <a:avLst/>
          </a:prstGeom>
          <a:solidFill>
            <a:srgbClr val="D9D9D9">
              <a:alpha val="29803"/>
            </a:srgbClr>
          </a:solid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sp>
        <p:nvSpPr>
          <p:cNvPr id="3" name="AutoShape 3"/>
          <p:cNvSpPr/>
          <p:nvPr/>
        </p:nvSpPr>
        <p:spPr>
          <a:xfrm>
            <a:off x="796406" y="4135101"/>
            <a:ext cx="5042194" cy="5238750"/>
          </a:xfrm>
          <a:prstGeom prst="rect">
            <a:avLst/>
          </a:prstGeom>
          <a:solidFill>
            <a:srgbClr val="C6AA74"/>
          </a:solidFill>
        </p:spPr>
      </p:sp>
      <p:sp>
        <p:nvSpPr>
          <p:cNvPr id="4" name="AutoShape 4"/>
          <p:cNvSpPr/>
          <p:nvPr/>
        </p:nvSpPr>
        <p:spPr>
          <a:xfrm>
            <a:off x="796406" y="4135101"/>
            <a:ext cx="5042194" cy="1676400"/>
          </a:xfrm>
          <a:prstGeom prst="rect">
            <a:avLst/>
          </a:prstGeom>
          <a:solidFill>
            <a:srgbClr val="FFFFFF"/>
          </a:solidFill>
        </p:spPr>
      </p:sp>
      <p:sp>
        <p:nvSpPr>
          <p:cNvPr id="5" name="TextBox 5"/>
          <p:cNvSpPr txBox="1"/>
          <p:nvPr/>
        </p:nvSpPr>
        <p:spPr>
          <a:xfrm>
            <a:off x="807603" y="4382511"/>
            <a:ext cx="5042194" cy="1183005"/>
          </a:xfrm>
          <a:prstGeom prst="rect">
            <a:avLst/>
          </a:prstGeom>
        </p:spPr>
        <p:txBody>
          <a:bodyPr lIns="0" tIns="0" rIns="0" bIns="0" rtlCol="0" anchor="t">
            <a:spAutoFit/>
          </a:bodyPr>
          <a:lstStyle/>
          <a:p>
            <a:pPr algn="ctr">
              <a:lnSpc>
                <a:spcPts val="4680"/>
              </a:lnSpc>
            </a:pPr>
            <a:r>
              <a:rPr lang="en-US" sz="3600" spc="324" dirty="0">
                <a:solidFill>
                  <a:srgbClr val="12264A"/>
                </a:solidFill>
                <a:latin typeface="Raleway Bold"/>
              </a:rPr>
              <a:t>LOW </a:t>
            </a:r>
          </a:p>
          <a:p>
            <a:pPr algn="ctr">
              <a:lnSpc>
                <a:spcPts val="4680"/>
              </a:lnSpc>
            </a:pPr>
            <a:r>
              <a:rPr lang="en-US" sz="3600" spc="324" dirty="0">
                <a:solidFill>
                  <a:srgbClr val="12264A"/>
                </a:solidFill>
                <a:latin typeface="Raleway Bold"/>
              </a:rPr>
              <a:t>RETENTION</a:t>
            </a:r>
          </a:p>
        </p:txBody>
      </p:sp>
      <p:sp>
        <p:nvSpPr>
          <p:cNvPr id="6" name="TextBox 6"/>
          <p:cNvSpPr txBox="1"/>
          <p:nvPr/>
        </p:nvSpPr>
        <p:spPr>
          <a:xfrm>
            <a:off x="1028700" y="5833745"/>
            <a:ext cx="4491608" cy="3458896"/>
          </a:xfrm>
          <a:prstGeom prst="rect">
            <a:avLst/>
          </a:prstGeom>
        </p:spPr>
        <p:txBody>
          <a:bodyPr lIns="0" tIns="0" rIns="0" bIns="0" rtlCol="0" anchor="t">
            <a:spAutoFit/>
          </a:bodyPr>
          <a:lstStyle/>
          <a:p>
            <a:pPr algn="ctr">
              <a:lnSpc>
                <a:spcPts val="3380"/>
              </a:lnSpc>
            </a:pPr>
            <a:r>
              <a:rPr lang="en-US" sz="2600" spc="52" dirty="0">
                <a:solidFill>
                  <a:srgbClr val="FFFFFF"/>
                </a:solidFill>
                <a:latin typeface="Raleway"/>
              </a:rPr>
              <a:t>White staff on average work at Racine County for 9.5 years (5.7 median years).  Black staff on average work 5.3 years (1.5 median years), and Hispanic staff on average work 7.1 years (3.1 median years).</a:t>
            </a:r>
          </a:p>
        </p:txBody>
      </p:sp>
      <p:sp>
        <p:nvSpPr>
          <p:cNvPr id="7" name="TextBox 7"/>
          <p:cNvSpPr txBox="1"/>
          <p:nvPr/>
        </p:nvSpPr>
        <p:spPr>
          <a:xfrm>
            <a:off x="1676400" y="353712"/>
            <a:ext cx="15283780" cy="3473157"/>
          </a:xfrm>
          <a:prstGeom prst="rect">
            <a:avLst/>
          </a:prstGeom>
        </p:spPr>
        <p:txBody>
          <a:bodyPr lIns="0" tIns="0" rIns="0" bIns="0" rtlCol="0" anchor="t">
            <a:spAutoFit/>
          </a:bodyPr>
          <a:lstStyle/>
          <a:p>
            <a:pPr algn="ctr">
              <a:lnSpc>
                <a:spcPts val="9192"/>
              </a:lnSpc>
            </a:pPr>
            <a:r>
              <a:rPr lang="en-US" sz="7354" spc="294" dirty="0">
                <a:solidFill>
                  <a:srgbClr val="FFFFFF"/>
                </a:solidFill>
                <a:latin typeface="Raleway Bold"/>
              </a:rPr>
              <a:t>WHAT FACTORS MAY CONTRIBUTE TO LOWER </a:t>
            </a:r>
          </a:p>
          <a:p>
            <a:pPr algn="ctr">
              <a:lnSpc>
                <a:spcPts val="9192"/>
              </a:lnSpc>
            </a:pPr>
            <a:r>
              <a:rPr lang="en-US" sz="7354" spc="294" dirty="0">
                <a:solidFill>
                  <a:srgbClr val="FFFFFF"/>
                </a:solidFill>
                <a:latin typeface="Raleway Bold"/>
              </a:rPr>
              <a:t>MINORITY WAGES?</a:t>
            </a:r>
          </a:p>
        </p:txBody>
      </p:sp>
      <p:sp>
        <p:nvSpPr>
          <p:cNvPr id="8" name="AutoShape 8"/>
          <p:cNvSpPr/>
          <p:nvPr/>
        </p:nvSpPr>
        <p:spPr>
          <a:xfrm>
            <a:off x="6647784" y="4135101"/>
            <a:ext cx="5042194" cy="5238750"/>
          </a:xfrm>
          <a:prstGeom prst="rect">
            <a:avLst/>
          </a:prstGeom>
          <a:solidFill>
            <a:srgbClr val="C6AA74"/>
          </a:solidFill>
        </p:spPr>
      </p:sp>
      <p:sp>
        <p:nvSpPr>
          <p:cNvPr id="9" name="AutoShape 9"/>
          <p:cNvSpPr/>
          <p:nvPr/>
        </p:nvSpPr>
        <p:spPr>
          <a:xfrm>
            <a:off x="6647784" y="4135101"/>
            <a:ext cx="5042194" cy="1676400"/>
          </a:xfrm>
          <a:prstGeom prst="rect">
            <a:avLst/>
          </a:prstGeom>
          <a:solidFill>
            <a:srgbClr val="FFFFFF"/>
          </a:solidFill>
        </p:spPr>
      </p:sp>
      <p:sp>
        <p:nvSpPr>
          <p:cNvPr id="10" name="TextBox 10"/>
          <p:cNvSpPr txBox="1"/>
          <p:nvPr/>
        </p:nvSpPr>
        <p:spPr>
          <a:xfrm>
            <a:off x="6797193" y="4382511"/>
            <a:ext cx="5042194" cy="1183005"/>
          </a:xfrm>
          <a:prstGeom prst="rect">
            <a:avLst/>
          </a:prstGeom>
        </p:spPr>
        <p:txBody>
          <a:bodyPr lIns="0" tIns="0" rIns="0" bIns="0" rtlCol="0" anchor="t">
            <a:spAutoFit/>
          </a:bodyPr>
          <a:lstStyle/>
          <a:p>
            <a:pPr algn="ctr">
              <a:lnSpc>
                <a:spcPts val="4680"/>
              </a:lnSpc>
            </a:pPr>
            <a:r>
              <a:rPr lang="en-US" sz="3600" spc="324" dirty="0">
                <a:solidFill>
                  <a:srgbClr val="12264A"/>
                </a:solidFill>
                <a:latin typeface="Raleway Bold"/>
              </a:rPr>
              <a:t>LIMITING POTENTIAL</a:t>
            </a:r>
          </a:p>
        </p:txBody>
      </p:sp>
      <p:sp>
        <p:nvSpPr>
          <p:cNvPr id="11" name="TextBox 11"/>
          <p:cNvSpPr txBox="1"/>
          <p:nvPr/>
        </p:nvSpPr>
        <p:spPr>
          <a:xfrm>
            <a:off x="6966076" y="6427965"/>
            <a:ext cx="4405611" cy="2138680"/>
          </a:xfrm>
          <a:prstGeom prst="rect">
            <a:avLst/>
          </a:prstGeom>
        </p:spPr>
        <p:txBody>
          <a:bodyPr lIns="0" tIns="0" rIns="0" bIns="0" rtlCol="0" anchor="t">
            <a:spAutoFit/>
          </a:bodyPr>
          <a:lstStyle/>
          <a:p>
            <a:pPr algn="ctr">
              <a:lnSpc>
                <a:spcPts val="3380"/>
              </a:lnSpc>
            </a:pPr>
            <a:r>
              <a:rPr lang="en-US" sz="2600" spc="52">
                <a:solidFill>
                  <a:srgbClr val="FFFFFF"/>
                </a:solidFill>
                <a:latin typeface="Raleway"/>
              </a:rPr>
              <a:t>67.9% of Black staff and 58.6% of Hispanic staff work in a detention facility, on the phone, or front line with customers.  </a:t>
            </a:r>
          </a:p>
        </p:txBody>
      </p:sp>
      <p:sp>
        <p:nvSpPr>
          <p:cNvPr id="12" name="AutoShape 12"/>
          <p:cNvSpPr/>
          <p:nvPr/>
        </p:nvSpPr>
        <p:spPr>
          <a:xfrm>
            <a:off x="12449400" y="4135101"/>
            <a:ext cx="5042194" cy="5238750"/>
          </a:xfrm>
          <a:prstGeom prst="rect">
            <a:avLst/>
          </a:prstGeom>
          <a:solidFill>
            <a:srgbClr val="C6AA74"/>
          </a:solidFill>
        </p:spPr>
      </p:sp>
      <p:sp>
        <p:nvSpPr>
          <p:cNvPr id="13" name="AutoShape 13"/>
          <p:cNvSpPr/>
          <p:nvPr/>
        </p:nvSpPr>
        <p:spPr>
          <a:xfrm>
            <a:off x="12449400" y="4135101"/>
            <a:ext cx="5042194" cy="1676400"/>
          </a:xfrm>
          <a:prstGeom prst="rect">
            <a:avLst/>
          </a:prstGeom>
          <a:solidFill>
            <a:srgbClr val="FFFFFF"/>
          </a:solidFill>
        </p:spPr>
      </p:sp>
      <p:sp>
        <p:nvSpPr>
          <p:cNvPr id="14" name="TextBox 14"/>
          <p:cNvSpPr txBox="1"/>
          <p:nvPr/>
        </p:nvSpPr>
        <p:spPr>
          <a:xfrm>
            <a:off x="12499162" y="4382511"/>
            <a:ext cx="5042194" cy="1183005"/>
          </a:xfrm>
          <a:prstGeom prst="rect">
            <a:avLst/>
          </a:prstGeom>
        </p:spPr>
        <p:txBody>
          <a:bodyPr lIns="0" tIns="0" rIns="0" bIns="0" rtlCol="0" anchor="t">
            <a:spAutoFit/>
          </a:bodyPr>
          <a:lstStyle/>
          <a:p>
            <a:pPr algn="ctr">
              <a:lnSpc>
                <a:spcPts val="4680"/>
              </a:lnSpc>
            </a:pPr>
            <a:r>
              <a:rPr lang="en-US" sz="3600" spc="324" dirty="0">
                <a:solidFill>
                  <a:srgbClr val="12264A"/>
                </a:solidFill>
                <a:latin typeface="Raleway Bold"/>
              </a:rPr>
              <a:t>LIMITING</a:t>
            </a:r>
          </a:p>
          <a:p>
            <a:pPr algn="ctr">
              <a:lnSpc>
                <a:spcPts val="4680"/>
              </a:lnSpc>
            </a:pPr>
            <a:r>
              <a:rPr lang="en-US" sz="3600" spc="324" dirty="0">
                <a:solidFill>
                  <a:srgbClr val="12264A"/>
                </a:solidFill>
                <a:latin typeface="Raleway Bold"/>
              </a:rPr>
              <a:t>OPPORTUNITIES</a:t>
            </a:r>
          </a:p>
        </p:txBody>
      </p:sp>
      <p:sp>
        <p:nvSpPr>
          <p:cNvPr id="15" name="TextBox 15"/>
          <p:cNvSpPr txBox="1"/>
          <p:nvPr/>
        </p:nvSpPr>
        <p:spPr>
          <a:xfrm>
            <a:off x="12767692" y="6642277"/>
            <a:ext cx="4405611" cy="1710055"/>
          </a:xfrm>
          <a:prstGeom prst="rect">
            <a:avLst/>
          </a:prstGeom>
        </p:spPr>
        <p:txBody>
          <a:bodyPr lIns="0" tIns="0" rIns="0" bIns="0" rtlCol="0" anchor="t">
            <a:spAutoFit/>
          </a:bodyPr>
          <a:lstStyle/>
          <a:p>
            <a:pPr algn="ctr">
              <a:lnSpc>
                <a:spcPts val="3380"/>
              </a:lnSpc>
            </a:pPr>
            <a:r>
              <a:rPr lang="en-US" sz="2600" spc="52">
                <a:solidFill>
                  <a:srgbClr val="FFFFFF"/>
                </a:solidFill>
                <a:latin typeface="Raleway"/>
              </a:rPr>
              <a:t>13 out of 166 (7.8%) </a:t>
            </a:r>
          </a:p>
          <a:p>
            <a:pPr algn="ctr">
              <a:lnSpc>
                <a:spcPts val="3380"/>
              </a:lnSpc>
            </a:pPr>
            <a:r>
              <a:rPr lang="en-US" sz="2600" spc="52">
                <a:solidFill>
                  <a:srgbClr val="FFFFFF"/>
                </a:solidFill>
                <a:latin typeface="Raleway"/>
              </a:rPr>
              <a:t>County leadership positions are held by </a:t>
            </a:r>
          </a:p>
          <a:p>
            <a:pPr algn="ctr">
              <a:lnSpc>
                <a:spcPts val="3380"/>
              </a:lnSpc>
            </a:pPr>
            <a:r>
              <a:rPr lang="en-US" sz="2600" spc="52">
                <a:solidFill>
                  <a:srgbClr val="FFFFFF"/>
                </a:solidFill>
                <a:latin typeface="Raleway"/>
              </a:rPr>
              <a:t>Black staff.</a:t>
            </a:r>
          </a:p>
        </p:txBody>
      </p:sp>
      <p:sp>
        <p:nvSpPr>
          <p:cNvPr id="16" name="TextBox 16"/>
          <p:cNvSpPr txBox="1"/>
          <p:nvPr/>
        </p:nvSpPr>
        <p:spPr>
          <a:xfrm>
            <a:off x="10776658" y="9624112"/>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8" name="Picture 2">
            <a:extLst>
              <a:ext uri="{FF2B5EF4-FFF2-40B4-BE49-F238E27FC236}">
                <a16:creationId xmlns:a16="http://schemas.microsoft.com/office/drawing/2014/main" id="{3B02A341-76AD-431D-BA76-81BF72F86E8E}"/>
              </a:ext>
            </a:extLst>
          </p:cNvPr>
          <p:cNvPicPr>
            <a:picLocks noChangeAspect="1"/>
          </p:cNvPicPr>
          <p:nvPr/>
        </p:nvPicPr>
        <p:blipFill>
          <a:blip r:embed="rId2"/>
          <a:srcRect/>
          <a:stretch>
            <a:fillRect/>
          </a:stretch>
        </p:blipFill>
        <p:spPr>
          <a:xfrm>
            <a:off x="0" y="-163658"/>
            <a:ext cx="5090375" cy="50903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rcRect l="3591" t="11769" b="817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015329" y="9511348"/>
            <a:ext cx="18668009" cy="1866800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26666"/>
              </a:srgbClr>
            </a:solidFill>
          </p:spPr>
        </p:sp>
      </p:grpSp>
      <p:grpSp>
        <p:nvGrpSpPr>
          <p:cNvPr id="4" name="Group 4"/>
          <p:cNvGrpSpPr/>
          <p:nvPr/>
        </p:nvGrpSpPr>
        <p:grpSpPr>
          <a:xfrm>
            <a:off x="1427069" y="2454863"/>
            <a:ext cx="18904736" cy="18694319"/>
            <a:chOff x="0" y="0"/>
            <a:chExt cx="1935432" cy="1913890"/>
          </a:xfrm>
        </p:grpSpPr>
        <p:sp>
          <p:nvSpPr>
            <p:cNvPr id="5" name="Freeform 5"/>
            <p:cNvSpPr/>
            <p:nvPr/>
          </p:nvSpPr>
          <p:spPr>
            <a:xfrm>
              <a:off x="0" y="0"/>
              <a:ext cx="1935432" cy="1913890"/>
            </a:xfrm>
            <a:custGeom>
              <a:avLst/>
              <a:gdLst/>
              <a:ahLst/>
              <a:cxnLst/>
              <a:rect l="l" t="t" r="r" b="b"/>
              <a:pathLst>
                <a:path w="1935432" h="1913890">
                  <a:moveTo>
                    <a:pt x="0" y="0"/>
                  </a:moveTo>
                  <a:lnTo>
                    <a:pt x="1935432" y="0"/>
                  </a:lnTo>
                  <a:lnTo>
                    <a:pt x="1935432" y="1913890"/>
                  </a:lnTo>
                  <a:lnTo>
                    <a:pt x="0" y="1913890"/>
                  </a:lnTo>
                  <a:close/>
                </a:path>
              </a:pathLst>
            </a:custGeom>
            <a:solidFill>
              <a:srgbClr val="12264A">
                <a:alpha val="46666"/>
              </a:srgbClr>
            </a:solidFill>
          </p:spPr>
        </p:sp>
      </p:grpSp>
      <p:grpSp>
        <p:nvGrpSpPr>
          <p:cNvPr id="6" name="Group 6"/>
          <p:cNvGrpSpPr/>
          <p:nvPr/>
        </p:nvGrpSpPr>
        <p:grpSpPr>
          <a:xfrm>
            <a:off x="-308368" y="-88859"/>
            <a:ext cx="18904736" cy="18694319"/>
            <a:chOff x="0" y="0"/>
            <a:chExt cx="1935432" cy="1913890"/>
          </a:xfrm>
        </p:grpSpPr>
        <p:sp>
          <p:nvSpPr>
            <p:cNvPr id="7" name="Freeform 7"/>
            <p:cNvSpPr/>
            <p:nvPr/>
          </p:nvSpPr>
          <p:spPr>
            <a:xfrm>
              <a:off x="0" y="0"/>
              <a:ext cx="1935432" cy="1913890"/>
            </a:xfrm>
            <a:custGeom>
              <a:avLst/>
              <a:gdLst/>
              <a:ahLst/>
              <a:cxnLst/>
              <a:rect l="l" t="t" r="r" b="b"/>
              <a:pathLst>
                <a:path w="1935432" h="1913890">
                  <a:moveTo>
                    <a:pt x="0" y="0"/>
                  </a:moveTo>
                  <a:lnTo>
                    <a:pt x="1935432" y="0"/>
                  </a:lnTo>
                  <a:lnTo>
                    <a:pt x="1935432" y="1913890"/>
                  </a:lnTo>
                  <a:lnTo>
                    <a:pt x="0" y="1913890"/>
                  </a:lnTo>
                  <a:close/>
                </a:path>
              </a:pathLst>
            </a:custGeom>
            <a:solidFill>
              <a:srgbClr val="12264A">
                <a:alpha val="46666"/>
              </a:srgbClr>
            </a:solidFill>
          </p:spPr>
        </p:sp>
      </p:grpSp>
      <p:pic>
        <p:nvPicPr>
          <p:cNvPr id="9" name="Picture 9"/>
          <p:cNvPicPr>
            <a:picLocks noChangeAspect="1"/>
          </p:cNvPicPr>
          <p:nvPr/>
        </p:nvPicPr>
        <p:blipFill>
          <a:blip r:embed="rId3"/>
          <a:srcRect/>
          <a:stretch>
            <a:fillRect/>
          </a:stretch>
        </p:blipFill>
        <p:spPr>
          <a:xfrm rot="-10800000">
            <a:off x="420956" y="0"/>
            <a:ext cx="2854137" cy="2854137"/>
          </a:xfrm>
          <a:prstGeom prst="rect">
            <a:avLst/>
          </a:prstGeom>
        </p:spPr>
      </p:pic>
      <p:grpSp>
        <p:nvGrpSpPr>
          <p:cNvPr id="10" name="Group 10"/>
          <p:cNvGrpSpPr/>
          <p:nvPr/>
        </p:nvGrpSpPr>
        <p:grpSpPr>
          <a:xfrm>
            <a:off x="1028700" y="1427069"/>
            <a:ext cx="16230600" cy="7509374"/>
            <a:chOff x="0" y="0"/>
            <a:chExt cx="21640800" cy="10012499"/>
          </a:xfrm>
        </p:grpSpPr>
        <p:sp>
          <p:nvSpPr>
            <p:cNvPr id="11" name="TextBox 11"/>
            <p:cNvSpPr txBox="1"/>
            <p:nvPr/>
          </p:nvSpPr>
          <p:spPr>
            <a:xfrm>
              <a:off x="0" y="-38100"/>
              <a:ext cx="21640800" cy="8149432"/>
            </a:xfrm>
            <a:prstGeom prst="rect">
              <a:avLst/>
            </a:prstGeom>
          </p:spPr>
          <p:txBody>
            <a:bodyPr lIns="0" tIns="0" rIns="0" bIns="0" rtlCol="0" anchor="t">
              <a:spAutoFit/>
            </a:bodyPr>
            <a:lstStyle/>
            <a:p>
              <a:pPr algn="r">
                <a:lnSpc>
                  <a:spcPts val="9715"/>
                </a:lnSpc>
              </a:pPr>
              <a:r>
                <a:rPr lang="en-US" sz="7772" spc="310">
                  <a:solidFill>
                    <a:srgbClr val="FFFFFF"/>
                  </a:solidFill>
                  <a:latin typeface="Raleway Bold"/>
                </a:rPr>
                <a:t>ARE WAGES DIFFERENT BETWEEN MALE AND FEMALE STAFF?  IF SO, WHAT EXPLAINS WAGE DIFFERENCES BY GENDER?</a:t>
              </a:r>
            </a:p>
          </p:txBody>
        </p:sp>
        <p:sp>
          <p:nvSpPr>
            <p:cNvPr id="12" name="TextBox 12"/>
            <p:cNvSpPr txBox="1"/>
            <p:nvPr/>
          </p:nvSpPr>
          <p:spPr>
            <a:xfrm>
              <a:off x="0" y="8940256"/>
              <a:ext cx="21640800" cy="1072243"/>
            </a:xfrm>
            <a:prstGeom prst="rect">
              <a:avLst/>
            </a:prstGeom>
          </p:spPr>
          <p:txBody>
            <a:bodyPr lIns="0" tIns="0" rIns="0" bIns="0" rtlCol="0" anchor="t">
              <a:spAutoFit/>
            </a:bodyPr>
            <a:lstStyle/>
            <a:p>
              <a:pPr algn="r">
                <a:lnSpc>
                  <a:spcPts val="6494"/>
                </a:lnSpc>
              </a:pPr>
              <a:endParaRPr/>
            </a:p>
          </p:txBody>
        </p:sp>
      </p:grpSp>
      <p:pic>
        <p:nvPicPr>
          <p:cNvPr id="13" name="Picture 13"/>
          <p:cNvPicPr>
            <a:picLocks noChangeAspect="1"/>
          </p:cNvPicPr>
          <p:nvPr/>
        </p:nvPicPr>
        <p:blipFill>
          <a:blip r:embed="rId3"/>
          <a:srcRect/>
          <a:stretch>
            <a:fillRect/>
          </a:stretch>
        </p:blipFill>
        <p:spPr>
          <a:xfrm>
            <a:off x="14866640" y="7021701"/>
            <a:ext cx="2854137" cy="2854137"/>
          </a:xfrm>
          <a:prstGeom prst="rect">
            <a:avLst/>
          </a:prstGeom>
        </p:spPr>
      </p:pic>
      <p:sp>
        <p:nvSpPr>
          <p:cNvPr id="14" name="TextBox 14"/>
          <p:cNvSpPr txBox="1"/>
          <p:nvPr/>
        </p:nvSpPr>
        <p:spPr>
          <a:xfrm>
            <a:off x="8647225" y="409575"/>
            <a:ext cx="8612075" cy="619125"/>
          </a:xfrm>
          <a:prstGeom prst="rect">
            <a:avLst/>
          </a:prstGeom>
        </p:spPr>
        <p:txBody>
          <a:bodyPr lIns="0" tIns="0" rIns="0" bIns="0" rtlCol="0" anchor="t">
            <a:spAutoFit/>
          </a:bodyPr>
          <a:lstStyle/>
          <a:p>
            <a:pPr algn="r">
              <a:lnSpc>
                <a:spcPts val="4800"/>
              </a:lnSpc>
            </a:pPr>
            <a:r>
              <a:rPr lang="en-US" sz="4000" spc="200" dirty="0">
                <a:solidFill>
                  <a:srgbClr val="FFFFFF"/>
                </a:solidFill>
                <a:latin typeface="Raleway Bold"/>
              </a:rPr>
              <a:t>QUESTION #6</a:t>
            </a:r>
          </a:p>
        </p:txBody>
      </p:sp>
      <p:sp>
        <p:nvSpPr>
          <p:cNvPr id="15" name="TextBox 15"/>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7" name="Picture 6">
            <a:extLst>
              <a:ext uri="{FF2B5EF4-FFF2-40B4-BE49-F238E27FC236}">
                <a16:creationId xmlns:a16="http://schemas.microsoft.com/office/drawing/2014/main" id="{DDBDE7E1-D487-4314-AD6B-39D224F0768A}"/>
              </a:ext>
            </a:extLst>
          </p:cNvPr>
          <p:cNvPicPr>
            <a:picLocks noChangeAspect="1"/>
          </p:cNvPicPr>
          <p:nvPr/>
        </p:nvPicPr>
        <p:blipFill>
          <a:blip r:embed="rId4"/>
          <a:srcRect t="121" b="121"/>
          <a:stretch>
            <a:fillRect/>
          </a:stretch>
        </p:blipFill>
        <p:spPr>
          <a:xfrm rot="-5400000">
            <a:off x="-230361" y="4624320"/>
            <a:ext cx="5855058" cy="585505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grpSp>
        <p:nvGrpSpPr>
          <p:cNvPr id="4" name="Group 4"/>
          <p:cNvGrpSpPr/>
          <p:nvPr/>
        </p:nvGrpSpPr>
        <p:grpSpPr>
          <a:xfrm>
            <a:off x="-324854" y="5143500"/>
            <a:ext cx="19756479" cy="10131026"/>
            <a:chOff x="0" y="0"/>
            <a:chExt cx="6683056" cy="3427038"/>
          </a:xfrm>
        </p:grpSpPr>
        <p:sp>
          <p:nvSpPr>
            <p:cNvPr id="5" name="Freeform 5"/>
            <p:cNvSpPr/>
            <p:nvPr/>
          </p:nvSpPr>
          <p:spPr>
            <a:xfrm>
              <a:off x="0" y="0"/>
              <a:ext cx="6683056" cy="3427038"/>
            </a:xfrm>
            <a:custGeom>
              <a:avLst/>
              <a:gdLst/>
              <a:ahLst/>
              <a:cxnLst/>
              <a:rect l="l" t="t" r="r" b="b"/>
              <a:pathLst>
                <a:path w="6683056" h="3427038">
                  <a:moveTo>
                    <a:pt x="0" y="0"/>
                  </a:moveTo>
                  <a:lnTo>
                    <a:pt x="6683056" y="0"/>
                  </a:lnTo>
                  <a:lnTo>
                    <a:pt x="6683056" y="3427038"/>
                  </a:lnTo>
                  <a:lnTo>
                    <a:pt x="0" y="3427038"/>
                  </a:lnTo>
                  <a:close/>
                </a:path>
              </a:pathLst>
            </a:custGeom>
            <a:solidFill>
              <a:srgbClr val="C6AA74"/>
            </a:solidFill>
          </p:spPr>
        </p:sp>
      </p:grpSp>
      <p:grpSp>
        <p:nvGrpSpPr>
          <p:cNvPr id="6" name="Group 6"/>
          <p:cNvGrpSpPr/>
          <p:nvPr/>
        </p:nvGrpSpPr>
        <p:grpSpPr>
          <a:xfrm>
            <a:off x="4754682" y="360635"/>
            <a:ext cx="9220881" cy="4092136"/>
            <a:chOff x="0" y="0"/>
            <a:chExt cx="12294508" cy="5456181"/>
          </a:xfrm>
        </p:grpSpPr>
        <p:sp>
          <p:nvSpPr>
            <p:cNvPr id="7" name="TextBox 7"/>
            <p:cNvSpPr txBox="1"/>
            <p:nvPr/>
          </p:nvSpPr>
          <p:spPr>
            <a:xfrm>
              <a:off x="0" y="3812533"/>
              <a:ext cx="12294508" cy="1643648"/>
            </a:xfrm>
            <a:prstGeom prst="rect">
              <a:avLst/>
            </a:prstGeom>
          </p:spPr>
          <p:txBody>
            <a:bodyPr lIns="0" tIns="0" rIns="0" bIns="0" rtlCol="0" anchor="t">
              <a:spAutoFit/>
            </a:bodyPr>
            <a:lstStyle/>
            <a:p>
              <a:pPr algn="ctr">
                <a:lnSpc>
                  <a:spcPts val="4928"/>
                </a:lnSpc>
              </a:pPr>
              <a:r>
                <a:rPr lang="en-US" sz="3790" spc="113" dirty="0">
                  <a:solidFill>
                    <a:srgbClr val="FFFFFF"/>
                  </a:solidFill>
                  <a:latin typeface="Raleway"/>
                </a:rPr>
                <a:t>Additional average annual income of male staff compared to female staff</a:t>
              </a:r>
            </a:p>
          </p:txBody>
        </p:sp>
        <p:sp>
          <p:nvSpPr>
            <p:cNvPr id="8" name="TextBox 8"/>
            <p:cNvSpPr txBox="1"/>
            <p:nvPr/>
          </p:nvSpPr>
          <p:spPr>
            <a:xfrm>
              <a:off x="0" y="0"/>
              <a:ext cx="12294508" cy="3301383"/>
            </a:xfrm>
            <a:prstGeom prst="rect">
              <a:avLst/>
            </a:prstGeom>
          </p:spPr>
          <p:txBody>
            <a:bodyPr lIns="0" tIns="0" rIns="0" bIns="0" rtlCol="0" anchor="t">
              <a:spAutoFit/>
            </a:bodyPr>
            <a:lstStyle/>
            <a:p>
              <a:pPr algn="ctr">
                <a:lnSpc>
                  <a:spcPts val="19496"/>
                </a:lnSpc>
              </a:pPr>
              <a:r>
                <a:rPr lang="en-US" sz="16246" spc="812">
                  <a:solidFill>
                    <a:srgbClr val="FFFFFF"/>
                  </a:solidFill>
                  <a:latin typeface="Raleway Bold"/>
                </a:rPr>
                <a:t>$6,000</a:t>
              </a:r>
            </a:p>
          </p:txBody>
        </p:sp>
      </p:grpSp>
      <p:grpSp>
        <p:nvGrpSpPr>
          <p:cNvPr id="9" name="Group 9"/>
          <p:cNvGrpSpPr/>
          <p:nvPr/>
        </p:nvGrpSpPr>
        <p:grpSpPr>
          <a:xfrm>
            <a:off x="4566418" y="5136356"/>
            <a:ext cx="9597408" cy="4774111"/>
            <a:chOff x="0" y="-9525"/>
            <a:chExt cx="12796544" cy="6365481"/>
          </a:xfrm>
        </p:grpSpPr>
        <p:sp>
          <p:nvSpPr>
            <p:cNvPr id="10" name="TextBox 10"/>
            <p:cNvSpPr txBox="1"/>
            <p:nvPr/>
          </p:nvSpPr>
          <p:spPr>
            <a:xfrm>
              <a:off x="0" y="3848773"/>
              <a:ext cx="12796544" cy="2507183"/>
            </a:xfrm>
            <a:prstGeom prst="rect">
              <a:avLst/>
            </a:prstGeom>
          </p:spPr>
          <p:txBody>
            <a:bodyPr lIns="0" tIns="0" rIns="0" bIns="0" rtlCol="0" anchor="t">
              <a:spAutoFit/>
            </a:bodyPr>
            <a:lstStyle/>
            <a:p>
              <a:pPr algn="ctr">
                <a:lnSpc>
                  <a:spcPts val="4962"/>
                </a:lnSpc>
              </a:pPr>
              <a:r>
                <a:rPr lang="en-US" sz="3817" spc="114" dirty="0">
                  <a:solidFill>
                    <a:srgbClr val="FFFFFF"/>
                  </a:solidFill>
                  <a:latin typeface="Raleway"/>
                </a:rPr>
                <a:t>Additional average income earned by male staff as a percentage of total female annual income</a:t>
              </a:r>
            </a:p>
          </p:txBody>
        </p:sp>
        <p:sp>
          <p:nvSpPr>
            <p:cNvPr id="11" name="TextBox 11"/>
            <p:cNvSpPr txBox="1"/>
            <p:nvPr/>
          </p:nvSpPr>
          <p:spPr>
            <a:xfrm>
              <a:off x="0" y="-9525"/>
              <a:ext cx="12796544" cy="3333700"/>
            </a:xfrm>
            <a:prstGeom prst="rect">
              <a:avLst/>
            </a:prstGeom>
          </p:spPr>
          <p:txBody>
            <a:bodyPr lIns="0" tIns="0" rIns="0" bIns="0" rtlCol="0" anchor="t">
              <a:spAutoFit/>
            </a:bodyPr>
            <a:lstStyle/>
            <a:p>
              <a:pPr algn="ctr">
                <a:lnSpc>
                  <a:spcPts val="19630"/>
                </a:lnSpc>
              </a:pPr>
              <a:r>
                <a:rPr lang="en-US" sz="16359" spc="817">
                  <a:solidFill>
                    <a:srgbClr val="FFFFFF"/>
                  </a:solidFill>
                  <a:latin typeface="Raleway Bold"/>
                </a:rPr>
                <a:t>12%</a:t>
              </a:r>
            </a:p>
          </p:txBody>
        </p:sp>
      </p:grpSp>
      <p:sp>
        <p:nvSpPr>
          <p:cNvPr id="12" name="TextBox 12"/>
          <p:cNvSpPr txBox="1"/>
          <p:nvPr/>
        </p:nvSpPr>
        <p:spPr>
          <a:xfrm>
            <a:off x="10776658" y="9624112"/>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4" name="Picture 2">
            <a:extLst>
              <a:ext uri="{FF2B5EF4-FFF2-40B4-BE49-F238E27FC236}">
                <a16:creationId xmlns:a16="http://schemas.microsoft.com/office/drawing/2014/main" id="{A76AB44C-D0D3-4C32-960F-EE2818801656}"/>
              </a:ext>
            </a:extLst>
          </p:cNvPr>
          <p:cNvPicPr>
            <a:picLocks noChangeAspect="1"/>
          </p:cNvPicPr>
          <p:nvPr/>
        </p:nvPicPr>
        <p:blipFill>
          <a:blip r:embed="rId2"/>
          <a:srcRect/>
          <a:stretch>
            <a:fillRect/>
          </a:stretch>
        </p:blipFill>
        <p:spPr>
          <a:xfrm rot="5400000">
            <a:off x="15432302" y="0"/>
            <a:ext cx="2855698" cy="2855698"/>
          </a:xfrm>
          <a:prstGeom prst="rect">
            <a:avLst/>
          </a:prstGeom>
        </p:spPr>
      </p:pic>
      <p:pic>
        <p:nvPicPr>
          <p:cNvPr id="16" name="Picture 2">
            <a:extLst>
              <a:ext uri="{FF2B5EF4-FFF2-40B4-BE49-F238E27FC236}">
                <a16:creationId xmlns:a16="http://schemas.microsoft.com/office/drawing/2014/main" id="{A69F9828-C759-4C10-AADE-DA961A8C0295}"/>
              </a:ext>
            </a:extLst>
          </p:cNvPr>
          <p:cNvPicPr>
            <a:picLocks noChangeAspect="1"/>
          </p:cNvPicPr>
          <p:nvPr/>
        </p:nvPicPr>
        <p:blipFill>
          <a:blip r:embed="rId2"/>
          <a:srcRect/>
          <a:stretch>
            <a:fillRect/>
          </a:stretch>
        </p:blipFill>
        <p:spPr>
          <a:xfrm rot="5400000" flipV="1">
            <a:off x="106178" y="-144254"/>
            <a:ext cx="2855698" cy="306805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41972" y="749923"/>
            <a:ext cx="8646662" cy="8819769"/>
            <a:chOff x="-174139" y="86204"/>
            <a:chExt cx="11528883" cy="11759692"/>
          </a:xfrm>
        </p:grpSpPr>
        <p:sp>
          <p:nvSpPr>
            <p:cNvPr id="3" name="TextBox 3"/>
            <p:cNvSpPr txBox="1"/>
            <p:nvPr/>
          </p:nvSpPr>
          <p:spPr>
            <a:xfrm rot="-2700000">
              <a:off x="-174139"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$10,000.00 </a:t>
              </a:r>
            </a:p>
          </p:txBody>
        </p:sp>
        <p:sp>
          <p:nvSpPr>
            <p:cNvPr id="4" name="TextBox 4"/>
            <p:cNvSpPr txBox="1"/>
            <p:nvPr/>
          </p:nvSpPr>
          <p:spPr>
            <a:xfrm rot="-2700000">
              <a:off x="542080"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$20,000.00 </a:t>
              </a:r>
            </a:p>
          </p:txBody>
        </p:sp>
        <p:sp>
          <p:nvSpPr>
            <p:cNvPr id="5" name="TextBox 5"/>
            <p:cNvSpPr txBox="1"/>
            <p:nvPr/>
          </p:nvSpPr>
          <p:spPr>
            <a:xfrm rot="-2700000">
              <a:off x="1258298"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$30,000.00 </a:t>
              </a:r>
            </a:p>
          </p:txBody>
        </p:sp>
        <p:sp>
          <p:nvSpPr>
            <p:cNvPr id="6" name="TextBox 6"/>
            <p:cNvSpPr txBox="1"/>
            <p:nvPr/>
          </p:nvSpPr>
          <p:spPr>
            <a:xfrm rot="-2700000">
              <a:off x="1974517"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$40,000.00 </a:t>
              </a:r>
            </a:p>
          </p:txBody>
        </p:sp>
        <p:sp>
          <p:nvSpPr>
            <p:cNvPr id="7" name="TextBox 7"/>
            <p:cNvSpPr txBox="1"/>
            <p:nvPr/>
          </p:nvSpPr>
          <p:spPr>
            <a:xfrm rot="-2700000">
              <a:off x="2690735"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$50,000.00 </a:t>
              </a:r>
            </a:p>
          </p:txBody>
        </p:sp>
        <p:sp>
          <p:nvSpPr>
            <p:cNvPr id="8" name="TextBox 8"/>
            <p:cNvSpPr txBox="1"/>
            <p:nvPr/>
          </p:nvSpPr>
          <p:spPr>
            <a:xfrm rot="-2700000">
              <a:off x="3406953"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$60,000.00 </a:t>
              </a:r>
            </a:p>
          </p:txBody>
        </p:sp>
        <p:sp>
          <p:nvSpPr>
            <p:cNvPr id="9" name="TextBox 9"/>
            <p:cNvSpPr txBox="1"/>
            <p:nvPr/>
          </p:nvSpPr>
          <p:spPr>
            <a:xfrm rot="-2700000">
              <a:off x="4123172"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$70,000.00 </a:t>
              </a:r>
            </a:p>
          </p:txBody>
        </p:sp>
        <p:sp>
          <p:nvSpPr>
            <p:cNvPr id="10" name="TextBox 10"/>
            <p:cNvSpPr txBox="1"/>
            <p:nvPr/>
          </p:nvSpPr>
          <p:spPr>
            <a:xfrm rot="-2700000">
              <a:off x="4839390"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$80,000.00</a:t>
              </a:r>
            </a:p>
          </p:txBody>
        </p:sp>
        <p:sp>
          <p:nvSpPr>
            <p:cNvPr id="11" name="TextBox 11"/>
            <p:cNvSpPr txBox="1"/>
            <p:nvPr/>
          </p:nvSpPr>
          <p:spPr>
            <a:xfrm rot="-2700000">
              <a:off x="5555609"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$90,000.00</a:t>
              </a:r>
            </a:p>
          </p:txBody>
        </p:sp>
        <p:sp>
          <p:nvSpPr>
            <p:cNvPr id="12" name="TextBox 12"/>
            <p:cNvSpPr txBox="1"/>
            <p:nvPr/>
          </p:nvSpPr>
          <p:spPr>
            <a:xfrm rot="18900000">
              <a:off x="6085163" y="11318656"/>
              <a:ext cx="2404708"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$100,000.00</a:t>
              </a:r>
            </a:p>
          </p:txBody>
        </p:sp>
        <p:sp>
          <p:nvSpPr>
            <p:cNvPr id="13" name="TextBox 13"/>
            <p:cNvSpPr txBox="1"/>
            <p:nvPr/>
          </p:nvSpPr>
          <p:spPr>
            <a:xfrm rot="-2700000">
              <a:off x="6801381" y="11318656"/>
              <a:ext cx="2404708"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$110,000.00 </a:t>
              </a:r>
            </a:p>
          </p:txBody>
        </p:sp>
        <p:sp>
          <p:nvSpPr>
            <p:cNvPr id="14" name="TextBox 14"/>
            <p:cNvSpPr txBox="1"/>
            <p:nvPr/>
          </p:nvSpPr>
          <p:spPr>
            <a:xfrm rot="-2700000">
              <a:off x="7517599" y="11318656"/>
              <a:ext cx="2404708"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$120,000.00 </a:t>
              </a:r>
            </a:p>
          </p:txBody>
        </p:sp>
        <p:sp>
          <p:nvSpPr>
            <p:cNvPr id="15" name="TextBox 15"/>
            <p:cNvSpPr txBox="1"/>
            <p:nvPr/>
          </p:nvSpPr>
          <p:spPr>
            <a:xfrm rot="-2700000">
              <a:off x="8233818" y="11318656"/>
              <a:ext cx="2404708"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$130,000.00 </a:t>
              </a:r>
            </a:p>
          </p:txBody>
        </p:sp>
        <p:sp>
          <p:nvSpPr>
            <p:cNvPr id="16" name="TextBox 16"/>
            <p:cNvSpPr txBox="1"/>
            <p:nvPr/>
          </p:nvSpPr>
          <p:spPr>
            <a:xfrm rot="-2700000">
              <a:off x="8950036" y="11318656"/>
              <a:ext cx="2404708"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$140,000.00 </a:t>
              </a:r>
            </a:p>
          </p:txBody>
        </p:sp>
        <p:grpSp>
          <p:nvGrpSpPr>
            <p:cNvPr id="17" name="Group 17"/>
            <p:cNvGrpSpPr>
              <a:grpSpLocks noChangeAspect="1"/>
            </p:cNvGrpSpPr>
            <p:nvPr/>
          </p:nvGrpSpPr>
          <p:grpSpPr>
            <a:xfrm>
              <a:off x="1225909" y="370176"/>
              <a:ext cx="9950516" cy="9950516"/>
              <a:chOff x="0" y="0"/>
              <a:chExt cx="10287000" cy="10287000"/>
            </a:xfrm>
          </p:grpSpPr>
          <p:sp>
            <p:nvSpPr>
              <p:cNvPr id="18" name="Freeform 18"/>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19" name="Freeform 19"/>
              <p:cNvSpPr/>
              <p:nvPr/>
            </p:nvSpPr>
            <p:spPr>
              <a:xfrm>
                <a:off x="0" y="20510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0" name="Freeform 20"/>
              <p:cNvSpPr/>
              <p:nvPr/>
            </p:nvSpPr>
            <p:spPr>
              <a:xfrm>
                <a:off x="0" y="41084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1" name="Freeform 21"/>
              <p:cNvSpPr/>
              <p:nvPr/>
            </p:nvSpPr>
            <p:spPr>
              <a:xfrm>
                <a:off x="0" y="61658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2" name="Freeform 22"/>
              <p:cNvSpPr/>
              <p:nvPr/>
            </p:nvSpPr>
            <p:spPr>
              <a:xfrm>
                <a:off x="0" y="82232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3" name="Freeform 23"/>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grpSp>
        <p:sp>
          <p:nvSpPr>
            <p:cNvPr id="24" name="TextBox 24"/>
            <p:cNvSpPr txBox="1"/>
            <p:nvPr/>
          </p:nvSpPr>
          <p:spPr>
            <a:xfrm>
              <a:off x="377898" y="86204"/>
              <a:ext cx="713255" cy="1077817"/>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250</a:t>
              </a:r>
            </a:p>
            <a:p>
              <a:pPr algn="r">
                <a:lnSpc>
                  <a:spcPts val="3250"/>
                </a:lnSpc>
              </a:pPr>
              <a:r>
                <a:rPr lang="en-US" sz="2321" dirty="0">
                  <a:solidFill>
                    <a:srgbClr val="000000"/>
                  </a:solidFill>
                  <a:latin typeface="Arimo"/>
                </a:rPr>
                <a:t> </a:t>
              </a:r>
            </a:p>
          </p:txBody>
        </p:sp>
        <p:sp>
          <p:nvSpPr>
            <p:cNvPr id="25" name="TextBox 25"/>
            <p:cNvSpPr txBox="1"/>
            <p:nvPr/>
          </p:nvSpPr>
          <p:spPr>
            <a:xfrm>
              <a:off x="187298" y="2078143"/>
              <a:ext cx="903855" cy="1077817"/>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200</a:t>
              </a:r>
            </a:p>
            <a:p>
              <a:pPr algn="r">
                <a:lnSpc>
                  <a:spcPts val="3250"/>
                </a:lnSpc>
              </a:pPr>
              <a:r>
                <a:rPr lang="en-US" sz="2321" dirty="0">
                  <a:solidFill>
                    <a:srgbClr val="000000"/>
                  </a:solidFill>
                  <a:latin typeface="Arimo"/>
                </a:rPr>
                <a:t> </a:t>
              </a:r>
            </a:p>
          </p:txBody>
        </p:sp>
        <p:sp>
          <p:nvSpPr>
            <p:cNvPr id="26" name="TextBox 26"/>
            <p:cNvSpPr txBox="1"/>
            <p:nvPr/>
          </p:nvSpPr>
          <p:spPr>
            <a:xfrm>
              <a:off x="377897" y="4068247"/>
              <a:ext cx="713256" cy="1077817"/>
            </a:xfrm>
            <a:prstGeom prst="rect">
              <a:avLst/>
            </a:prstGeom>
          </p:spPr>
          <p:txBody>
            <a:bodyPr wrap="square" lIns="0" tIns="0" rIns="0" bIns="0" rtlCol="0" anchor="t">
              <a:spAutoFit/>
            </a:bodyPr>
            <a:lstStyle/>
            <a:p>
              <a:pPr algn="r">
                <a:lnSpc>
                  <a:spcPts val="3250"/>
                </a:lnSpc>
              </a:pPr>
              <a:r>
                <a:rPr lang="en-US" sz="2321">
                  <a:solidFill>
                    <a:srgbClr val="000000"/>
                  </a:solidFill>
                  <a:latin typeface="Arimo"/>
                </a:rPr>
                <a:t>150</a:t>
              </a:r>
            </a:p>
            <a:p>
              <a:pPr algn="r">
                <a:lnSpc>
                  <a:spcPts val="3250"/>
                </a:lnSpc>
              </a:pPr>
              <a:r>
                <a:rPr lang="en-US" sz="2321">
                  <a:solidFill>
                    <a:srgbClr val="000000"/>
                  </a:solidFill>
                  <a:latin typeface="Arimo"/>
                </a:rPr>
                <a:t> </a:t>
              </a:r>
            </a:p>
          </p:txBody>
        </p:sp>
        <p:sp>
          <p:nvSpPr>
            <p:cNvPr id="27" name="TextBox 27"/>
            <p:cNvSpPr txBox="1"/>
            <p:nvPr/>
          </p:nvSpPr>
          <p:spPr>
            <a:xfrm>
              <a:off x="390266" y="6053511"/>
              <a:ext cx="688517" cy="1077817"/>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100</a:t>
              </a:r>
            </a:p>
            <a:p>
              <a:pPr algn="r">
                <a:lnSpc>
                  <a:spcPts val="3250"/>
                </a:lnSpc>
              </a:pPr>
              <a:r>
                <a:rPr lang="en-US" sz="2321" dirty="0">
                  <a:solidFill>
                    <a:srgbClr val="000000"/>
                  </a:solidFill>
                  <a:latin typeface="Arimo"/>
                </a:rPr>
                <a:t> </a:t>
              </a:r>
            </a:p>
          </p:txBody>
        </p:sp>
        <p:sp>
          <p:nvSpPr>
            <p:cNvPr id="28" name="TextBox 28"/>
            <p:cNvSpPr txBox="1"/>
            <p:nvPr/>
          </p:nvSpPr>
          <p:spPr>
            <a:xfrm>
              <a:off x="520693" y="8014828"/>
              <a:ext cx="519664" cy="1077817"/>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50</a:t>
              </a:r>
            </a:p>
            <a:p>
              <a:pPr algn="r">
                <a:lnSpc>
                  <a:spcPts val="3250"/>
                </a:lnSpc>
              </a:pPr>
              <a:r>
                <a:rPr lang="en-US" sz="2321" dirty="0">
                  <a:solidFill>
                    <a:srgbClr val="000000"/>
                  </a:solidFill>
                  <a:latin typeface="Arimo"/>
                </a:rPr>
                <a:t> </a:t>
              </a:r>
            </a:p>
          </p:txBody>
        </p:sp>
        <p:sp>
          <p:nvSpPr>
            <p:cNvPr id="29" name="TextBox 29"/>
            <p:cNvSpPr txBox="1"/>
            <p:nvPr/>
          </p:nvSpPr>
          <p:spPr>
            <a:xfrm>
              <a:off x="933382" y="9996133"/>
              <a:ext cx="109281" cy="797501"/>
            </a:xfrm>
            <a:prstGeom prst="rect">
              <a:avLst/>
            </a:prstGeom>
          </p:spPr>
          <p:txBody>
            <a:bodyPr lIns="0" tIns="0" rIns="0" bIns="0" rtlCol="0" anchor="t">
              <a:spAutoFit/>
            </a:bodyPr>
            <a:lstStyle/>
            <a:p>
              <a:pPr algn="r">
                <a:lnSpc>
                  <a:spcPts val="3250"/>
                </a:lnSpc>
              </a:pPr>
              <a:r>
                <a:rPr lang="en-US" sz="2321" dirty="0">
                  <a:solidFill>
                    <a:srgbClr val="000000"/>
                  </a:solidFill>
                  <a:latin typeface="Arimo"/>
                </a:rPr>
                <a:t>0</a:t>
              </a:r>
            </a:p>
            <a:p>
              <a:pPr algn="r">
                <a:lnSpc>
                  <a:spcPts val="3250"/>
                </a:lnSpc>
              </a:pPr>
              <a:r>
                <a:rPr lang="en-US" sz="2321" dirty="0">
                  <a:solidFill>
                    <a:srgbClr val="000000"/>
                  </a:solidFill>
                  <a:latin typeface="Arimo"/>
                </a:rPr>
                <a:t> </a:t>
              </a:r>
            </a:p>
          </p:txBody>
        </p:sp>
        <p:grpSp>
          <p:nvGrpSpPr>
            <p:cNvPr id="30" name="Group 30"/>
            <p:cNvGrpSpPr>
              <a:grpSpLocks noChangeAspect="1"/>
            </p:cNvGrpSpPr>
            <p:nvPr/>
          </p:nvGrpSpPr>
          <p:grpSpPr>
            <a:xfrm>
              <a:off x="1225909" y="370176"/>
              <a:ext cx="9950516" cy="9950516"/>
              <a:chOff x="0" y="0"/>
              <a:chExt cx="10287000" cy="10287000"/>
            </a:xfrm>
          </p:grpSpPr>
          <p:sp>
            <p:nvSpPr>
              <p:cNvPr id="31" name="Freeform 31"/>
              <p:cNvSpPr/>
              <p:nvPr/>
            </p:nvSpPr>
            <p:spPr>
              <a:xfrm>
                <a:off x="0" y="10198354"/>
                <a:ext cx="661307" cy="88646"/>
              </a:xfrm>
              <a:custGeom>
                <a:avLst/>
                <a:gdLst/>
                <a:ahLst/>
                <a:cxnLst/>
                <a:rect l="l" t="t" r="r" b="b"/>
                <a:pathLst>
                  <a:path w="661307" h="88646">
                    <a:moveTo>
                      <a:pt x="0" y="88646"/>
                    </a:moveTo>
                    <a:lnTo>
                      <a:pt x="0" y="52905"/>
                    </a:lnTo>
                    <a:cubicBezTo>
                      <a:pt x="0" y="23686"/>
                      <a:pt x="23686" y="0"/>
                      <a:pt x="52905" y="0"/>
                    </a:cubicBezTo>
                    <a:lnTo>
                      <a:pt x="608403" y="0"/>
                    </a:lnTo>
                    <a:cubicBezTo>
                      <a:pt x="637621" y="0"/>
                      <a:pt x="661307" y="23686"/>
                      <a:pt x="661307" y="52905"/>
                    </a:cubicBezTo>
                    <a:lnTo>
                      <a:pt x="661307" y="88646"/>
                    </a:lnTo>
                    <a:close/>
                  </a:path>
                </a:pathLst>
              </a:custGeom>
              <a:solidFill>
                <a:srgbClr val="C6AA74"/>
              </a:solidFill>
            </p:spPr>
          </p:sp>
          <p:sp>
            <p:nvSpPr>
              <p:cNvPr id="32" name="Freeform 32"/>
              <p:cNvSpPr/>
              <p:nvPr/>
            </p:nvSpPr>
            <p:spPr>
              <a:xfrm>
                <a:off x="738595" y="10233028"/>
                <a:ext cx="664993" cy="53972"/>
              </a:xfrm>
              <a:custGeom>
                <a:avLst/>
                <a:gdLst/>
                <a:ahLst/>
                <a:cxnLst/>
                <a:rect l="l" t="t" r="r" b="b"/>
                <a:pathLst>
                  <a:path w="664993" h="53972">
                    <a:moveTo>
                      <a:pt x="1843" y="53972"/>
                    </a:moveTo>
                    <a:lnTo>
                      <a:pt x="1843" y="53972"/>
                    </a:lnTo>
                    <a:cubicBezTo>
                      <a:pt x="0" y="40316"/>
                      <a:pt x="4179" y="26533"/>
                      <a:pt x="13294" y="16200"/>
                    </a:cubicBezTo>
                    <a:cubicBezTo>
                      <a:pt x="22409" y="5866"/>
                      <a:pt x="35562" y="0"/>
                      <a:pt x="49341" y="124"/>
                    </a:cubicBezTo>
                    <a:lnTo>
                      <a:pt x="615652" y="124"/>
                    </a:lnTo>
                    <a:cubicBezTo>
                      <a:pt x="629431" y="0"/>
                      <a:pt x="642584" y="5866"/>
                      <a:pt x="651699" y="16200"/>
                    </a:cubicBezTo>
                    <a:cubicBezTo>
                      <a:pt x="660814" y="26533"/>
                      <a:pt x="664993" y="40316"/>
                      <a:pt x="663150" y="53972"/>
                    </a:cubicBezTo>
                    <a:lnTo>
                      <a:pt x="663150" y="53972"/>
                    </a:lnTo>
                    <a:close/>
                  </a:path>
                </a:pathLst>
              </a:custGeom>
              <a:solidFill>
                <a:srgbClr val="C6AA74"/>
              </a:solidFill>
            </p:spPr>
          </p:sp>
          <p:sp>
            <p:nvSpPr>
              <p:cNvPr id="33" name="Freeform 33"/>
              <p:cNvSpPr/>
              <p:nvPr/>
            </p:nvSpPr>
            <p:spPr>
              <a:xfrm>
                <a:off x="1480876" y="8099806"/>
                <a:ext cx="661307" cy="2187194"/>
              </a:xfrm>
              <a:custGeom>
                <a:avLst/>
                <a:gdLst/>
                <a:ahLst/>
                <a:cxnLst/>
                <a:rect l="l" t="t" r="r" b="b"/>
                <a:pathLst>
                  <a:path w="661307" h="2187194">
                    <a:moveTo>
                      <a:pt x="0" y="2187194"/>
                    </a:moveTo>
                    <a:lnTo>
                      <a:pt x="0" y="52905"/>
                    </a:lnTo>
                    <a:cubicBezTo>
                      <a:pt x="0" y="38874"/>
                      <a:pt x="5574" y="25417"/>
                      <a:pt x="15495" y="15496"/>
                    </a:cubicBezTo>
                    <a:cubicBezTo>
                      <a:pt x="25417" y="5574"/>
                      <a:pt x="38873" y="0"/>
                      <a:pt x="52904" y="0"/>
                    </a:cubicBezTo>
                    <a:lnTo>
                      <a:pt x="608402" y="0"/>
                    </a:lnTo>
                    <a:cubicBezTo>
                      <a:pt x="637621" y="0"/>
                      <a:pt x="661307" y="23687"/>
                      <a:pt x="661307" y="52905"/>
                    </a:cubicBezTo>
                    <a:lnTo>
                      <a:pt x="661307" y="2187194"/>
                    </a:lnTo>
                    <a:close/>
                  </a:path>
                </a:pathLst>
              </a:custGeom>
              <a:solidFill>
                <a:srgbClr val="C6AA74"/>
              </a:solidFill>
            </p:spPr>
          </p:sp>
          <p:sp>
            <p:nvSpPr>
              <p:cNvPr id="34" name="Freeform 34"/>
              <p:cNvSpPr/>
              <p:nvPr/>
            </p:nvSpPr>
            <p:spPr>
              <a:xfrm>
                <a:off x="2221314" y="1310386"/>
                <a:ext cx="661307" cy="8976614"/>
              </a:xfrm>
              <a:custGeom>
                <a:avLst/>
                <a:gdLst/>
                <a:ahLst/>
                <a:cxnLst/>
                <a:rect l="l" t="t" r="r" b="b"/>
                <a:pathLst>
                  <a:path w="661307" h="8976614">
                    <a:moveTo>
                      <a:pt x="0" y="8976614"/>
                    </a:moveTo>
                    <a:lnTo>
                      <a:pt x="0" y="52905"/>
                    </a:lnTo>
                    <a:cubicBezTo>
                      <a:pt x="0" y="38874"/>
                      <a:pt x="5574" y="25417"/>
                      <a:pt x="15495" y="15495"/>
                    </a:cubicBezTo>
                    <a:cubicBezTo>
                      <a:pt x="25417" y="5574"/>
                      <a:pt x="38873" y="0"/>
                      <a:pt x="52904" y="0"/>
                    </a:cubicBezTo>
                    <a:lnTo>
                      <a:pt x="608402" y="0"/>
                    </a:lnTo>
                    <a:cubicBezTo>
                      <a:pt x="622433" y="0"/>
                      <a:pt x="635890" y="5574"/>
                      <a:pt x="645812" y="15495"/>
                    </a:cubicBezTo>
                    <a:cubicBezTo>
                      <a:pt x="655733" y="25417"/>
                      <a:pt x="661307" y="38873"/>
                      <a:pt x="661307" y="52905"/>
                    </a:cubicBezTo>
                    <a:lnTo>
                      <a:pt x="661307" y="8976614"/>
                    </a:lnTo>
                    <a:close/>
                  </a:path>
                </a:pathLst>
              </a:custGeom>
              <a:solidFill>
                <a:srgbClr val="C6AA74"/>
              </a:solidFill>
            </p:spPr>
          </p:sp>
          <p:sp>
            <p:nvSpPr>
              <p:cNvPr id="35" name="Freeform 35"/>
              <p:cNvSpPr/>
              <p:nvPr/>
            </p:nvSpPr>
            <p:spPr>
              <a:xfrm>
                <a:off x="2961752" y="610870"/>
                <a:ext cx="661307" cy="9676130"/>
              </a:xfrm>
              <a:custGeom>
                <a:avLst/>
                <a:gdLst/>
                <a:ahLst/>
                <a:cxnLst/>
                <a:rect l="l" t="t" r="r" b="b"/>
                <a:pathLst>
                  <a:path w="661307" h="9676130">
                    <a:moveTo>
                      <a:pt x="0" y="9676130"/>
                    </a:moveTo>
                    <a:lnTo>
                      <a:pt x="0" y="52905"/>
                    </a:lnTo>
                    <a:cubicBezTo>
                      <a:pt x="0" y="38873"/>
                      <a:pt x="5573" y="25417"/>
                      <a:pt x="15495" y="15495"/>
                    </a:cubicBezTo>
                    <a:cubicBezTo>
                      <a:pt x="25417" y="5574"/>
                      <a:pt x="38873" y="0"/>
                      <a:pt x="52904" y="0"/>
                    </a:cubicBezTo>
                    <a:lnTo>
                      <a:pt x="608402" y="0"/>
                    </a:lnTo>
                    <a:cubicBezTo>
                      <a:pt x="637621" y="0"/>
                      <a:pt x="661307" y="23686"/>
                      <a:pt x="661307" y="52905"/>
                    </a:cubicBezTo>
                    <a:lnTo>
                      <a:pt x="661307" y="9676130"/>
                    </a:lnTo>
                    <a:close/>
                  </a:path>
                </a:pathLst>
              </a:custGeom>
              <a:solidFill>
                <a:srgbClr val="C6AA74"/>
              </a:solidFill>
            </p:spPr>
          </p:sp>
          <p:sp>
            <p:nvSpPr>
              <p:cNvPr id="36" name="Freeform 36"/>
              <p:cNvSpPr/>
              <p:nvPr/>
            </p:nvSpPr>
            <p:spPr>
              <a:xfrm>
                <a:off x="3702190" y="4725670"/>
                <a:ext cx="661307" cy="5561330"/>
              </a:xfrm>
              <a:custGeom>
                <a:avLst/>
                <a:gdLst/>
                <a:ahLst/>
                <a:cxnLst/>
                <a:rect l="l" t="t" r="r" b="b"/>
                <a:pathLst>
                  <a:path w="661307" h="5561330">
                    <a:moveTo>
                      <a:pt x="0" y="5561330"/>
                    </a:moveTo>
                    <a:lnTo>
                      <a:pt x="0" y="52905"/>
                    </a:lnTo>
                    <a:cubicBezTo>
                      <a:pt x="0" y="23686"/>
                      <a:pt x="23686" y="0"/>
                      <a:pt x="52904" y="0"/>
                    </a:cubicBezTo>
                    <a:lnTo>
                      <a:pt x="608402" y="0"/>
                    </a:lnTo>
                    <a:cubicBezTo>
                      <a:pt x="637621" y="0"/>
                      <a:pt x="661307" y="23686"/>
                      <a:pt x="661307" y="52905"/>
                    </a:cubicBezTo>
                    <a:lnTo>
                      <a:pt x="661307" y="5561330"/>
                    </a:lnTo>
                    <a:close/>
                  </a:path>
                </a:pathLst>
              </a:custGeom>
              <a:solidFill>
                <a:srgbClr val="C6AA74"/>
              </a:solidFill>
            </p:spPr>
          </p:sp>
          <p:sp>
            <p:nvSpPr>
              <p:cNvPr id="37" name="Freeform 37"/>
              <p:cNvSpPr/>
              <p:nvPr/>
            </p:nvSpPr>
            <p:spPr>
              <a:xfrm>
                <a:off x="4442628" y="6453886"/>
                <a:ext cx="661307" cy="3833114"/>
              </a:xfrm>
              <a:custGeom>
                <a:avLst/>
                <a:gdLst/>
                <a:ahLst/>
                <a:cxnLst/>
                <a:rect l="l" t="t" r="r" b="b"/>
                <a:pathLst>
                  <a:path w="661307" h="3833114">
                    <a:moveTo>
                      <a:pt x="0" y="3833114"/>
                    </a:moveTo>
                    <a:lnTo>
                      <a:pt x="0" y="52904"/>
                    </a:lnTo>
                    <a:cubicBezTo>
                      <a:pt x="0" y="23686"/>
                      <a:pt x="23686" y="0"/>
                      <a:pt x="52904" y="0"/>
                    </a:cubicBezTo>
                    <a:lnTo>
                      <a:pt x="608402" y="0"/>
                    </a:lnTo>
                    <a:cubicBezTo>
                      <a:pt x="637620" y="0"/>
                      <a:pt x="661307" y="23686"/>
                      <a:pt x="661307" y="52904"/>
                    </a:cubicBezTo>
                    <a:lnTo>
                      <a:pt x="661307" y="3833114"/>
                    </a:lnTo>
                    <a:close/>
                  </a:path>
                </a:pathLst>
              </a:custGeom>
              <a:solidFill>
                <a:srgbClr val="C6AA74"/>
              </a:solidFill>
            </p:spPr>
          </p:sp>
          <p:sp>
            <p:nvSpPr>
              <p:cNvPr id="38" name="Freeform 38"/>
              <p:cNvSpPr/>
              <p:nvPr/>
            </p:nvSpPr>
            <p:spPr>
              <a:xfrm>
                <a:off x="5183065" y="7770622"/>
                <a:ext cx="661307" cy="2516378"/>
              </a:xfrm>
              <a:custGeom>
                <a:avLst/>
                <a:gdLst/>
                <a:ahLst/>
                <a:cxnLst/>
                <a:rect l="l" t="t" r="r" b="b"/>
                <a:pathLst>
                  <a:path w="661307" h="2516378">
                    <a:moveTo>
                      <a:pt x="0" y="2516378"/>
                    </a:moveTo>
                    <a:lnTo>
                      <a:pt x="0" y="52904"/>
                    </a:lnTo>
                    <a:cubicBezTo>
                      <a:pt x="0" y="23686"/>
                      <a:pt x="23687" y="0"/>
                      <a:pt x="52905" y="0"/>
                    </a:cubicBezTo>
                    <a:lnTo>
                      <a:pt x="608403" y="0"/>
                    </a:lnTo>
                    <a:cubicBezTo>
                      <a:pt x="622434" y="0"/>
                      <a:pt x="635891" y="5574"/>
                      <a:pt x="645812" y="15495"/>
                    </a:cubicBezTo>
                    <a:cubicBezTo>
                      <a:pt x="655734" y="25417"/>
                      <a:pt x="661308" y="38873"/>
                      <a:pt x="661308" y="52904"/>
                    </a:cubicBezTo>
                    <a:lnTo>
                      <a:pt x="661308" y="2516378"/>
                    </a:lnTo>
                    <a:close/>
                  </a:path>
                </a:pathLst>
              </a:custGeom>
              <a:solidFill>
                <a:srgbClr val="C6AA74"/>
              </a:solidFill>
            </p:spPr>
          </p:sp>
          <p:sp>
            <p:nvSpPr>
              <p:cNvPr id="39" name="Freeform 39"/>
              <p:cNvSpPr/>
              <p:nvPr/>
            </p:nvSpPr>
            <p:spPr>
              <a:xfrm>
                <a:off x="5923503" y="9169654"/>
                <a:ext cx="661307" cy="1117346"/>
              </a:xfrm>
              <a:custGeom>
                <a:avLst/>
                <a:gdLst/>
                <a:ahLst/>
                <a:cxnLst/>
                <a:rect l="l" t="t" r="r" b="b"/>
                <a:pathLst>
                  <a:path w="661307" h="1117346">
                    <a:moveTo>
                      <a:pt x="0" y="1117346"/>
                    </a:moveTo>
                    <a:lnTo>
                      <a:pt x="0" y="52905"/>
                    </a:lnTo>
                    <a:cubicBezTo>
                      <a:pt x="0" y="23686"/>
                      <a:pt x="23686" y="0"/>
                      <a:pt x="52905" y="0"/>
                    </a:cubicBezTo>
                    <a:lnTo>
                      <a:pt x="608403" y="0"/>
                    </a:lnTo>
                    <a:cubicBezTo>
                      <a:pt x="637621" y="0"/>
                      <a:pt x="661307" y="23686"/>
                      <a:pt x="661307" y="52905"/>
                    </a:cubicBezTo>
                    <a:lnTo>
                      <a:pt x="661307" y="1117346"/>
                    </a:lnTo>
                    <a:close/>
                  </a:path>
                </a:pathLst>
              </a:custGeom>
              <a:solidFill>
                <a:srgbClr val="C6AA74"/>
              </a:solidFill>
            </p:spPr>
          </p:sp>
          <p:sp>
            <p:nvSpPr>
              <p:cNvPr id="40" name="Freeform 40"/>
              <p:cNvSpPr/>
              <p:nvPr/>
            </p:nvSpPr>
            <p:spPr>
              <a:xfrm>
                <a:off x="6663941" y="9951466"/>
                <a:ext cx="661307" cy="335534"/>
              </a:xfrm>
              <a:custGeom>
                <a:avLst/>
                <a:gdLst/>
                <a:ahLst/>
                <a:cxnLst/>
                <a:rect l="l" t="t" r="r" b="b"/>
                <a:pathLst>
                  <a:path w="661307" h="335534">
                    <a:moveTo>
                      <a:pt x="0" y="335534"/>
                    </a:moveTo>
                    <a:lnTo>
                      <a:pt x="0" y="52905"/>
                    </a:lnTo>
                    <a:cubicBezTo>
                      <a:pt x="0" y="23686"/>
                      <a:pt x="23686" y="0"/>
                      <a:pt x="52905" y="0"/>
                    </a:cubicBezTo>
                    <a:lnTo>
                      <a:pt x="608403" y="0"/>
                    </a:lnTo>
                    <a:cubicBezTo>
                      <a:pt x="637621" y="0"/>
                      <a:pt x="661307" y="23686"/>
                      <a:pt x="661307" y="52905"/>
                    </a:cubicBezTo>
                    <a:lnTo>
                      <a:pt x="661307" y="335534"/>
                    </a:lnTo>
                    <a:close/>
                  </a:path>
                </a:pathLst>
              </a:custGeom>
              <a:solidFill>
                <a:srgbClr val="C6AA74"/>
              </a:solidFill>
            </p:spPr>
          </p:sp>
          <p:sp>
            <p:nvSpPr>
              <p:cNvPr id="41" name="Freeform 41"/>
              <p:cNvSpPr/>
              <p:nvPr/>
            </p:nvSpPr>
            <p:spPr>
              <a:xfrm>
                <a:off x="7404379" y="9828022"/>
                <a:ext cx="661307" cy="458978"/>
              </a:xfrm>
              <a:custGeom>
                <a:avLst/>
                <a:gdLst/>
                <a:ahLst/>
                <a:cxnLst/>
                <a:rect l="l" t="t" r="r" b="b"/>
                <a:pathLst>
                  <a:path w="661307" h="458978">
                    <a:moveTo>
                      <a:pt x="0" y="458978"/>
                    </a:moveTo>
                    <a:lnTo>
                      <a:pt x="0" y="52904"/>
                    </a:lnTo>
                    <a:cubicBezTo>
                      <a:pt x="0" y="23686"/>
                      <a:pt x="23686" y="0"/>
                      <a:pt x="52905" y="0"/>
                    </a:cubicBezTo>
                    <a:lnTo>
                      <a:pt x="608402" y="0"/>
                    </a:lnTo>
                    <a:cubicBezTo>
                      <a:pt x="637621" y="0"/>
                      <a:pt x="661307" y="23686"/>
                      <a:pt x="661307" y="52904"/>
                    </a:cubicBezTo>
                    <a:lnTo>
                      <a:pt x="661307" y="458978"/>
                    </a:lnTo>
                    <a:close/>
                  </a:path>
                </a:pathLst>
              </a:custGeom>
              <a:solidFill>
                <a:srgbClr val="C6AA74"/>
              </a:solidFill>
            </p:spPr>
          </p:sp>
          <p:sp>
            <p:nvSpPr>
              <p:cNvPr id="42" name="Freeform 42"/>
              <p:cNvSpPr/>
              <p:nvPr/>
            </p:nvSpPr>
            <p:spPr>
              <a:xfrm>
                <a:off x="8144817" y="10198354"/>
                <a:ext cx="661308" cy="88646"/>
              </a:xfrm>
              <a:custGeom>
                <a:avLst/>
                <a:gdLst/>
                <a:ahLst/>
                <a:cxnLst/>
                <a:rect l="l" t="t" r="r" b="b"/>
                <a:pathLst>
                  <a:path w="661308" h="88646">
                    <a:moveTo>
                      <a:pt x="0" y="88646"/>
                    </a:moveTo>
                    <a:lnTo>
                      <a:pt x="0" y="52905"/>
                    </a:lnTo>
                    <a:cubicBezTo>
                      <a:pt x="0" y="23686"/>
                      <a:pt x="23686" y="0"/>
                      <a:pt x="52904" y="0"/>
                    </a:cubicBezTo>
                    <a:lnTo>
                      <a:pt x="608403" y="0"/>
                    </a:lnTo>
                    <a:cubicBezTo>
                      <a:pt x="637621" y="0"/>
                      <a:pt x="661307" y="23686"/>
                      <a:pt x="661307" y="52905"/>
                    </a:cubicBezTo>
                    <a:lnTo>
                      <a:pt x="661307" y="88646"/>
                    </a:lnTo>
                    <a:close/>
                  </a:path>
                </a:pathLst>
              </a:custGeom>
              <a:solidFill>
                <a:srgbClr val="C6AA74"/>
              </a:solidFill>
            </p:spPr>
          </p:sp>
          <p:sp>
            <p:nvSpPr>
              <p:cNvPr id="43" name="Freeform 43"/>
              <p:cNvSpPr/>
              <p:nvPr/>
            </p:nvSpPr>
            <p:spPr>
              <a:xfrm>
                <a:off x="8883413" y="10233028"/>
                <a:ext cx="664992" cy="53972"/>
              </a:xfrm>
              <a:custGeom>
                <a:avLst/>
                <a:gdLst/>
                <a:ahLst/>
                <a:cxnLst/>
                <a:rect l="l" t="t" r="r" b="b"/>
                <a:pathLst>
                  <a:path w="664992" h="53972">
                    <a:moveTo>
                      <a:pt x="1842" y="53972"/>
                    </a:moveTo>
                    <a:lnTo>
                      <a:pt x="1842" y="53972"/>
                    </a:lnTo>
                    <a:cubicBezTo>
                      <a:pt x="0" y="40316"/>
                      <a:pt x="4178" y="26533"/>
                      <a:pt x="13293" y="16200"/>
                    </a:cubicBezTo>
                    <a:cubicBezTo>
                      <a:pt x="22408" y="5866"/>
                      <a:pt x="35561" y="0"/>
                      <a:pt x="49340" y="124"/>
                    </a:cubicBezTo>
                    <a:lnTo>
                      <a:pt x="615651" y="124"/>
                    </a:lnTo>
                    <a:cubicBezTo>
                      <a:pt x="629430" y="0"/>
                      <a:pt x="642584" y="5866"/>
                      <a:pt x="651699" y="16200"/>
                    </a:cubicBezTo>
                    <a:cubicBezTo>
                      <a:pt x="660814" y="26533"/>
                      <a:pt x="664992" y="40316"/>
                      <a:pt x="663149" y="53972"/>
                    </a:cubicBezTo>
                    <a:lnTo>
                      <a:pt x="663149" y="53972"/>
                    </a:lnTo>
                    <a:close/>
                  </a:path>
                </a:pathLst>
              </a:custGeom>
              <a:solidFill>
                <a:srgbClr val="C6AA74"/>
              </a:solidFill>
            </p:spPr>
          </p:sp>
          <p:sp>
            <p:nvSpPr>
              <p:cNvPr id="44" name="Freeform 44"/>
              <p:cNvSpPr/>
              <p:nvPr/>
            </p:nvSpPr>
            <p:spPr>
              <a:xfrm>
                <a:off x="9623851" y="10233028"/>
                <a:ext cx="664992" cy="53972"/>
              </a:xfrm>
              <a:custGeom>
                <a:avLst/>
                <a:gdLst/>
                <a:ahLst/>
                <a:cxnLst/>
                <a:rect l="l" t="t" r="r" b="b"/>
                <a:pathLst>
                  <a:path w="664992" h="53972">
                    <a:moveTo>
                      <a:pt x="1842" y="53972"/>
                    </a:moveTo>
                    <a:lnTo>
                      <a:pt x="1842" y="53972"/>
                    </a:lnTo>
                    <a:cubicBezTo>
                      <a:pt x="0" y="40316"/>
                      <a:pt x="4178" y="26533"/>
                      <a:pt x="13293" y="16200"/>
                    </a:cubicBezTo>
                    <a:cubicBezTo>
                      <a:pt x="22407" y="5866"/>
                      <a:pt x="35561" y="0"/>
                      <a:pt x="49340" y="124"/>
                    </a:cubicBezTo>
                    <a:lnTo>
                      <a:pt x="615651" y="124"/>
                    </a:lnTo>
                    <a:cubicBezTo>
                      <a:pt x="629430" y="0"/>
                      <a:pt x="642584" y="5866"/>
                      <a:pt x="651699" y="16200"/>
                    </a:cubicBezTo>
                    <a:cubicBezTo>
                      <a:pt x="660813" y="26533"/>
                      <a:pt x="664992" y="40316"/>
                      <a:pt x="663149" y="53972"/>
                    </a:cubicBezTo>
                    <a:lnTo>
                      <a:pt x="663149" y="53972"/>
                    </a:lnTo>
                    <a:close/>
                  </a:path>
                </a:pathLst>
              </a:custGeom>
              <a:solidFill>
                <a:srgbClr val="C6AA74"/>
              </a:solidFill>
            </p:spPr>
          </p:sp>
          <p:sp>
            <p:nvSpPr>
              <p:cNvPr id="45" name="Freeform 45"/>
              <p:cNvSpPr/>
              <p:nvPr/>
            </p:nvSpPr>
            <p:spPr>
              <a:xfrm>
                <a:off x="0" y="10242677"/>
                <a:ext cx="661307" cy="44323"/>
              </a:xfrm>
              <a:custGeom>
                <a:avLst/>
                <a:gdLst/>
                <a:ahLst/>
                <a:cxnLst/>
                <a:rect l="l" t="t" r="r" b="b"/>
                <a:pathLst>
                  <a:path w="661307" h="44323">
                    <a:moveTo>
                      <a:pt x="0" y="44323"/>
                    </a:moveTo>
                    <a:lnTo>
                      <a:pt x="0" y="8582"/>
                    </a:lnTo>
                    <a:lnTo>
                      <a:pt x="0" y="8582"/>
                    </a:lnTo>
                    <a:cubicBezTo>
                      <a:pt x="0" y="5707"/>
                      <a:pt x="234" y="2837"/>
                      <a:pt x="701" y="0"/>
                    </a:cubicBezTo>
                    <a:lnTo>
                      <a:pt x="660606" y="0"/>
                    </a:lnTo>
                    <a:cubicBezTo>
                      <a:pt x="661073" y="2837"/>
                      <a:pt x="661307" y="5707"/>
                      <a:pt x="661307" y="8582"/>
                    </a:cubicBezTo>
                    <a:lnTo>
                      <a:pt x="661307" y="44323"/>
                    </a:lnTo>
                    <a:close/>
                  </a:path>
                </a:pathLst>
              </a:custGeom>
              <a:solidFill>
                <a:srgbClr val="12264A"/>
              </a:solidFill>
            </p:spPr>
          </p:sp>
          <p:sp>
            <p:nvSpPr>
              <p:cNvPr id="46" name="Freeform 46"/>
              <p:cNvSpPr/>
              <p:nvPr/>
            </p:nvSpPr>
            <p:spPr>
              <a:xfrm>
                <a:off x="740438"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sp>
            <p:nvSpPr>
              <p:cNvPr id="47" name="Freeform 47"/>
              <p:cNvSpPr/>
              <p:nvPr/>
            </p:nvSpPr>
            <p:spPr>
              <a:xfrm>
                <a:off x="1480876" y="9420376"/>
                <a:ext cx="661307" cy="866624"/>
              </a:xfrm>
              <a:custGeom>
                <a:avLst/>
                <a:gdLst/>
                <a:ahLst/>
                <a:cxnLst/>
                <a:rect l="l" t="t" r="r" b="b"/>
                <a:pathLst>
                  <a:path w="661307" h="866624">
                    <a:moveTo>
                      <a:pt x="0" y="0"/>
                    </a:moveTo>
                    <a:lnTo>
                      <a:pt x="661307" y="0"/>
                    </a:lnTo>
                    <a:lnTo>
                      <a:pt x="661307" y="866624"/>
                    </a:lnTo>
                    <a:lnTo>
                      <a:pt x="0" y="866624"/>
                    </a:lnTo>
                    <a:close/>
                  </a:path>
                </a:pathLst>
              </a:custGeom>
              <a:solidFill>
                <a:srgbClr val="12264A"/>
              </a:solidFill>
            </p:spPr>
          </p:sp>
          <p:sp>
            <p:nvSpPr>
              <p:cNvPr id="48" name="Freeform 48"/>
              <p:cNvSpPr/>
              <p:nvPr/>
            </p:nvSpPr>
            <p:spPr>
              <a:xfrm>
                <a:off x="2221314" y="6663413"/>
                <a:ext cx="661307" cy="3623587"/>
              </a:xfrm>
              <a:custGeom>
                <a:avLst/>
                <a:gdLst/>
                <a:ahLst/>
                <a:cxnLst/>
                <a:rect l="l" t="t" r="r" b="b"/>
                <a:pathLst>
                  <a:path w="661307" h="3623587">
                    <a:moveTo>
                      <a:pt x="0" y="0"/>
                    </a:moveTo>
                    <a:lnTo>
                      <a:pt x="661307" y="0"/>
                    </a:lnTo>
                    <a:lnTo>
                      <a:pt x="661307" y="3623587"/>
                    </a:lnTo>
                    <a:lnTo>
                      <a:pt x="0" y="3623587"/>
                    </a:lnTo>
                    <a:close/>
                  </a:path>
                </a:pathLst>
              </a:custGeom>
              <a:solidFill>
                <a:srgbClr val="12264A"/>
              </a:solidFill>
            </p:spPr>
          </p:sp>
          <p:sp>
            <p:nvSpPr>
              <p:cNvPr id="49" name="Freeform 49"/>
              <p:cNvSpPr/>
              <p:nvPr/>
            </p:nvSpPr>
            <p:spPr>
              <a:xfrm>
                <a:off x="2961752" y="5387172"/>
                <a:ext cx="661307" cy="4899828"/>
              </a:xfrm>
              <a:custGeom>
                <a:avLst/>
                <a:gdLst/>
                <a:ahLst/>
                <a:cxnLst/>
                <a:rect l="l" t="t" r="r" b="b"/>
                <a:pathLst>
                  <a:path w="661307" h="4899828">
                    <a:moveTo>
                      <a:pt x="0" y="0"/>
                    </a:moveTo>
                    <a:lnTo>
                      <a:pt x="661307" y="0"/>
                    </a:lnTo>
                    <a:lnTo>
                      <a:pt x="661307" y="4899828"/>
                    </a:lnTo>
                    <a:lnTo>
                      <a:pt x="0" y="4899828"/>
                    </a:lnTo>
                    <a:close/>
                  </a:path>
                </a:pathLst>
              </a:custGeom>
              <a:solidFill>
                <a:srgbClr val="12264A"/>
              </a:solidFill>
            </p:spPr>
          </p:sp>
          <p:sp>
            <p:nvSpPr>
              <p:cNvPr id="50" name="Freeform 50"/>
              <p:cNvSpPr/>
              <p:nvPr/>
            </p:nvSpPr>
            <p:spPr>
              <a:xfrm>
                <a:off x="3702190" y="7362152"/>
                <a:ext cx="661307" cy="2924848"/>
              </a:xfrm>
              <a:custGeom>
                <a:avLst/>
                <a:gdLst/>
                <a:ahLst/>
                <a:cxnLst/>
                <a:rect l="l" t="t" r="r" b="b"/>
                <a:pathLst>
                  <a:path w="661307" h="2924848">
                    <a:moveTo>
                      <a:pt x="0" y="0"/>
                    </a:moveTo>
                    <a:lnTo>
                      <a:pt x="661307" y="0"/>
                    </a:lnTo>
                    <a:lnTo>
                      <a:pt x="661307" y="2924848"/>
                    </a:lnTo>
                    <a:lnTo>
                      <a:pt x="0" y="2924848"/>
                    </a:lnTo>
                    <a:close/>
                  </a:path>
                </a:pathLst>
              </a:custGeom>
              <a:solidFill>
                <a:srgbClr val="12264A"/>
              </a:solidFill>
            </p:spPr>
          </p:sp>
          <p:sp>
            <p:nvSpPr>
              <p:cNvPr id="51" name="Freeform 51"/>
              <p:cNvSpPr/>
              <p:nvPr/>
            </p:nvSpPr>
            <p:spPr>
              <a:xfrm>
                <a:off x="4442628" y="7690375"/>
                <a:ext cx="661307" cy="2596625"/>
              </a:xfrm>
              <a:custGeom>
                <a:avLst/>
                <a:gdLst/>
                <a:ahLst/>
                <a:cxnLst/>
                <a:rect l="l" t="t" r="r" b="b"/>
                <a:pathLst>
                  <a:path w="661307" h="2596625">
                    <a:moveTo>
                      <a:pt x="0" y="0"/>
                    </a:moveTo>
                    <a:lnTo>
                      <a:pt x="661307" y="0"/>
                    </a:lnTo>
                    <a:lnTo>
                      <a:pt x="661307" y="2596625"/>
                    </a:lnTo>
                    <a:lnTo>
                      <a:pt x="0" y="2596625"/>
                    </a:lnTo>
                    <a:close/>
                  </a:path>
                </a:pathLst>
              </a:custGeom>
              <a:solidFill>
                <a:srgbClr val="12264A"/>
              </a:solidFill>
            </p:spPr>
          </p:sp>
          <p:sp>
            <p:nvSpPr>
              <p:cNvPr id="52" name="Freeform 52"/>
              <p:cNvSpPr/>
              <p:nvPr/>
            </p:nvSpPr>
            <p:spPr>
              <a:xfrm>
                <a:off x="5183065" y="8554412"/>
                <a:ext cx="661307" cy="1732588"/>
              </a:xfrm>
              <a:custGeom>
                <a:avLst/>
                <a:gdLst/>
                <a:ahLst/>
                <a:cxnLst/>
                <a:rect l="l" t="t" r="r" b="b"/>
                <a:pathLst>
                  <a:path w="661307" h="1732588">
                    <a:moveTo>
                      <a:pt x="0" y="0"/>
                    </a:moveTo>
                    <a:lnTo>
                      <a:pt x="661308" y="0"/>
                    </a:lnTo>
                    <a:lnTo>
                      <a:pt x="661308" y="1732588"/>
                    </a:lnTo>
                    <a:lnTo>
                      <a:pt x="0" y="1732588"/>
                    </a:lnTo>
                    <a:close/>
                  </a:path>
                </a:pathLst>
              </a:custGeom>
              <a:solidFill>
                <a:srgbClr val="12264A"/>
              </a:solidFill>
            </p:spPr>
          </p:sp>
          <p:sp>
            <p:nvSpPr>
              <p:cNvPr id="53" name="Freeform 53"/>
              <p:cNvSpPr/>
              <p:nvPr/>
            </p:nvSpPr>
            <p:spPr>
              <a:xfrm>
                <a:off x="5923503" y="9417953"/>
                <a:ext cx="661307" cy="869047"/>
              </a:xfrm>
              <a:custGeom>
                <a:avLst/>
                <a:gdLst/>
                <a:ahLst/>
                <a:cxnLst/>
                <a:rect l="l" t="t" r="r" b="b"/>
                <a:pathLst>
                  <a:path w="661307" h="869047">
                    <a:moveTo>
                      <a:pt x="0" y="0"/>
                    </a:moveTo>
                    <a:lnTo>
                      <a:pt x="661307" y="0"/>
                    </a:lnTo>
                    <a:lnTo>
                      <a:pt x="661307" y="869047"/>
                    </a:lnTo>
                    <a:lnTo>
                      <a:pt x="0" y="869047"/>
                    </a:lnTo>
                    <a:close/>
                  </a:path>
                </a:pathLst>
              </a:custGeom>
              <a:solidFill>
                <a:srgbClr val="12264A"/>
              </a:solidFill>
            </p:spPr>
          </p:sp>
          <p:sp>
            <p:nvSpPr>
              <p:cNvPr id="54" name="Freeform 54"/>
              <p:cNvSpPr/>
              <p:nvPr/>
            </p:nvSpPr>
            <p:spPr>
              <a:xfrm>
                <a:off x="6663941" y="10035349"/>
                <a:ext cx="661307" cy="251651"/>
              </a:xfrm>
              <a:custGeom>
                <a:avLst/>
                <a:gdLst/>
                <a:ahLst/>
                <a:cxnLst/>
                <a:rect l="l" t="t" r="r" b="b"/>
                <a:pathLst>
                  <a:path w="661307" h="251651">
                    <a:moveTo>
                      <a:pt x="0" y="0"/>
                    </a:moveTo>
                    <a:lnTo>
                      <a:pt x="661307" y="0"/>
                    </a:lnTo>
                    <a:lnTo>
                      <a:pt x="661307" y="251651"/>
                    </a:lnTo>
                    <a:lnTo>
                      <a:pt x="0" y="251651"/>
                    </a:lnTo>
                    <a:close/>
                  </a:path>
                </a:pathLst>
              </a:custGeom>
              <a:solidFill>
                <a:srgbClr val="12264A"/>
              </a:solidFill>
            </p:spPr>
          </p:sp>
          <p:sp>
            <p:nvSpPr>
              <p:cNvPr id="55" name="Freeform 55"/>
              <p:cNvSpPr/>
              <p:nvPr/>
            </p:nvSpPr>
            <p:spPr>
              <a:xfrm>
                <a:off x="7404379" y="10036649"/>
                <a:ext cx="661307" cy="250351"/>
              </a:xfrm>
              <a:custGeom>
                <a:avLst/>
                <a:gdLst/>
                <a:ahLst/>
                <a:cxnLst/>
                <a:rect l="l" t="t" r="r" b="b"/>
                <a:pathLst>
                  <a:path w="661307" h="250351">
                    <a:moveTo>
                      <a:pt x="0" y="0"/>
                    </a:moveTo>
                    <a:lnTo>
                      <a:pt x="661307" y="0"/>
                    </a:lnTo>
                    <a:lnTo>
                      <a:pt x="661307" y="250351"/>
                    </a:lnTo>
                    <a:lnTo>
                      <a:pt x="0" y="250351"/>
                    </a:lnTo>
                    <a:close/>
                  </a:path>
                </a:pathLst>
              </a:custGeom>
              <a:solidFill>
                <a:srgbClr val="12264A"/>
              </a:solidFill>
            </p:spPr>
          </p:sp>
          <p:sp>
            <p:nvSpPr>
              <p:cNvPr id="56" name="Freeform 56"/>
              <p:cNvSpPr/>
              <p:nvPr/>
            </p:nvSpPr>
            <p:spPr>
              <a:xfrm>
                <a:off x="8144817" y="10242677"/>
                <a:ext cx="661308" cy="44323"/>
              </a:xfrm>
              <a:custGeom>
                <a:avLst/>
                <a:gdLst/>
                <a:ahLst/>
                <a:cxnLst/>
                <a:rect l="l" t="t" r="r" b="b"/>
                <a:pathLst>
                  <a:path w="661308" h="44323">
                    <a:moveTo>
                      <a:pt x="0" y="44323"/>
                    </a:moveTo>
                    <a:lnTo>
                      <a:pt x="0" y="8582"/>
                    </a:lnTo>
                    <a:cubicBezTo>
                      <a:pt x="0" y="5707"/>
                      <a:pt x="234" y="2837"/>
                      <a:pt x="701" y="0"/>
                    </a:cubicBezTo>
                    <a:lnTo>
                      <a:pt x="660607" y="0"/>
                    </a:lnTo>
                    <a:cubicBezTo>
                      <a:pt x="661073" y="2837"/>
                      <a:pt x="661307" y="5707"/>
                      <a:pt x="661307" y="8582"/>
                    </a:cubicBezTo>
                    <a:lnTo>
                      <a:pt x="661307" y="44323"/>
                    </a:lnTo>
                    <a:close/>
                  </a:path>
                </a:pathLst>
              </a:custGeom>
              <a:solidFill>
                <a:srgbClr val="12264A"/>
              </a:solidFill>
            </p:spPr>
          </p:sp>
          <p:sp>
            <p:nvSpPr>
              <p:cNvPr id="57" name="Freeform 57"/>
              <p:cNvSpPr/>
              <p:nvPr/>
            </p:nvSpPr>
            <p:spPr>
              <a:xfrm>
                <a:off x="8885255"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sp>
            <p:nvSpPr>
              <p:cNvPr id="58" name="Freeform 58"/>
              <p:cNvSpPr/>
              <p:nvPr/>
            </p:nvSpPr>
            <p:spPr>
              <a:xfrm>
                <a:off x="9625693"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grpSp>
      </p:grpSp>
      <p:sp>
        <p:nvSpPr>
          <p:cNvPr id="59" name="AutoShape 59"/>
          <p:cNvSpPr/>
          <p:nvPr/>
        </p:nvSpPr>
        <p:spPr>
          <a:xfrm>
            <a:off x="0" y="0"/>
            <a:ext cx="4229100" cy="10287000"/>
          </a:xfrm>
          <a:prstGeom prst="rect">
            <a:avLst/>
          </a:prstGeom>
          <a:solidFill>
            <a:srgbClr val="12264A"/>
          </a:solidFill>
        </p:spPr>
      </p:sp>
      <p:sp>
        <p:nvSpPr>
          <p:cNvPr id="60" name="TextBox 60"/>
          <p:cNvSpPr txBox="1"/>
          <p:nvPr/>
        </p:nvSpPr>
        <p:spPr>
          <a:xfrm>
            <a:off x="280551" y="617275"/>
            <a:ext cx="3787046" cy="4530852"/>
          </a:xfrm>
          <a:prstGeom prst="rect">
            <a:avLst/>
          </a:prstGeom>
        </p:spPr>
        <p:txBody>
          <a:bodyPr lIns="0" tIns="0" rIns="0" bIns="0" rtlCol="0" anchor="t">
            <a:spAutoFit/>
          </a:bodyPr>
          <a:lstStyle/>
          <a:p>
            <a:pPr>
              <a:lnSpc>
                <a:spcPts val="4454"/>
              </a:lnSpc>
            </a:pPr>
            <a:r>
              <a:rPr lang="en-US" sz="3400" spc="102">
                <a:solidFill>
                  <a:srgbClr val="FFFFFF"/>
                </a:solidFill>
                <a:latin typeface="Raleway Bold"/>
              </a:rPr>
              <a:t>Are wages different between male and female staff?  If so, what explains wage differences by gender?</a:t>
            </a:r>
          </a:p>
        </p:txBody>
      </p:sp>
      <p:sp>
        <p:nvSpPr>
          <p:cNvPr id="61" name="TextBox 61"/>
          <p:cNvSpPr txBox="1"/>
          <p:nvPr/>
        </p:nvSpPr>
        <p:spPr>
          <a:xfrm>
            <a:off x="313458" y="9125396"/>
            <a:ext cx="3602184" cy="866683"/>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t>
            </a:r>
          </a:p>
        </p:txBody>
      </p:sp>
      <p:sp>
        <p:nvSpPr>
          <p:cNvPr id="62" name="TextBox 62"/>
          <p:cNvSpPr txBox="1"/>
          <p:nvPr/>
        </p:nvSpPr>
        <p:spPr>
          <a:xfrm>
            <a:off x="12954000" y="2168733"/>
            <a:ext cx="4876800" cy="6113340"/>
          </a:xfrm>
          <a:prstGeom prst="rect">
            <a:avLst/>
          </a:prstGeom>
        </p:spPr>
        <p:txBody>
          <a:bodyPr wrap="square" lIns="0" tIns="0" rIns="0" bIns="0" rtlCol="0" anchor="t">
            <a:spAutoFit/>
          </a:bodyPr>
          <a:lstStyle/>
          <a:p>
            <a:pPr>
              <a:lnSpc>
                <a:spcPts val="4771"/>
              </a:lnSpc>
            </a:pPr>
            <a:r>
              <a:rPr lang="en-US" sz="3642" spc="109" dirty="0">
                <a:solidFill>
                  <a:srgbClr val="12264A"/>
                </a:solidFill>
                <a:latin typeface="Raleway Bold"/>
              </a:rPr>
              <a:t>A disproportionate number of men in higher salaries reflects the disproportionate number of male-dominated Sheriff's Office positions in the $70-90K salary range </a:t>
            </a:r>
          </a:p>
        </p:txBody>
      </p:sp>
      <p:sp>
        <p:nvSpPr>
          <p:cNvPr id="63" name="TextBox 63"/>
          <p:cNvSpPr txBox="1"/>
          <p:nvPr/>
        </p:nvSpPr>
        <p:spPr>
          <a:xfrm>
            <a:off x="5273118" y="175672"/>
            <a:ext cx="6687244" cy="485646"/>
          </a:xfrm>
          <a:prstGeom prst="rect">
            <a:avLst/>
          </a:prstGeom>
        </p:spPr>
        <p:txBody>
          <a:bodyPr wrap="square" lIns="0" tIns="0" rIns="0" bIns="0" rtlCol="0" anchor="t">
            <a:spAutoFit/>
          </a:bodyPr>
          <a:lstStyle/>
          <a:p>
            <a:pPr algn="ctr">
              <a:lnSpc>
                <a:spcPts val="4238"/>
              </a:lnSpc>
              <a:spcBef>
                <a:spcPct val="0"/>
              </a:spcBef>
            </a:pPr>
            <a:r>
              <a:rPr lang="en-US" sz="2770" spc="27" dirty="0">
                <a:solidFill>
                  <a:srgbClr val="12264A"/>
                </a:solidFill>
                <a:latin typeface="Aileron Regular Bold"/>
              </a:rPr>
              <a:t>STAFF COUNT BY ROUNDED SALARY</a:t>
            </a:r>
          </a:p>
        </p:txBody>
      </p:sp>
      <p:sp>
        <p:nvSpPr>
          <p:cNvPr id="64" name="TextBox 64"/>
          <p:cNvSpPr txBox="1"/>
          <p:nvPr/>
        </p:nvSpPr>
        <p:spPr>
          <a:xfrm>
            <a:off x="11008713" y="9496871"/>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65" name="TextBox 65"/>
          <p:cNvSpPr txBox="1"/>
          <p:nvPr/>
        </p:nvSpPr>
        <p:spPr>
          <a:xfrm>
            <a:off x="10252273" y="1347141"/>
            <a:ext cx="2412046" cy="307777"/>
          </a:xfrm>
          <a:prstGeom prst="rect">
            <a:avLst/>
          </a:prstGeom>
        </p:spPr>
        <p:txBody>
          <a:bodyPr wrap="square" lIns="0" tIns="0" rIns="0" bIns="0" rtlCol="0" anchor="t">
            <a:spAutoFit/>
          </a:bodyPr>
          <a:lstStyle/>
          <a:p>
            <a:pPr algn="ctr">
              <a:lnSpc>
                <a:spcPts val="2350"/>
              </a:lnSpc>
            </a:pPr>
            <a:r>
              <a:rPr lang="en-US" sz="2400" spc="54" dirty="0">
                <a:solidFill>
                  <a:srgbClr val="12264A"/>
                </a:solidFill>
                <a:latin typeface="Raleway Bold"/>
              </a:rPr>
              <a:t># of Men</a:t>
            </a:r>
          </a:p>
        </p:txBody>
      </p:sp>
      <p:sp>
        <p:nvSpPr>
          <p:cNvPr id="66" name="TextBox 66"/>
          <p:cNvSpPr txBox="1"/>
          <p:nvPr/>
        </p:nvSpPr>
        <p:spPr>
          <a:xfrm>
            <a:off x="10362420" y="1744473"/>
            <a:ext cx="2412046" cy="307777"/>
          </a:xfrm>
          <a:prstGeom prst="rect">
            <a:avLst/>
          </a:prstGeom>
        </p:spPr>
        <p:txBody>
          <a:bodyPr wrap="square" lIns="0" tIns="0" rIns="0" bIns="0" rtlCol="0" anchor="t">
            <a:spAutoFit/>
          </a:bodyPr>
          <a:lstStyle/>
          <a:p>
            <a:pPr algn="ctr">
              <a:lnSpc>
                <a:spcPts val="2350"/>
              </a:lnSpc>
            </a:pPr>
            <a:r>
              <a:rPr lang="en-US" sz="2400" spc="54" dirty="0">
                <a:solidFill>
                  <a:srgbClr val="C6AA74"/>
                </a:solidFill>
                <a:latin typeface="Raleway Bold"/>
              </a:rPr>
              <a:t># of Women</a:t>
            </a:r>
          </a:p>
        </p:txBody>
      </p:sp>
      <p:sp>
        <p:nvSpPr>
          <p:cNvPr id="67" name="Oval 66">
            <a:extLst>
              <a:ext uri="{FF2B5EF4-FFF2-40B4-BE49-F238E27FC236}">
                <a16:creationId xmlns:a16="http://schemas.microsoft.com/office/drawing/2014/main" id="{5E120E61-E7D3-4169-891F-A5C1A9207A3A}"/>
              </a:ext>
            </a:extLst>
          </p:cNvPr>
          <p:cNvSpPr/>
          <p:nvPr/>
        </p:nvSpPr>
        <p:spPr>
          <a:xfrm rot="19748979">
            <a:off x="8399630" y="5351637"/>
            <a:ext cx="1620528" cy="2931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8496" y="1100474"/>
            <a:ext cx="8646662" cy="8606790"/>
            <a:chOff x="-174139" y="370176"/>
            <a:chExt cx="11528883" cy="11475720"/>
          </a:xfrm>
        </p:grpSpPr>
        <p:sp>
          <p:nvSpPr>
            <p:cNvPr id="3" name="TextBox 3"/>
            <p:cNvSpPr txBox="1"/>
            <p:nvPr/>
          </p:nvSpPr>
          <p:spPr>
            <a:xfrm rot="-2700000">
              <a:off x="-174139" y="11241337"/>
              <a:ext cx="2186017" cy="527240"/>
            </a:xfrm>
            <a:prstGeom prst="rect">
              <a:avLst/>
            </a:prstGeom>
          </p:spPr>
          <p:txBody>
            <a:bodyPr lIns="0" tIns="0" rIns="0" bIns="0" rtlCol="0" anchor="t">
              <a:spAutoFit/>
            </a:bodyPr>
            <a:lstStyle/>
            <a:p>
              <a:pPr algn="ctr">
                <a:lnSpc>
                  <a:spcPts val="3250"/>
                </a:lnSpc>
              </a:pPr>
              <a:r>
                <a:rPr lang="en-US" sz="2321" dirty="0">
                  <a:solidFill>
                    <a:srgbClr val="000000"/>
                  </a:solidFill>
                  <a:latin typeface="Arimo"/>
                </a:rPr>
                <a:t> $10,000.00 </a:t>
              </a:r>
            </a:p>
          </p:txBody>
        </p:sp>
        <p:sp>
          <p:nvSpPr>
            <p:cNvPr id="4" name="TextBox 4"/>
            <p:cNvSpPr txBox="1"/>
            <p:nvPr/>
          </p:nvSpPr>
          <p:spPr>
            <a:xfrm rot="-2700000">
              <a:off x="542080"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$20,000.00 </a:t>
              </a:r>
            </a:p>
          </p:txBody>
        </p:sp>
        <p:sp>
          <p:nvSpPr>
            <p:cNvPr id="5" name="TextBox 5"/>
            <p:cNvSpPr txBox="1"/>
            <p:nvPr/>
          </p:nvSpPr>
          <p:spPr>
            <a:xfrm rot="-2700000">
              <a:off x="1258298"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$30,000.00 </a:t>
              </a:r>
            </a:p>
          </p:txBody>
        </p:sp>
        <p:sp>
          <p:nvSpPr>
            <p:cNvPr id="6" name="TextBox 6"/>
            <p:cNvSpPr txBox="1"/>
            <p:nvPr/>
          </p:nvSpPr>
          <p:spPr>
            <a:xfrm rot="-2700000">
              <a:off x="1974517"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$40,000.00 </a:t>
              </a:r>
            </a:p>
          </p:txBody>
        </p:sp>
        <p:sp>
          <p:nvSpPr>
            <p:cNvPr id="7" name="TextBox 7"/>
            <p:cNvSpPr txBox="1"/>
            <p:nvPr/>
          </p:nvSpPr>
          <p:spPr>
            <a:xfrm rot="-2700000">
              <a:off x="2690735"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$50,000.00 </a:t>
              </a:r>
            </a:p>
          </p:txBody>
        </p:sp>
        <p:sp>
          <p:nvSpPr>
            <p:cNvPr id="8" name="TextBox 8"/>
            <p:cNvSpPr txBox="1"/>
            <p:nvPr/>
          </p:nvSpPr>
          <p:spPr>
            <a:xfrm rot="-2700000">
              <a:off x="3406953"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$60,000.00 </a:t>
              </a:r>
            </a:p>
          </p:txBody>
        </p:sp>
        <p:sp>
          <p:nvSpPr>
            <p:cNvPr id="9" name="TextBox 9"/>
            <p:cNvSpPr txBox="1"/>
            <p:nvPr/>
          </p:nvSpPr>
          <p:spPr>
            <a:xfrm rot="-2700000">
              <a:off x="4123172"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$70,000.00 </a:t>
              </a:r>
            </a:p>
          </p:txBody>
        </p:sp>
        <p:sp>
          <p:nvSpPr>
            <p:cNvPr id="10" name="TextBox 10"/>
            <p:cNvSpPr txBox="1"/>
            <p:nvPr/>
          </p:nvSpPr>
          <p:spPr>
            <a:xfrm rot="-2700000">
              <a:off x="4839390"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$80,000.00 </a:t>
              </a:r>
            </a:p>
          </p:txBody>
        </p:sp>
        <p:sp>
          <p:nvSpPr>
            <p:cNvPr id="11" name="TextBox 11"/>
            <p:cNvSpPr txBox="1"/>
            <p:nvPr/>
          </p:nvSpPr>
          <p:spPr>
            <a:xfrm rot="-2700000">
              <a:off x="5555609"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$90,000.00 </a:t>
              </a:r>
            </a:p>
          </p:txBody>
        </p:sp>
        <p:sp>
          <p:nvSpPr>
            <p:cNvPr id="12" name="TextBox 12"/>
            <p:cNvSpPr txBox="1"/>
            <p:nvPr/>
          </p:nvSpPr>
          <p:spPr>
            <a:xfrm rot="-2700000">
              <a:off x="6085163"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$100,000.00 </a:t>
              </a:r>
            </a:p>
          </p:txBody>
        </p:sp>
        <p:sp>
          <p:nvSpPr>
            <p:cNvPr id="13" name="TextBox 13"/>
            <p:cNvSpPr txBox="1"/>
            <p:nvPr/>
          </p:nvSpPr>
          <p:spPr>
            <a:xfrm rot="-2700000">
              <a:off x="6801381"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$110,000.00 </a:t>
              </a:r>
            </a:p>
          </p:txBody>
        </p:sp>
        <p:sp>
          <p:nvSpPr>
            <p:cNvPr id="14" name="TextBox 14"/>
            <p:cNvSpPr txBox="1"/>
            <p:nvPr/>
          </p:nvSpPr>
          <p:spPr>
            <a:xfrm rot="-2700000">
              <a:off x="7517599"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$120,000.00 </a:t>
              </a:r>
            </a:p>
          </p:txBody>
        </p:sp>
        <p:sp>
          <p:nvSpPr>
            <p:cNvPr id="15" name="TextBox 15"/>
            <p:cNvSpPr txBox="1"/>
            <p:nvPr/>
          </p:nvSpPr>
          <p:spPr>
            <a:xfrm rot="-2700000">
              <a:off x="8233818"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$130,000.00 </a:t>
              </a:r>
            </a:p>
          </p:txBody>
        </p:sp>
        <p:sp>
          <p:nvSpPr>
            <p:cNvPr id="16" name="TextBox 16"/>
            <p:cNvSpPr txBox="1"/>
            <p:nvPr/>
          </p:nvSpPr>
          <p:spPr>
            <a:xfrm rot="-2700000">
              <a:off x="8950036"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$140,000.00 </a:t>
              </a:r>
            </a:p>
          </p:txBody>
        </p:sp>
        <p:grpSp>
          <p:nvGrpSpPr>
            <p:cNvPr id="17" name="Group 17"/>
            <p:cNvGrpSpPr>
              <a:grpSpLocks noChangeAspect="1"/>
            </p:cNvGrpSpPr>
            <p:nvPr/>
          </p:nvGrpSpPr>
          <p:grpSpPr>
            <a:xfrm>
              <a:off x="1225909" y="370176"/>
              <a:ext cx="9950516" cy="9950516"/>
              <a:chOff x="0" y="0"/>
              <a:chExt cx="10287000" cy="10287000"/>
            </a:xfrm>
          </p:grpSpPr>
          <p:sp>
            <p:nvSpPr>
              <p:cNvPr id="18" name="Freeform 18"/>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19" name="Freeform 19"/>
              <p:cNvSpPr/>
              <p:nvPr/>
            </p:nvSpPr>
            <p:spPr>
              <a:xfrm>
                <a:off x="0" y="20510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0" name="Freeform 20"/>
              <p:cNvSpPr/>
              <p:nvPr/>
            </p:nvSpPr>
            <p:spPr>
              <a:xfrm>
                <a:off x="0" y="41084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1" name="Freeform 21"/>
              <p:cNvSpPr/>
              <p:nvPr/>
            </p:nvSpPr>
            <p:spPr>
              <a:xfrm>
                <a:off x="0" y="61658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2" name="Freeform 22"/>
              <p:cNvSpPr/>
              <p:nvPr/>
            </p:nvSpPr>
            <p:spPr>
              <a:xfrm>
                <a:off x="0" y="82232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3" name="Freeform 23"/>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grpSp>
        <p:grpSp>
          <p:nvGrpSpPr>
            <p:cNvPr id="30" name="Group 30"/>
            <p:cNvGrpSpPr>
              <a:grpSpLocks noChangeAspect="1"/>
            </p:cNvGrpSpPr>
            <p:nvPr/>
          </p:nvGrpSpPr>
          <p:grpSpPr>
            <a:xfrm>
              <a:off x="1225909" y="370176"/>
              <a:ext cx="9950516" cy="9950516"/>
              <a:chOff x="0" y="0"/>
              <a:chExt cx="10287000" cy="10287000"/>
            </a:xfrm>
          </p:grpSpPr>
          <p:sp>
            <p:nvSpPr>
              <p:cNvPr id="31" name="Freeform 31"/>
              <p:cNvSpPr/>
              <p:nvPr/>
            </p:nvSpPr>
            <p:spPr>
              <a:xfrm>
                <a:off x="0" y="10198354"/>
                <a:ext cx="661307" cy="88646"/>
              </a:xfrm>
              <a:custGeom>
                <a:avLst/>
                <a:gdLst/>
                <a:ahLst/>
                <a:cxnLst/>
                <a:rect l="l" t="t" r="r" b="b"/>
                <a:pathLst>
                  <a:path w="661307" h="88646">
                    <a:moveTo>
                      <a:pt x="0" y="88646"/>
                    </a:moveTo>
                    <a:lnTo>
                      <a:pt x="0" y="52905"/>
                    </a:lnTo>
                    <a:cubicBezTo>
                      <a:pt x="0" y="23686"/>
                      <a:pt x="23686" y="0"/>
                      <a:pt x="52905" y="0"/>
                    </a:cubicBezTo>
                    <a:lnTo>
                      <a:pt x="608403" y="0"/>
                    </a:lnTo>
                    <a:cubicBezTo>
                      <a:pt x="637621" y="0"/>
                      <a:pt x="661307" y="23686"/>
                      <a:pt x="661307" y="52905"/>
                    </a:cubicBezTo>
                    <a:lnTo>
                      <a:pt x="661307" y="88646"/>
                    </a:lnTo>
                    <a:close/>
                  </a:path>
                </a:pathLst>
              </a:custGeom>
              <a:solidFill>
                <a:srgbClr val="C6AA74"/>
              </a:solidFill>
            </p:spPr>
          </p:sp>
          <p:sp>
            <p:nvSpPr>
              <p:cNvPr id="32" name="Freeform 32"/>
              <p:cNvSpPr/>
              <p:nvPr/>
            </p:nvSpPr>
            <p:spPr>
              <a:xfrm>
                <a:off x="738595" y="10233028"/>
                <a:ext cx="664993" cy="53972"/>
              </a:xfrm>
              <a:custGeom>
                <a:avLst/>
                <a:gdLst/>
                <a:ahLst/>
                <a:cxnLst/>
                <a:rect l="l" t="t" r="r" b="b"/>
                <a:pathLst>
                  <a:path w="664993" h="53972">
                    <a:moveTo>
                      <a:pt x="1843" y="53972"/>
                    </a:moveTo>
                    <a:lnTo>
                      <a:pt x="1843" y="53972"/>
                    </a:lnTo>
                    <a:cubicBezTo>
                      <a:pt x="0" y="40316"/>
                      <a:pt x="4179" y="26533"/>
                      <a:pt x="13294" y="16200"/>
                    </a:cubicBezTo>
                    <a:cubicBezTo>
                      <a:pt x="22409" y="5866"/>
                      <a:pt x="35562" y="0"/>
                      <a:pt x="49341" y="124"/>
                    </a:cubicBezTo>
                    <a:lnTo>
                      <a:pt x="615652" y="124"/>
                    </a:lnTo>
                    <a:cubicBezTo>
                      <a:pt x="629431" y="0"/>
                      <a:pt x="642584" y="5866"/>
                      <a:pt x="651699" y="16200"/>
                    </a:cubicBezTo>
                    <a:cubicBezTo>
                      <a:pt x="660814" y="26533"/>
                      <a:pt x="664993" y="40316"/>
                      <a:pt x="663150" y="53972"/>
                    </a:cubicBezTo>
                    <a:lnTo>
                      <a:pt x="663150" y="53972"/>
                    </a:lnTo>
                    <a:close/>
                  </a:path>
                </a:pathLst>
              </a:custGeom>
              <a:solidFill>
                <a:srgbClr val="C6AA74"/>
              </a:solidFill>
            </p:spPr>
          </p:sp>
          <p:sp>
            <p:nvSpPr>
              <p:cNvPr id="33" name="Freeform 33"/>
              <p:cNvSpPr/>
              <p:nvPr/>
            </p:nvSpPr>
            <p:spPr>
              <a:xfrm>
                <a:off x="1480876" y="8099806"/>
                <a:ext cx="661307" cy="2187194"/>
              </a:xfrm>
              <a:custGeom>
                <a:avLst/>
                <a:gdLst/>
                <a:ahLst/>
                <a:cxnLst/>
                <a:rect l="l" t="t" r="r" b="b"/>
                <a:pathLst>
                  <a:path w="661307" h="2187194">
                    <a:moveTo>
                      <a:pt x="0" y="2187194"/>
                    </a:moveTo>
                    <a:lnTo>
                      <a:pt x="0" y="52905"/>
                    </a:lnTo>
                    <a:cubicBezTo>
                      <a:pt x="0" y="38874"/>
                      <a:pt x="5574" y="25417"/>
                      <a:pt x="15495" y="15496"/>
                    </a:cubicBezTo>
                    <a:cubicBezTo>
                      <a:pt x="25417" y="5574"/>
                      <a:pt x="38873" y="0"/>
                      <a:pt x="52904" y="0"/>
                    </a:cubicBezTo>
                    <a:lnTo>
                      <a:pt x="608402" y="0"/>
                    </a:lnTo>
                    <a:cubicBezTo>
                      <a:pt x="637621" y="0"/>
                      <a:pt x="661307" y="23687"/>
                      <a:pt x="661307" y="52905"/>
                    </a:cubicBezTo>
                    <a:lnTo>
                      <a:pt x="661307" y="2187194"/>
                    </a:lnTo>
                    <a:close/>
                  </a:path>
                </a:pathLst>
              </a:custGeom>
              <a:solidFill>
                <a:srgbClr val="C6AA74"/>
              </a:solidFill>
            </p:spPr>
          </p:sp>
          <p:sp>
            <p:nvSpPr>
              <p:cNvPr id="34" name="Freeform 34"/>
              <p:cNvSpPr/>
              <p:nvPr/>
            </p:nvSpPr>
            <p:spPr>
              <a:xfrm>
                <a:off x="2221314" y="1310386"/>
                <a:ext cx="661307" cy="8976614"/>
              </a:xfrm>
              <a:custGeom>
                <a:avLst/>
                <a:gdLst/>
                <a:ahLst/>
                <a:cxnLst/>
                <a:rect l="l" t="t" r="r" b="b"/>
                <a:pathLst>
                  <a:path w="661307" h="8976614">
                    <a:moveTo>
                      <a:pt x="0" y="8976614"/>
                    </a:moveTo>
                    <a:lnTo>
                      <a:pt x="0" y="52905"/>
                    </a:lnTo>
                    <a:cubicBezTo>
                      <a:pt x="0" y="38874"/>
                      <a:pt x="5574" y="25417"/>
                      <a:pt x="15495" y="15495"/>
                    </a:cubicBezTo>
                    <a:cubicBezTo>
                      <a:pt x="25417" y="5574"/>
                      <a:pt x="38873" y="0"/>
                      <a:pt x="52904" y="0"/>
                    </a:cubicBezTo>
                    <a:lnTo>
                      <a:pt x="608402" y="0"/>
                    </a:lnTo>
                    <a:cubicBezTo>
                      <a:pt x="622433" y="0"/>
                      <a:pt x="635890" y="5574"/>
                      <a:pt x="645812" y="15495"/>
                    </a:cubicBezTo>
                    <a:cubicBezTo>
                      <a:pt x="655733" y="25417"/>
                      <a:pt x="661307" y="38873"/>
                      <a:pt x="661307" y="52905"/>
                    </a:cubicBezTo>
                    <a:lnTo>
                      <a:pt x="661307" y="8976614"/>
                    </a:lnTo>
                    <a:close/>
                  </a:path>
                </a:pathLst>
              </a:custGeom>
              <a:solidFill>
                <a:srgbClr val="C6AA74"/>
              </a:solidFill>
            </p:spPr>
          </p:sp>
          <p:sp>
            <p:nvSpPr>
              <p:cNvPr id="35" name="Freeform 35"/>
              <p:cNvSpPr/>
              <p:nvPr/>
            </p:nvSpPr>
            <p:spPr>
              <a:xfrm>
                <a:off x="2961752" y="610870"/>
                <a:ext cx="661307" cy="9676130"/>
              </a:xfrm>
              <a:custGeom>
                <a:avLst/>
                <a:gdLst/>
                <a:ahLst/>
                <a:cxnLst/>
                <a:rect l="l" t="t" r="r" b="b"/>
                <a:pathLst>
                  <a:path w="661307" h="9676130">
                    <a:moveTo>
                      <a:pt x="0" y="9676130"/>
                    </a:moveTo>
                    <a:lnTo>
                      <a:pt x="0" y="52905"/>
                    </a:lnTo>
                    <a:cubicBezTo>
                      <a:pt x="0" y="38873"/>
                      <a:pt x="5573" y="25417"/>
                      <a:pt x="15495" y="15495"/>
                    </a:cubicBezTo>
                    <a:cubicBezTo>
                      <a:pt x="25417" y="5574"/>
                      <a:pt x="38873" y="0"/>
                      <a:pt x="52904" y="0"/>
                    </a:cubicBezTo>
                    <a:lnTo>
                      <a:pt x="608402" y="0"/>
                    </a:lnTo>
                    <a:cubicBezTo>
                      <a:pt x="637621" y="0"/>
                      <a:pt x="661307" y="23686"/>
                      <a:pt x="661307" y="52905"/>
                    </a:cubicBezTo>
                    <a:lnTo>
                      <a:pt x="661307" y="9676130"/>
                    </a:lnTo>
                    <a:close/>
                  </a:path>
                </a:pathLst>
              </a:custGeom>
              <a:solidFill>
                <a:srgbClr val="C6AA74"/>
              </a:solidFill>
            </p:spPr>
          </p:sp>
          <p:sp>
            <p:nvSpPr>
              <p:cNvPr id="36" name="Freeform 36"/>
              <p:cNvSpPr/>
              <p:nvPr/>
            </p:nvSpPr>
            <p:spPr>
              <a:xfrm>
                <a:off x="3702190" y="4725670"/>
                <a:ext cx="661307" cy="5561330"/>
              </a:xfrm>
              <a:custGeom>
                <a:avLst/>
                <a:gdLst/>
                <a:ahLst/>
                <a:cxnLst/>
                <a:rect l="l" t="t" r="r" b="b"/>
                <a:pathLst>
                  <a:path w="661307" h="5561330">
                    <a:moveTo>
                      <a:pt x="0" y="5561330"/>
                    </a:moveTo>
                    <a:lnTo>
                      <a:pt x="0" y="52905"/>
                    </a:lnTo>
                    <a:cubicBezTo>
                      <a:pt x="0" y="23686"/>
                      <a:pt x="23686" y="0"/>
                      <a:pt x="52904" y="0"/>
                    </a:cubicBezTo>
                    <a:lnTo>
                      <a:pt x="608402" y="0"/>
                    </a:lnTo>
                    <a:cubicBezTo>
                      <a:pt x="637621" y="0"/>
                      <a:pt x="661307" y="23686"/>
                      <a:pt x="661307" y="52905"/>
                    </a:cubicBezTo>
                    <a:lnTo>
                      <a:pt x="661307" y="5561330"/>
                    </a:lnTo>
                    <a:close/>
                  </a:path>
                </a:pathLst>
              </a:custGeom>
              <a:solidFill>
                <a:srgbClr val="C6AA74"/>
              </a:solidFill>
            </p:spPr>
          </p:sp>
          <p:sp>
            <p:nvSpPr>
              <p:cNvPr id="37" name="Freeform 37"/>
              <p:cNvSpPr/>
              <p:nvPr/>
            </p:nvSpPr>
            <p:spPr>
              <a:xfrm>
                <a:off x="4442628" y="6453886"/>
                <a:ext cx="661307" cy="3833114"/>
              </a:xfrm>
              <a:custGeom>
                <a:avLst/>
                <a:gdLst/>
                <a:ahLst/>
                <a:cxnLst/>
                <a:rect l="l" t="t" r="r" b="b"/>
                <a:pathLst>
                  <a:path w="661307" h="3833114">
                    <a:moveTo>
                      <a:pt x="0" y="3833114"/>
                    </a:moveTo>
                    <a:lnTo>
                      <a:pt x="0" y="52904"/>
                    </a:lnTo>
                    <a:cubicBezTo>
                      <a:pt x="0" y="23686"/>
                      <a:pt x="23686" y="0"/>
                      <a:pt x="52904" y="0"/>
                    </a:cubicBezTo>
                    <a:lnTo>
                      <a:pt x="608402" y="0"/>
                    </a:lnTo>
                    <a:cubicBezTo>
                      <a:pt x="637620" y="0"/>
                      <a:pt x="661307" y="23686"/>
                      <a:pt x="661307" y="52904"/>
                    </a:cubicBezTo>
                    <a:lnTo>
                      <a:pt x="661307" y="3833114"/>
                    </a:lnTo>
                    <a:close/>
                  </a:path>
                </a:pathLst>
              </a:custGeom>
              <a:solidFill>
                <a:srgbClr val="C6AA74"/>
              </a:solidFill>
            </p:spPr>
          </p:sp>
          <p:sp>
            <p:nvSpPr>
              <p:cNvPr id="38" name="Freeform 38"/>
              <p:cNvSpPr/>
              <p:nvPr/>
            </p:nvSpPr>
            <p:spPr>
              <a:xfrm>
                <a:off x="5183065" y="7770622"/>
                <a:ext cx="661307" cy="2516378"/>
              </a:xfrm>
              <a:custGeom>
                <a:avLst/>
                <a:gdLst/>
                <a:ahLst/>
                <a:cxnLst/>
                <a:rect l="l" t="t" r="r" b="b"/>
                <a:pathLst>
                  <a:path w="661307" h="2516378">
                    <a:moveTo>
                      <a:pt x="0" y="2516378"/>
                    </a:moveTo>
                    <a:lnTo>
                      <a:pt x="0" y="52904"/>
                    </a:lnTo>
                    <a:cubicBezTo>
                      <a:pt x="0" y="23686"/>
                      <a:pt x="23687" y="0"/>
                      <a:pt x="52905" y="0"/>
                    </a:cubicBezTo>
                    <a:lnTo>
                      <a:pt x="608403" y="0"/>
                    </a:lnTo>
                    <a:cubicBezTo>
                      <a:pt x="622434" y="0"/>
                      <a:pt x="635891" y="5574"/>
                      <a:pt x="645812" y="15495"/>
                    </a:cubicBezTo>
                    <a:cubicBezTo>
                      <a:pt x="655734" y="25417"/>
                      <a:pt x="661308" y="38873"/>
                      <a:pt x="661308" y="52904"/>
                    </a:cubicBezTo>
                    <a:lnTo>
                      <a:pt x="661308" y="2516378"/>
                    </a:lnTo>
                    <a:close/>
                  </a:path>
                </a:pathLst>
              </a:custGeom>
              <a:solidFill>
                <a:srgbClr val="C6AA74"/>
              </a:solidFill>
            </p:spPr>
          </p:sp>
          <p:sp>
            <p:nvSpPr>
              <p:cNvPr id="39" name="Freeform 39"/>
              <p:cNvSpPr/>
              <p:nvPr/>
            </p:nvSpPr>
            <p:spPr>
              <a:xfrm>
                <a:off x="5923503" y="9169654"/>
                <a:ext cx="661307" cy="1117346"/>
              </a:xfrm>
              <a:custGeom>
                <a:avLst/>
                <a:gdLst/>
                <a:ahLst/>
                <a:cxnLst/>
                <a:rect l="l" t="t" r="r" b="b"/>
                <a:pathLst>
                  <a:path w="661307" h="1117346">
                    <a:moveTo>
                      <a:pt x="0" y="1117346"/>
                    </a:moveTo>
                    <a:lnTo>
                      <a:pt x="0" y="52905"/>
                    </a:lnTo>
                    <a:cubicBezTo>
                      <a:pt x="0" y="23686"/>
                      <a:pt x="23686" y="0"/>
                      <a:pt x="52905" y="0"/>
                    </a:cubicBezTo>
                    <a:lnTo>
                      <a:pt x="608403" y="0"/>
                    </a:lnTo>
                    <a:cubicBezTo>
                      <a:pt x="637621" y="0"/>
                      <a:pt x="661307" y="23686"/>
                      <a:pt x="661307" y="52905"/>
                    </a:cubicBezTo>
                    <a:lnTo>
                      <a:pt x="661307" y="1117346"/>
                    </a:lnTo>
                    <a:close/>
                  </a:path>
                </a:pathLst>
              </a:custGeom>
              <a:solidFill>
                <a:srgbClr val="C6AA74"/>
              </a:solidFill>
            </p:spPr>
          </p:sp>
          <p:sp>
            <p:nvSpPr>
              <p:cNvPr id="40" name="Freeform 40"/>
              <p:cNvSpPr/>
              <p:nvPr/>
            </p:nvSpPr>
            <p:spPr>
              <a:xfrm>
                <a:off x="6663941" y="9951466"/>
                <a:ext cx="661307" cy="335534"/>
              </a:xfrm>
              <a:custGeom>
                <a:avLst/>
                <a:gdLst/>
                <a:ahLst/>
                <a:cxnLst/>
                <a:rect l="l" t="t" r="r" b="b"/>
                <a:pathLst>
                  <a:path w="661307" h="335534">
                    <a:moveTo>
                      <a:pt x="0" y="335534"/>
                    </a:moveTo>
                    <a:lnTo>
                      <a:pt x="0" y="52905"/>
                    </a:lnTo>
                    <a:cubicBezTo>
                      <a:pt x="0" y="23686"/>
                      <a:pt x="23686" y="0"/>
                      <a:pt x="52905" y="0"/>
                    </a:cubicBezTo>
                    <a:lnTo>
                      <a:pt x="608403" y="0"/>
                    </a:lnTo>
                    <a:cubicBezTo>
                      <a:pt x="637621" y="0"/>
                      <a:pt x="661307" y="23686"/>
                      <a:pt x="661307" y="52905"/>
                    </a:cubicBezTo>
                    <a:lnTo>
                      <a:pt x="661307" y="335534"/>
                    </a:lnTo>
                    <a:close/>
                  </a:path>
                </a:pathLst>
              </a:custGeom>
              <a:solidFill>
                <a:srgbClr val="C6AA74"/>
              </a:solidFill>
            </p:spPr>
          </p:sp>
          <p:sp>
            <p:nvSpPr>
              <p:cNvPr id="41" name="Freeform 41"/>
              <p:cNvSpPr/>
              <p:nvPr/>
            </p:nvSpPr>
            <p:spPr>
              <a:xfrm>
                <a:off x="7404379" y="9828022"/>
                <a:ext cx="661307" cy="458978"/>
              </a:xfrm>
              <a:custGeom>
                <a:avLst/>
                <a:gdLst/>
                <a:ahLst/>
                <a:cxnLst/>
                <a:rect l="l" t="t" r="r" b="b"/>
                <a:pathLst>
                  <a:path w="661307" h="458978">
                    <a:moveTo>
                      <a:pt x="0" y="458978"/>
                    </a:moveTo>
                    <a:lnTo>
                      <a:pt x="0" y="52904"/>
                    </a:lnTo>
                    <a:cubicBezTo>
                      <a:pt x="0" y="23686"/>
                      <a:pt x="23686" y="0"/>
                      <a:pt x="52905" y="0"/>
                    </a:cubicBezTo>
                    <a:lnTo>
                      <a:pt x="608402" y="0"/>
                    </a:lnTo>
                    <a:cubicBezTo>
                      <a:pt x="637621" y="0"/>
                      <a:pt x="661307" y="23686"/>
                      <a:pt x="661307" y="52904"/>
                    </a:cubicBezTo>
                    <a:lnTo>
                      <a:pt x="661307" y="458978"/>
                    </a:lnTo>
                    <a:close/>
                  </a:path>
                </a:pathLst>
              </a:custGeom>
              <a:solidFill>
                <a:srgbClr val="C6AA74"/>
              </a:solidFill>
            </p:spPr>
          </p:sp>
          <p:sp>
            <p:nvSpPr>
              <p:cNvPr id="42" name="Freeform 42"/>
              <p:cNvSpPr/>
              <p:nvPr/>
            </p:nvSpPr>
            <p:spPr>
              <a:xfrm>
                <a:off x="8144817" y="10198354"/>
                <a:ext cx="661308" cy="88646"/>
              </a:xfrm>
              <a:custGeom>
                <a:avLst/>
                <a:gdLst/>
                <a:ahLst/>
                <a:cxnLst/>
                <a:rect l="l" t="t" r="r" b="b"/>
                <a:pathLst>
                  <a:path w="661308" h="88646">
                    <a:moveTo>
                      <a:pt x="0" y="88646"/>
                    </a:moveTo>
                    <a:lnTo>
                      <a:pt x="0" y="52905"/>
                    </a:lnTo>
                    <a:cubicBezTo>
                      <a:pt x="0" y="23686"/>
                      <a:pt x="23686" y="0"/>
                      <a:pt x="52904" y="0"/>
                    </a:cubicBezTo>
                    <a:lnTo>
                      <a:pt x="608403" y="0"/>
                    </a:lnTo>
                    <a:cubicBezTo>
                      <a:pt x="637621" y="0"/>
                      <a:pt x="661307" y="23686"/>
                      <a:pt x="661307" y="52905"/>
                    </a:cubicBezTo>
                    <a:lnTo>
                      <a:pt x="661307" y="88646"/>
                    </a:lnTo>
                    <a:close/>
                  </a:path>
                </a:pathLst>
              </a:custGeom>
              <a:solidFill>
                <a:srgbClr val="C6AA74"/>
              </a:solidFill>
            </p:spPr>
          </p:sp>
          <p:sp>
            <p:nvSpPr>
              <p:cNvPr id="43" name="Freeform 43"/>
              <p:cNvSpPr/>
              <p:nvPr/>
            </p:nvSpPr>
            <p:spPr>
              <a:xfrm>
                <a:off x="8883413" y="10233028"/>
                <a:ext cx="664992" cy="53972"/>
              </a:xfrm>
              <a:custGeom>
                <a:avLst/>
                <a:gdLst/>
                <a:ahLst/>
                <a:cxnLst/>
                <a:rect l="l" t="t" r="r" b="b"/>
                <a:pathLst>
                  <a:path w="664992" h="53972">
                    <a:moveTo>
                      <a:pt x="1842" y="53972"/>
                    </a:moveTo>
                    <a:lnTo>
                      <a:pt x="1842" y="53972"/>
                    </a:lnTo>
                    <a:cubicBezTo>
                      <a:pt x="0" y="40316"/>
                      <a:pt x="4178" y="26533"/>
                      <a:pt x="13293" y="16200"/>
                    </a:cubicBezTo>
                    <a:cubicBezTo>
                      <a:pt x="22408" y="5866"/>
                      <a:pt x="35561" y="0"/>
                      <a:pt x="49340" y="124"/>
                    </a:cubicBezTo>
                    <a:lnTo>
                      <a:pt x="615651" y="124"/>
                    </a:lnTo>
                    <a:cubicBezTo>
                      <a:pt x="629430" y="0"/>
                      <a:pt x="642584" y="5866"/>
                      <a:pt x="651699" y="16200"/>
                    </a:cubicBezTo>
                    <a:cubicBezTo>
                      <a:pt x="660814" y="26533"/>
                      <a:pt x="664992" y="40316"/>
                      <a:pt x="663149" y="53972"/>
                    </a:cubicBezTo>
                    <a:lnTo>
                      <a:pt x="663149" y="53972"/>
                    </a:lnTo>
                    <a:close/>
                  </a:path>
                </a:pathLst>
              </a:custGeom>
              <a:solidFill>
                <a:srgbClr val="C6AA74"/>
              </a:solidFill>
            </p:spPr>
          </p:sp>
          <p:sp>
            <p:nvSpPr>
              <p:cNvPr id="44" name="Freeform 44"/>
              <p:cNvSpPr/>
              <p:nvPr/>
            </p:nvSpPr>
            <p:spPr>
              <a:xfrm>
                <a:off x="9623851" y="10233028"/>
                <a:ext cx="664992" cy="53972"/>
              </a:xfrm>
              <a:custGeom>
                <a:avLst/>
                <a:gdLst/>
                <a:ahLst/>
                <a:cxnLst/>
                <a:rect l="l" t="t" r="r" b="b"/>
                <a:pathLst>
                  <a:path w="664992" h="53972">
                    <a:moveTo>
                      <a:pt x="1842" y="53972"/>
                    </a:moveTo>
                    <a:lnTo>
                      <a:pt x="1842" y="53972"/>
                    </a:lnTo>
                    <a:cubicBezTo>
                      <a:pt x="0" y="40316"/>
                      <a:pt x="4178" y="26533"/>
                      <a:pt x="13293" y="16200"/>
                    </a:cubicBezTo>
                    <a:cubicBezTo>
                      <a:pt x="22407" y="5866"/>
                      <a:pt x="35561" y="0"/>
                      <a:pt x="49340" y="124"/>
                    </a:cubicBezTo>
                    <a:lnTo>
                      <a:pt x="615651" y="124"/>
                    </a:lnTo>
                    <a:cubicBezTo>
                      <a:pt x="629430" y="0"/>
                      <a:pt x="642584" y="5866"/>
                      <a:pt x="651699" y="16200"/>
                    </a:cubicBezTo>
                    <a:cubicBezTo>
                      <a:pt x="660813" y="26533"/>
                      <a:pt x="664992" y="40316"/>
                      <a:pt x="663149" y="53972"/>
                    </a:cubicBezTo>
                    <a:lnTo>
                      <a:pt x="663149" y="53972"/>
                    </a:lnTo>
                    <a:close/>
                  </a:path>
                </a:pathLst>
              </a:custGeom>
              <a:solidFill>
                <a:srgbClr val="C6AA74"/>
              </a:solidFill>
            </p:spPr>
          </p:sp>
          <p:sp>
            <p:nvSpPr>
              <p:cNvPr id="45" name="Freeform 45"/>
              <p:cNvSpPr/>
              <p:nvPr/>
            </p:nvSpPr>
            <p:spPr>
              <a:xfrm>
                <a:off x="0" y="10242677"/>
                <a:ext cx="661307" cy="44323"/>
              </a:xfrm>
              <a:custGeom>
                <a:avLst/>
                <a:gdLst/>
                <a:ahLst/>
                <a:cxnLst/>
                <a:rect l="l" t="t" r="r" b="b"/>
                <a:pathLst>
                  <a:path w="661307" h="44323">
                    <a:moveTo>
                      <a:pt x="0" y="44323"/>
                    </a:moveTo>
                    <a:lnTo>
                      <a:pt x="0" y="8582"/>
                    </a:lnTo>
                    <a:lnTo>
                      <a:pt x="0" y="8582"/>
                    </a:lnTo>
                    <a:cubicBezTo>
                      <a:pt x="0" y="5707"/>
                      <a:pt x="234" y="2837"/>
                      <a:pt x="701" y="0"/>
                    </a:cubicBezTo>
                    <a:lnTo>
                      <a:pt x="660606" y="0"/>
                    </a:lnTo>
                    <a:cubicBezTo>
                      <a:pt x="661073" y="2837"/>
                      <a:pt x="661307" y="5707"/>
                      <a:pt x="661307" y="8582"/>
                    </a:cubicBezTo>
                    <a:lnTo>
                      <a:pt x="661307" y="44323"/>
                    </a:lnTo>
                    <a:close/>
                  </a:path>
                </a:pathLst>
              </a:custGeom>
              <a:solidFill>
                <a:srgbClr val="12264A"/>
              </a:solidFill>
            </p:spPr>
          </p:sp>
          <p:sp>
            <p:nvSpPr>
              <p:cNvPr id="46" name="Freeform 46"/>
              <p:cNvSpPr/>
              <p:nvPr/>
            </p:nvSpPr>
            <p:spPr>
              <a:xfrm>
                <a:off x="740438"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sp>
            <p:nvSpPr>
              <p:cNvPr id="47" name="Freeform 47"/>
              <p:cNvSpPr/>
              <p:nvPr/>
            </p:nvSpPr>
            <p:spPr>
              <a:xfrm>
                <a:off x="1480876" y="9420376"/>
                <a:ext cx="661307" cy="866624"/>
              </a:xfrm>
              <a:custGeom>
                <a:avLst/>
                <a:gdLst/>
                <a:ahLst/>
                <a:cxnLst/>
                <a:rect l="l" t="t" r="r" b="b"/>
                <a:pathLst>
                  <a:path w="661307" h="866624">
                    <a:moveTo>
                      <a:pt x="0" y="0"/>
                    </a:moveTo>
                    <a:lnTo>
                      <a:pt x="661307" y="0"/>
                    </a:lnTo>
                    <a:lnTo>
                      <a:pt x="661307" y="866624"/>
                    </a:lnTo>
                    <a:lnTo>
                      <a:pt x="0" y="866624"/>
                    </a:lnTo>
                    <a:close/>
                  </a:path>
                </a:pathLst>
              </a:custGeom>
              <a:solidFill>
                <a:srgbClr val="12264A"/>
              </a:solidFill>
            </p:spPr>
          </p:sp>
          <p:sp>
            <p:nvSpPr>
              <p:cNvPr id="48" name="Freeform 48"/>
              <p:cNvSpPr/>
              <p:nvPr/>
            </p:nvSpPr>
            <p:spPr>
              <a:xfrm>
                <a:off x="2221314" y="6663413"/>
                <a:ext cx="661307" cy="3623587"/>
              </a:xfrm>
              <a:custGeom>
                <a:avLst/>
                <a:gdLst/>
                <a:ahLst/>
                <a:cxnLst/>
                <a:rect l="l" t="t" r="r" b="b"/>
                <a:pathLst>
                  <a:path w="661307" h="3623587">
                    <a:moveTo>
                      <a:pt x="0" y="0"/>
                    </a:moveTo>
                    <a:lnTo>
                      <a:pt x="661307" y="0"/>
                    </a:lnTo>
                    <a:lnTo>
                      <a:pt x="661307" y="3623587"/>
                    </a:lnTo>
                    <a:lnTo>
                      <a:pt x="0" y="3623587"/>
                    </a:lnTo>
                    <a:close/>
                  </a:path>
                </a:pathLst>
              </a:custGeom>
              <a:solidFill>
                <a:srgbClr val="12264A"/>
              </a:solidFill>
            </p:spPr>
          </p:sp>
          <p:sp>
            <p:nvSpPr>
              <p:cNvPr id="49" name="Freeform 49"/>
              <p:cNvSpPr/>
              <p:nvPr/>
            </p:nvSpPr>
            <p:spPr>
              <a:xfrm>
                <a:off x="2961752" y="5387172"/>
                <a:ext cx="661307" cy="4899828"/>
              </a:xfrm>
              <a:custGeom>
                <a:avLst/>
                <a:gdLst/>
                <a:ahLst/>
                <a:cxnLst/>
                <a:rect l="l" t="t" r="r" b="b"/>
                <a:pathLst>
                  <a:path w="661307" h="4899828">
                    <a:moveTo>
                      <a:pt x="0" y="0"/>
                    </a:moveTo>
                    <a:lnTo>
                      <a:pt x="661307" y="0"/>
                    </a:lnTo>
                    <a:lnTo>
                      <a:pt x="661307" y="4899828"/>
                    </a:lnTo>
                    <a:lnTo>
                      <a:pt x="0" y="4899828"/>
                    </a:lnTo>
                    <a:close/>
                  </a:path>
                </a:pathLst>
              </a:custGeom>
              <a:solidFill>
                <a:srgbClr val="12264A"/>
              </a:solidFill>
            </p:spPr>
          </p:sp>
          <p:sp>
            <p:nvSpPr>
              <p:cNvPr id="50" name="Freeform 50"/>
              <p:cNvSpPr/>
              <p:nvPr/>
            </p:nvSpPr>
            <p:spPr>
              <a:xfrm>
                <a:off x="3702190" y="7362152"/>
                <a:ext cx="661307" cy="2924848"/>
              </a:xfrm>
              <a:custGeom>
                <a:avLst/>
                <a:gdLst/>
                <a:ahLst/>
                <a:cxnLst/>
                <a:rect l="l" t="t" r="r" b="b"/>
                <a:pathLst>
                  <a:path w="661307" h="2924848">
                    <a:moveTo>
                      <a:pt x="0" y="0"/>
                    </a:moveTo>
                    <a:lnTo>
                      <a:pt x="661307" y="0"/>
                    </a:lnTo>
                    <a:lnTo>
                      <a:pt x="661307" y="2924848"/>
                    </a:lnTo>
                    <a:lnTo>
                      <a:pt x="0" y="2924848"/>
                    </a:lnTo>
                    <a:close/>
                  </a:path>
                </a:pathLst>
              </a:custGeom>
              <a:solidFill>
                <a:srgbClr val="12264A"/>
              </a:solidFill>
            </p:spPr>
          </p:sp>
          <p:sp>
            <p:nvSpPr>
              <p:cNvPr id="51" name="Freeform 51"/>
              <p:cNvSpPr/>
              <p:nvPr/>
            </p:nvSpPr>
            <p:spPr>
              <a:xfrm>
                <a:off x="4442628" y="7690375"/>
                <a:ext cx="661307" cy="2596625"/>
              </a:xfrm>
              <a:custGeom>
                <a:avLst/>
                <a:gdLst/>
                <a:ahLst/>
                <a:cxnLst/>
                <a:rect l="l" t="t" r="r" b="b"/>
                <a:pathLst>
                  <a:path w="661307" h="2596625">
                    <a:moveTo>
                      <a:pt x="0" y="0"/>
                    </a:moveTo>
                    <a:lnTo>
                      <a:pt x="661307" y="0"/>
                    </a:lnTo>
                    <a:lnTo>
                      <a:pt x="661307" y="2596625"/>
                    </a:lnTo>
                    <a:lnTo>
                      <a:pt x="0" y="2596625"/>
                    </a:lnTo>
                    <a:close/>
                  </a:path>
                </a:pathLst>
              </a:custGeom>
              <a:solidFill>
                <a:srgbClr val="12264A"/>
              </a:solidFill>
            </p:spPr>
          </p:sp>
          <p:sp>
            <p:nvSpPr>
              <p:cNvPr id="52" name="Freeform 52"/>
              <p:cNvSpPr/>
              <p:nvPr/>
            </p:nvSpPr>
            <p:spPr>
              <a:xfrm>
                <a:off x="5183065" y="8554412"/>
                <a:ext cx="661307" cy="1732588"/>
              </a:xfrm>
              <a:custGeom>
                <a:avLst/>
                <a:gdLst/>
                <a:ahLst/>
                <a:cxnLst/>
                <a:rect l="l" t="t" r="r" b="b"/>
                <a:pathLst>
                  <a:path w="661307" h="1732588">
                    <a:moveTo>
                      <a:pt x="0" y="0"/>
                    </a:moveTo>
                    <a:lnTo>
                      <a:pt x="661308" y="0"/>
                    </a:lnTo>
                    <a:lnTo>
                      <a:pt x="661308" y="1732588"/>
                    </a:lnTo>
                    <a:lnTo>
                      <a:pt x="0" y="1732588"/>
                    </a:lnTo>
                    <a:close/>
                  </a:path>
                </a:pathLst>
              </a:custGeom>
              <a:solidFill>
                <a:srgbClr val="12264A"/>
              </a:solidFill>
            </p:spPr>
          </p:sp>
          <p:sp>
            <p:nvSpPr>
              <p:cNvPr id="53" name="Freeform 53"/>
              <p:cNvSpPr/>
              <p:nvPr/>
            </p:nvSpPr>
            <p:spPr>
              <a:xfrm>
                <a:off x="5923503" y="9417953"/>
                <a:ext cx="661307" cy="869047"/>
              </a:xfrm>
              <a:custGeom>
                <a:avLst/>
                <a:gdLst/>
                <a:ahLst/>
                <a:cxnLst/>
                <a:rect l="l" t="t" r="r" b="b"/>
                <a:pathLst>
                  <a:path w="661307" h="869047">
                    <a:moveTo>
                      <a:pt x="0" y="0"/>
                    </a:moveTo>
                    <a:lnTo>
                      <a:pt x="661307" y="0"/>
                    </a:lnTo>
                    <a:lnTo>
                      <a:pt x="661307" y="869047"/>
                    </a:lnTo>
                    <a:lnTo>
                      <a:pt x="0" y="869047"/>
                    </a:lnTo>
                    <a:close/>
                  </a:path>
                </a:pathLst>
              </a:custGeom>
              <a:solidFill>
                <a:srgbClr val="12264A"/>
              </a:solidFill>
            </p:spPr>
          </p:sp>
          <p:sp>
            <p:nvSpPr>
              <p:cNvPr id="54" name="Freeform 54"/>
              <p:cNvSpPr/>
              <p:nvPr/>
            </p:nvSpPr>
            <p:spPr>
              <a:xfrm>
                <a:off x="6663941" y="10035349"/>
                <a:ext cx="661307" cy="251651"/>
              </a:xfrm>
              <a:custGeom>
                <a:avLst/>
                <a:gdLst/>
                <a:ahLst/>
                <a:cxnLst/>
                <a:rect l="l" t="t" r="r" b="b"/>
                <a:pathLst>
                  <a:path w="661307" h="251651">
                    <a:moveTo>
                      <a:pt x="0" y="0"/>
                    </a:moveTo>
                    <a:lnTo>
                      <a:pt x="661307" y="0"/>
                    </a:lnTo>
                    <a:lnTo>
                      <a:pt x="661307" y="251651"/>
                    </a:lnTo>
                    <a:lnTo>
                      <a:pt x="0" y="251651"/>
                    </a:lnTo>
                    <a:close/>
                  </a:path>
                </a:pathLst>
              </a:custGeom>
              <a:solidFill>
                <a:srgbClr val="12264A"/>
              </a:solidFill>
            </p:spPr>
          </p:sp>
          <p:sp>
            <p:nvSpPr>
              <p:cNvPr id="55" name="Freeform 55"/>
              <p:cNvSpPr/>
              <p:nvPr/>
            </p:nvSpPr>
            <p:spPr>
              <a:xfrm>
                <a:off x="7404379" y="10036649"/>
                <a:ext cx="661307" cy="250351"/>
              </a:xfrm>
              <a:custGeom>
                <a:avLst/>
                <a:gdLst/>
                <a:ahLst/>
                <a:cxnLst/>
                <a:rect l="l" t="t" r="r" b="b"/>
                <a:pathLst>
                  <a:path w="661307" h="250351">
                    <a:moveTo>
                      <a:pt x="0" y="0"/>
                    </a:moveTo>
                    <a:lnTo>
                      <a:pt x="661307" y="0"/>
                    </a:lnTo>
                    <a:lnTo>
                      <a:pt x="661307" y="250351"/>
                    </a:lnTo>
                    <a:lnTo>
                      <a:pt x="0" y="250351"/>
                    </a:lnTo>
                    <a:close/>
                  </a:path>
                </a:pathLst>
              </a:custGeom>
              <a:solidFill>
                <a:srgbClr val="12264A"/>
              </a:solidFill>
            </p:spPr>
          </p:sp>
          <p:sp>
            <p:nvSpPr>
              <p:cNvPr id="56" name="Freeform 56"/>
              <p:cNvSpPr/>
              <p:nvPr/>
            </p:nvSpPr>
            <p:spPr>
              <a:xfrm>
                <a:off x="8144817" y="10242677"/>
                <a:ext cx="661308" cy="44323"/>
              </a:xfrm>
              <a:custGeom>
                <a:avLst/>
                <a:gdLst/>
                <a:ahLst/>
                <a:cxnLst/>
                <a:rect l="l" t="t" r="r" b="b"/>
                <a:pathLst>
                  <a:path w="661308" h="44323">
                    <a:moveTo>
                      <a:pt x="0" y="44323"/>
                    </a:moveTo>
                    <a:lnTo>
                      <a:pt x="0" y="8582"/>
                    </a:lnTo>
                    <a:cubicBezTo>
                      <a:pt x="0" y="5707"/>
                      <a:pt x="234" y="2837"/>
                      <a:pt x="701" y="0"/>
                    </a:cubicBezTo>
                    <a:lnTo>
                      <a:pt x="660607" y="0"/>
                    </a:lnTo>
                    <a:cubicBezTo>
                      <a:pt x="661073" y="2837"/>
                      <a:pt x="661307" y="5707"/>
                      <a:pt x="661307" y="8582"/>
                    </a:cubicBezTo>
                    <a:lnTo>
                      <a:pt x="661307" y="44323"/>
                    </a:lnTo>
                    <a:close/>
                  </a:path>
                </a:pathLst>
              </a:custGeom>
              <a:solidFill>
                <a:srgbClr val="12264A"/>
              </a:solidFill>
            </p:spPr>
          </p:sp>
          <p:sp>
            <p:nvSpPr>
              <p:cNvPr id="57" name="Freeform 57"/>
              <p:cNvSpPr/>
              <p:nvPr/>
            </p:nvSpPr>
            <p:spPr>
              <a:xfrm>
                <a:off x="8885255"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sp>
            <p:nvSpPr>
              <p:cNvPr id="58" name="Freeform 58"/>
              <p:cNvSpPr/>
              <p:nvPr/>
            </p:nvSpPr>
            <p:spPr>
              <a:xfrm>
                <a:off x="9625693"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grpSp>
      </p:grpSp>
      <p:sp>
        <p:nvSpPr>
          <p:cNvPr id="59" name="AutoShape 59"/>
          <p:cNvSpPr/>
          <p:nvPr/>
        </p:nvSpPr>
        <p:spPr>
          <a:xfrm>
            <a:off x="0" y="0"/>
            <a:ext cx="4229100" cy="10287000"/>
          </a:xfrm>
          <a:prstGeom prst="rect">
            <a:avLst/>
          </a:prstGeom>
          <a:solidFill>
            <a:srgbClr val="12264A"/>
          </a:solidFill>
        </p:spPr>
      </p:sp>
      <p:sp>
        <p:nvSpPr>
          <p:cNvPr id="60" name="TextBox 60"/>
          <p:cNvSpPr txBox="1"/>
          <p:nvPr/>
        </p:nvSpPr>
        <p:spPr>
          <a:xfrm>
            <a:off x="280551" y="617275"/>
            <a:ext cx="3787046" cy="4530852"/>
          </a:xfrm>
          <a:prstGeom prst="rect">
            <a:avLst/>
          </a:prstGeom>
        </p:spPr>
        <p:txBody>
          <a:bodyPr lIns="0" tIns="0" rIns="0" bIns="0" rtlCol="0" anchor="t">
            <a:spAutoFit/>
          </a:bodyPr>
          <a:lstStyle/>
          <a:p>
            <a:pPr>
              <a:lnSpc>
                <a:spcPts val="4454"/>
              </a:lnSpc>
            </a:pPr>
            <a:r>
              <a:rPr lang="en-US" sz="3400" spc="102">
                <a:solidFill>
                  <a:srgbClr val="FFFFFF"/>
                </a:solidFill>
                <a:latin typeface="Raleway Bold"/>
              </a:rPr>
              <a:t>Are wages different between male and female staff?  If so, what explains wage differences by gender?</a:t>
            </a:r>
          </a:p>
        </p:txBody>
      </p:sp>
      <p:pic>
        <p:nvPicPr>
          <p:cNvPr id="61" name="Picture 61"/>
          <p:cNvPicPr>
            <a:picLocks noChangeAspect="1"/>
          </p:cNvPicPr>
          <p:nvPr/>
        </p:nvPicPr>
        <p:blipFill>
          <a:blip r:embed="rId3"/>
          <a:srcRect/>
          <a:stretch>
            <a:fillRect/>
          </a:stretch>
        </p:blipFill>
        <p:spPr>
          <a:xfrm rot="-2125125">
            <a:off x="8164033" y="3373933"/>
            <a:ext cx="5012486" cy="1285019"/>
          </a:xfrm>
          <a:prstGeom prst="rect">
            <a:avLst/>
          </a:prstGeom>
        </p:spPr>
      </p:pic>
      <p:sp>
        <p:nvSpPr>
          <p:cNvPr id="62" name="TextBox 62"/>
          <p:cNvSpPr txBox="1"/>
          <p:nvPr/>
        </p:nvSpPr>
        <p:spPr>
          <a:xfrm>
            <a:off x="313458" y="9125396"/>
            <a:ext cx="3602184" cy="866683"/>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t>
            </a:r>
          </a:p>
        </p:txBody>
      </p:sp>
      <p:sp>
        <p:nvSpPr>
          <p:cNvPr id="63" name="TextBox 63"/>
          <p:cNvSpPr txBox="1"/>
          <p:nvPr/>
        </p:nvSpPr>
        <p:spPr>
          <a:xfrm>
            <a:off x="13177976" y="2260690"/>
            <a:ext cx="4124371" cy="1271803"/>
          </a:xfrm>
          <a:prstGeom prst="rect">
            <a:avLst/>
          </a:prstGeom>
        </p:spPr>
        <p:txBody>
          <a:bodyPr lIns="0" tIns="0" rIns="0" bIns="0" rtlCol="0" anchor="t">
            <a:spAutoFit/>
          </a:bodyPr>
          <a:lstStyle/>
          <a:p>
            <a:pPr>
              <a:lnSpc>
                <a:spcPts val="5070"/>
              </a:lnSpc>
            </a:pPr>
            <a:r>
              <a:rPr lang="en-US" sz="3900" spc="117">
                <a:solidFill>
                  <a:srgbClr val="12264A"/>
                </a:solidFill>
                <a:latin typeface="Raleway Bold"/>
              </a:rPr>
              <a:t>&gt; 1/2 positions are deputies</a:t>
            </a:r>
          </a:p>
        </p:txBody>
      </p:sp>
      <p:pic>
        <p:nvPicPr>
          <p:cNvPr id="65" name="Picture 65"/>
          <p:cNvPicPr>
            <a:picLocks noChangeAspect="1"/>
          </p:cNvPicPr>
          <p:nvPr/>
        </p:nvPicPr>
        <p:blipFill>
          <a:blip r:embed="rId3"/>
          <a:srcRect/>
          <a:stretch>
            <a:fillRect/>
          </a:stretch>
        </p:blipFill>
        <p:spPr>
          <a:xfrm rot="-1824190">
            <a:off x="8760446" y="4750778"/>
            <a:ext cx="4341502" cy="1113003"/>
          </a:xfrm>
          <a:prstGeom prst="rect">
            <a:avLst/>
          </a:prstGeom>
        </p:spPr>
      </p:pic>
      <p:sp>
        <p:nvSpPr>
          <p:cNvPr id="66" name="TextBox 66"/>
          <p:cNvSpPr txBox="1"/>
          <p:nvPr/>
        </p:nvSpPr>
        <p:spPr>
          <a:xfrm>
            <a:off x="13177976" y="3978343"/>
            <a:ext cx="4622619" cy="1262503"/>
          </a:xfrm>
          <a:prstGeom prst="rect">
            <a:avLst/>
          </a:prstGeom>
        </p:spPr>
        <p:txBody>
          <a:bodyPr lIns="0" tIns="0" rIns="0" bIns="0" rtlCol="0" anchor="t">
            <a:spAutoFit/>
          </a:bodyPr>
          <a:lstStyle/>
          <a:p>
            <a:pPr>
              <a:lnSpc>
                <a:spcPts val="5071"/>
              </a:lnSpc>
            </a:pPr>
            <a:r>
              <a:rPr lang="en-US" sz="3900" spc="117">
                <a:solidFill>
                  <a:srgbClr val="12264A"/>
                </a:solidFill>
                <a:latin typeface="Raleway Bold"/>
              </a:rPr>
              <a:t>&gt; 2/5 positions are investigators</a:t>
            </a:r>
          </a:p>
        </p:txBody>
      </p:sp>
      <p:sp>
        <p:nvSpPr>
          <p:cNvPr id="67" name="TextBox 67"/>
          <p:cNvSpPr txBox="1"/>
          <p:nvPr/>
        </p:nvSpPr>
        <p:spPr>
          <a:xfrm>
            <a:off x="13177976" y="5516821"/>
            <a:ext cx="4430061" cy="1904590"/>
          </a:xfrm>
          <a:prstGeom prst="rect">
            <a:avLst/>
          </a:prstGeom>
        </p:spPr>
        <p:txBody>
          <a:bodyPr lIns="0" tIns="0" rIns="0" bIns="0" rtlCol="0" anchor="t">
            <a:spAutoFit/>
          </a:bodyPr>
          <a:lstStyle/>
          <a:p>
            <a:pPr>
              <a:lnSpc>
                <a:spcPts val="5070"/>
              </a:lnSpc>
            </a:pPr>
            <a:r>
              <a:rPr lang="en-US" sz="3900" spc="117">
                <a:solidFill>
                  <a:srgbClr val="12264A"/>
                </a:solidFill>
                <a:latin typeface="Raleway Bold"/>
              </a:rPr>
              <a:t>&gt; 3/4 positions are sergeants and lieutenants</a:t>
            </a:r>
          </a:p>
        </p:txBody>
      </p:sp>
      <p:pic>
        <p:nvPicPr>
          <p:cNvPr id="68" name="Picture 68"/>
          <p:cNvPicPr>
            <a:picLocks noChangeAspect="1"/>
          </p:cNvPicPr>
          <p:nvPr/>
        </p:nvPicPr>
        <p:blipFill>
          <a:blip r:embed="rId3"/>
          <a:srcRect/>
          <a:stretch>
            <a:fillRect/>
          </a:stretch>
        </p:blipFill>
        <p:spPr>
          <a:xfrm rot="-1417835">
            <a:off x="9533995" y="6318826"/>
            <a:ext cx="3517819" cy="901841"/>
          </a:xfrm>
          <a:prstGeom prst="rect">
            <a:avLst/>
          </a:prstGeom>
        </p:spPr>
      </p:pic>
      <p:sp>
        <p:nvSpPr>
          <p:cNvPr id="69" name="TextBox 69"/>
          <p:cNvSpPr txBox="1"/>
          <p:nvPr/>
        </p:nvSpPr>
        <p:spPr>
          <a:xfrm>
            <a:off x="11008713" y="9496871"/>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73" name="TextBox 63">
            <a:extLst>
              <a:ext uri="{FF2B5EF4-FFF2-40B4-BE49-F238E27FC236}">
                <a16:creationId xmlns:a16="http://schemas.microsoft.com/office/drawing/2014/main" id="{84243A40-94D1-48E8-891F-04C12D26C0C0}"/>
              </a:ext>
            </a:extLst>
          </p:cNvPr>
          <p:cNvSpPr txBox="1"/>
          <p:nvPr/>
        </p:nvSpPr>
        <p:spPr>
          <a:xfrm>
            <a:off x="5273118" y="175672"/>
            <a:ext cx="6687244" cy="485646"/>
          </a:xfrm>
          <a:prstGeom prst="rect">
            <a:avLst/>
          </a:prstGeom>
        </p:spPr>
        <p:txBody>
          <a:bodyPr wrap="square" lIns="0" tIns="0" rIns="0" bIns="0" rtlCol="0" anchor="t">
            <a:spAutoFit/>
          </a:bodyPr>
          <a:lstStyle/>
          <a:p>
            <a:pPr algn="ctr">
              <a:lnSpc>
                <a:spcPts val="4238"/>
              </a:lnSpc>
              <a:spcBef>
                <a:spcPct val="0"/>
              </a:spcBef>
            </a:pPr>
            <a:r>
              <a:rPr lang="en-US" sz="2770" spc="27" dirty="0">
                <a:solidFill>
                  <a:srgbClr val="12264A"/>
                </a:solidFill>
                <a:latin typeface="Aileron Regular Bold"/>
              </a:rPr>
              <a:t>STAFF COUNT BY ROUNDED SALARY</a:t>
            </a:r>
          </a:p>
        </p:txBody>
      </p:sp>
      <p:sp>
        <p:nvSpPr>
          <p:cNvPr id="87" name="TextBox 24">
            <a:extLst>
              <a:ext uri="{FF2B5EF4-FFF2-40B4-BE49-F238E27FC236}">
                <a16:creationId xmlns:a16="http://schemas.microsoft.com/office/drawing/2014/main" id="{8DF21243-268B-4D9B-B0CB-C952FC1F809C}"/>
              </a:ext>
            </a:extLst>
          </p:cNvPr>
          <p:cNvSpPr txBox="1"/>
          <p:nvPr/>
        </p:nvSpPr>
        <p:spPr>
          <a:xfrm>
            <a:off x="4555798" y="893034"/>
            <a:ext cx="534941"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250</a:t>
            </a:r>
          </a:p>
          <a:p>
            <a:pPr algn="r">
              <a:lnSpc>
                <a:spcPts val="3250"/>
              </a:lnSpc>
            </a:pPr>
            <a:r>
              <a:rPr lang="en-US" sz="2321" dirty="0">
                <a:solidFill>
                  <a:srgbClr val="000000"/>
                </a:solidFill>
                <a:latin typeface="Arimo"/>
              </a:rPr>
              <a:t> </a:t>
            </a:r>
          </a:p>
        </p:txBody>
      </p:sp>
      <p:sp>
        <p:nvSpPr>
          <p:cNvPr id="89" name="TextBox 25">
            <a:extLst>
              <a:ext uri="{FF2B5EF4-FFF2-40B4-BE49-F238E27FC236}">
                <a16:creationId xmlns:a16="http://schemas.microsoft.com/office/drawing/2014/main" id="{4CF69483-7FB8-45A2-9C42-D8F2561B03AC}"/>
              </a:ext>
            </a:extLst>
          </p:cNvPr>
          <p:cNvSpPr txBox="1"/>
          <p:nvPr/>
        </p:nvSpPr>
        <p:spPr>
          <a:xfrm>
            <a:off x="4412848" y="2386988"/>
            <a:ext cx="677891"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200</a:t>
            </a:r>
          </a:p>
          <a:p>
            <a:pPr algn="r">
              <a:lnSpc>
                <a:spcPts val="3250"/>
              </a:lnSpc>
            </a:pPr>
            <a:r>
              <a:rPr lang="en-US" sz="2321" dirty="0">
                <a:solidFill>
                  <a:srgbClr val="000000"/>
                </a:solidFill>
                <a:latin typeface="Arimo"/>
              </a:rPr>
              <a:t> </a:t>
            </a:r>
          </a:p>
        </p:txBody>
      </p:sp>
      <p:sp>
        <p:nvSpPr>
          <p:cNvPr id="91" name="TextBox 26">
            <a:extLst>
              <a:ext uri="{FF2B5EF4-FFF2-40B4-BE49-F238E27FC236}">
                <a16:creationId xmlns:a16="http://schemas.microsoft.com/office/drawing/2014/main" id="{42B70B0A-16F1-4562-B54A-EF3FDE3D7806}"/>
              </a:ext>
            </a:extLst>
          </p:cNvPr>
          <p:cNvSpPr txBox="1"/>
          <p:nvPr/>
        </p:nvSpPr>
        <p:spPr>
          <a:xfrm>
            <a:off x="4555797" y="3879566"/>
            <a:ext cx="534942" cy="808363"/>
          </a:xfrm>
          <a:prstGeom prst="rect">
            <a:avLst/>
          </a:prstGeom>
        </p:spPr>
        <p:txBody>
          <a:bodyPr wrap="square" lIns="0" tIns="0" rIns="0" bIns="0" rtlCol="0" anchor="t">
            <a:spAutoFit/>
          </a:bodyPr>
          <a:lstStyle/>
          <a:p>
            <a:pPr algn="r">
              <a:lnSpc>
                <a:spcPts val="3250"/>
              </a:lnSpc>
            </a:pPr>
            <a:r>
              <a:rPr lang="en-US" sz="2321">
                <a:solidFill>
                  <a:srgbClr val="000000"/>
                </a:solidFill>
                <a:latin typeface="Arimo"/>
              </a:rPr>
              <a:t>150</a:t>
            </a:r>
          </a:p>
          <a:p>
            <a:pPr algn="r">
              <a:lnSpc>
                <a:spcPts val="3250"/>
              </a:lnSpc>
            </a:pPr>
            <a:r>
              <a:rPr lang="en-US" sz="2321">
                <a:solidFill>
                  <a:srgbClr val="000000"/>
                </a:solidFill>
                <a:latin typeface="Arimo"/>
              </a:rPr>
              <a:t> </a:t>
            </a:r>
          </a:p>
        </p:txBody>
      </p:sp>
      <p:sp>
        <p:nvSpPr>
          <p:cNvPr id="93" name="TextBox 27">
            <a:extLst>
              <a:ext uri="{FF2B5EF4-FFF2-40B4-BE49-F238E27FC236}">
                <a16:creationId xmlns:a16="http://schemas.microsoft.com/office/drawing/2014/main" id="{EB337BF5-517D-4127-9816-B1928B5DB5FE}"/>
              </a:ext>
            </a:extLst>
          </p:cNvPr>
          <p:cNvSpPr txBox="1"/>
          <p:nvPr/>
        </p:nvSpPr>
        <p:spPr>
          <a:xfrm>
            <a:off x="4565074" y="5368514"/>
            <a:ext cx="516388"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100</a:t>
            </a:r>
          </a:p>
          <a:p>
            <a:pPr algn="r">
              <a:lnSpc>
                <a:spcPts val="3250"/>
              </a:lnSpc>
            </a:pPr>
            <a:r>
              <a:rPr lang="en-US" sz="2321" dirty="0">
                <a:solidFill>
                  <a:srgbClr val="000000"/>
                </a:solidFill>
                <a:latin typeface="Arimo"/>
              </a:rPr>
              <a:t> </a:t>
            </a:r>
          </a:p>
        </p:txBody>
      </p:sp>
      <p:sp>
        <p:nvSpPr>
          <p:cNvPr id="95" name="TextBox 28">
            <a:extLst>
              <a:ext uri="{FF2B5EF4-FFF2-40B4-BE49-F238E27FC236}">
                <a16:creationId xmlns:a16="http://schemas.microsoft.com/office/drawing/2014/main" id="{1D2241DE-C180-482F-BE52-C9A340CD2C42}"/>
              </a:ext>
            </a:extLst>
          </p:cNvPr>
          <p:cNvSpPr txBox="1"/>
          <p:nvPr/>
        </p:nvSpPr>
        <p:spPr>
          <a:xfrm>
            <a:off x="4662894" y="6839502"/>
            <a:ext cx="389748"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50</a:t>
            </a:r>
          </a:p>
          <a:p>
            <a:pPr algn="r">
              <a:lnSpc>
                <a:spcPts val="3250"/>
              </a:lnSpc>
            </a:pPr>
            <a:r>
              <a:rPr lang="en-US" sz="2321" dirty="0">
                <a:solidFill>
                  <a:srgbClr val="000000"/>
                </a:solidFill>
                <a:latin typeface="Arimo"/>
              </a:rPr>
              <a:t> </a:t>
            </a:r>
          </a:p>
        </p:txBody>
      </p:sp>
      <p:sp>
        <p:nvSpPr>
          <p:cNvPr id="97" name="TextBox 29">
            <a:extLst>
              <a:ext uri="{FF2B5EF4-FFF2-40B4-BE49-F238E27FC236}">
                <a16:creationId xmlns:a16="http://schemas.microsoft.com/office/drawing/2014/main" id="{38E33097-B6F0-46A7-9D30-7AA5FC87D998}"/>
              </a:ext>
            </a:extLst>
          </p:cNvPr>
          <p:cNvSpPr txBox="1"/>
          <p:nvPr/>
        </p:nvSpPr>
        <p:spPr>
          <a:xfrm>
            <a:off x="4908285" y="8319942"/>
            <a:ext cx="81961" cy="598126"/>
          </a:xfrm>
          <a:prstGeom prst="rect">
            <a:avLst/>
          </a:prstGeom>
        </p:spPr>
        <p:txBody>
          <a:bodyPr lIns="0" tIns="0" rIns="0" bIns="0" rtlCol="0" anchor="t">
            <a:spAutoFit/>
          </a:bodyPr>
          <a:lstStyle/>
          <a:p>
            <a:pPr algn="r">
              <a:lnSpc>
                <a:spcPts val="3250"/>
              </a:lnSpc>
            </a:pPr>
            <a:r>
              <a:rPr lang="en-US" sz="2321" dirty="0">
                <a:solidFill>
                  <a:srgbClr val="000000"/>
                </a:solidFill>
                <a:latin typeface="Arimo"/>
              </a:rPr>
              <a:t>0</a:t>
            </a:r>
          </a:p>
          <a:p>
            <a:pPr algn="r">
              <a:lnSpc>
                <a:spcPts val="3250"/>
              </a:lnSpc>
            </a:pPr>
            <a:r>
              <a:rPr lang="en-US" sz="2321" dirty="0">
                <a:solidFill>
                  <a:srgbClr val="000000"/>
                </a:solidFill>
                <a:latin typeface="Arimo"/>
              </a:rPr>
              <a:t> </a:t>
            </a:r>
          </a:p>
        </p:txBody>
      </p:sp>
      <p:sp>
        <p:nvSpPr>
          <p:cNvPr id="99" name="TextBox 65">
            <a:extLst>
              <a:ext uri="{FF2B5EF4-FFF2-40B4-BE49-F238E27FC236}">
                <a16:creationId xmlns:a16="http://schemas.microsoft.com/office/drawing/2014/main" id="{A7384B23-9F2C-491D-BFF3-00D2124D4F8E}"/>
              </a:ext>
            </a:extLst>
          </p:cNvPr>
          <p:cNvSpPr txBox="1"/>
          <p:nvPr/>
        </p:nvSpPr>
        <p:spPr>
          <a:xfrm>
            <a:off x="10197722" y="1460240"/>
            <a:ext cx="2412046" cy="307777"/>
          </a:xfrm>
          <a:prstGeom prst="rect">
            <a:avLst/>
          </a:prstGeom>
        </p:spPr>
        <p:txBody>
          <a:bodyPr wrap="square" lIns="0" tIns="0" rIns="0" bIns="0" rtlCol="0" anchor="t">
            <a:spAutoFit/>
          </a:bodyPr>
          <a:lstStyle/>
          <a:p>
            <a:pPr algn="ctr">
              <a:lnSpc>
                <a:spcPts val="2350"/>
              </a:lnSpc>
            </a:pPr>
            <a:r>
              <a:rPr lang="en-US" sz="2400" spc="54" dirty="0">
                <a:solidFill>
                  <a:srgbClr val="12264A"/>
                </a:solidFill>
                <a:latin typeface="Raleway Bold"/>
              </a:rPr>
              <a:t># of Men</a:t>
            </a:r>
          </a:p>
        </p:txBody>
      </p:sp>
      <p:sp>
        <p:nvSpPr>
          <p:cNvPr id="101" name="TextBox 66">
            <a:extLst>
              <a:ext uri="{FF2B5EF4-FFF2-40B4-BE49-F238E27FC236}">
                <a16:creationId xmlns:a16="http://schemas.microsoft.com/office/drawing/2014/main" id="{EFEA97B8-6BDB-480C-8068-BB4AD6DECFC7}"/>
              </a:ext>
            </a:extLst>
          </p:cNvPr>
          <p:cNvSpPr txBox="1"/>
          <p:nvPr/>
        </p:nvSpPr>
        <p:spPr>
          <a:xfrm>
            <a:off x="10307869" y="1857572"/>
            <a:ext cx="2412046" cy="307777"/>
          </a:xfrm>
          <a:prstGeom prst="rect">
            <a:avLst/>
          </a:prstGeom>
        </p:spPr>
        <p:txBody>
          <a:bodyPr wrap="square" lIns="0" tIns="0" rIns="0" bIns="0" rtlCol="0" anchor="t">
            <a:spAutoFit/>
          </a:bodyPr>
          <a:lstStyle/>
          <a:p>
            <a:pPr algn="ctr">
              <a:lnSpc>
                <a:spcPts val="2350"/>
              </a:lnSpc>
            </a:pPr>
            <a:r>
              <a:rPr lang="en-US" sz="2400" spc="54" dirty="0">
                <a:solidFill>
                  <a:srgbClr val="C6AA74"/>
                </a:solidFill>
                <a:latin typeface="Raleway Bold"/>
              </a:rPr>
              <a:t># of Women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98496" y="1100474"/>
            <a:ext cx="8646662" cy="8606790"/>
            <a:chOff x="-174139" y="370176"/>
            <a:chExt cx="11528883" cy="11475720"/>
          </a:xfrm>
        </p:grpSpPr>
        <p:sp>
          <p:nvSpPr>
            <p:cNvPr id="3" name="TextBox 3"/>
            <p:cNvSpPr txBox="1"/>
            <p:nvPr/>
          </p:nvSpPr>
          <p:spPr>
            <a:xfrm rot="-2700000">
              <a:off x="-174139"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$10,000.00 </a:t>
              </a:r>
            </a:p>
          </p:txBody>
        </p:sp>
        <p:sp>
          <p:nvSpPr>
            <p:cNvPr id="4" name="TextBox 4"/>
            <p:cNvSpPr txBox="1"/>
            <p:nvPr/>
          </p:nvSpPr>
          <p:spPr>
            <a:xfrm rot="-2700000">
              <a:off x="542080"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$20,000.00 </a:t>
              </a:r>
            </a:p>
          </p:txBody>
        </p:sp>
        <p:sp>
          <p:nvSpPr>
            <p:cNvPr id="5" name="TextBox 5"/>
            <p:cNvSpPr txBox="1"/>
            <p:nvPr/>
          </p:nvSpPr>
          <p:spPr>
            <a:xfrm rot="-2700000">
              <a:off x="1258298"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$30,000.00 </a:t>
              </a:r>
            </a:p>
          </p:txBody>
        </p:sp>
        <p:sp>
          <p:nvSpPr>
            <p:cNvPr id="6" name="TextBox 6"/>
            <p:cNvSpPr txBox="1"/>
            <p:nvPr/>
          </p:nvSpPr>
          <p:spPr>
            <a:xfrm rot="-2700000">
              <a:off x="1974517"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$40,000.00 </a:t>
              </a:r>
            </a:p>
          </p:txBody>
        </p:sp>
        <p:sp>
          <p:nvSpPr>
            <p:cNvPr id="7" name="TextBox 7"/>
            <p:cNvSpPr txBox="1"/>
            <p:nvPr/>
          </p:nvSpPr>
          <p:spPr>
            <a:xfrm rot="-2700000">
              <a:off x="2690735"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$50,000.00 </a:t>
              </a:r>
            </a:p>
          </p:txBody>
        </p:sp>
        <p:sp>
          <p:nvSpPr>
            <p:cNvPr id="8" name="TextBox 8"/>
            <p:cNvSpPr txBox="1"/>
            <p:nvPr/>
          </p:nvSpPr>
          <p:spPr>
            <a:xfrm rot="-2700000">
              <a:off x="3406953"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$60,000.00 </a:t>
              </a:r>
            </a:p>
          </p:txBody>
        </p:sp>
        <p:sp>
          <p:nvSpPr>
            <p:cNvPr id="9" name="TextBox 9"/>
            <p:cNvSpPr txBox="1"/>
            <p:nvPr/>
          </p:nvSpPr>
          <p:spPr>
            <a:xfrm rot="-2700000">
              <a:off x="4123172"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$70,000.00 </a:t>
              </a:r>
            </a:p>
          </p:txBody>
        </p:sp>
        <p:sp>
          <p:nvSpPr>
            <p:cNvPr id="10" name="TextBox 10"/>
            <p:cNvSpPr txBox="1"/>
            <p:nvPr/>
          </p:nvSpPr>
          <p:spPr>
            <a:xfrm rot="-2700000">
              <a:off x="4839390"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$80,000.00 </a:t>
              </a:r>
            </a:p>
          </p:txBody>
        </p:sp>
        <p:sp>
          <p:nvSpPr>
            <p:cNvPr id="11" name="TextBox 11"/>
            <p:cNvSpPr txBox="1"/>
            <p:nvPr/>
          </p:nvSpPr>
          <p:spPr>
            <a:xfrm rot="-2700000">
              <a:off x="5555609" y="11241337"/>
              <a:ext cx="2186017"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$90,000.00 </a:t>
              </a:r>
            </a:p>
          </p:txBody>
        </p:sp>
        <p:sp>
          <p:nvSpPr>
            <p:cNvPr id="12" name="TextBox 12"/>
            <p:cNvSpPr txBox="1"/>
            <p:nvPr/>
          </p:nvSpPr>
          <p:spPr>
            <a:xfrm rot="-2700000">
              <a:off x="6085163"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$100,000.00 </a:t>
              </a:r>
            </a:p>
          </p:txBody>
        </p:sp>
        <p:sp>
          <p:nvSpPr>
            <p:cNvPr id="13" name="TextBox 13"/>
            <p:cNvSpPr txBox="1"/>
            <p:nvPr/>
          </p:nvSpPr>
          <p:spPr>
            <a:xfrm rot="-2700000">
              <a:off x="6801381"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$110,000.00 </a:t>
              </a:r>
            </a:p>
          </p:txBody>
        </p:sp>
        <p:sp>
          <p:nvSpPr>
            <p:cNvPr id="14" name="TextBox 14"/>
            <p:cNvSpPr txBox="1"/>
            <p:nvPr/>
          </p:nvSpPr>
          <p:spPr>
            <a:xfrm rot="-2700000">
              <a:off x="7517599"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$120,000.00 </a:t>
              </a:r>
            </a:p>
          </p:txBody>
        </p:sp>
        <p:sp>
          <p:nvSpPr>
            <p:cNvPr id="15" name="TextBox 15"/>
            <p:cNvSpPr txBox="1"/>
            <p:nvPr/>
          </p:nvSpPr>
          <p:spPr>
            <a:xfrm rot="-2700000">
              <a:off x="8233818"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$130,000.00 </a:t>
              </a:r>
            </a:p>
          </p:txBody>
        </p:sp>
        <p:sp>
          <p:nvSpPr>
            <p:cNvPr id="16" name="TextBox 16"/>
            <p:cNvSpPr txBox="1"/>
            <p:nvPr/>
          </p:nvSpPr>
          <p:spPr>
            <a:xfrm rot="-2700000">
              <a:off x="8950036" y="11318656"/>
              <a:ext cx="2404708" cy="527240"/>
            </a:xfrm>
            <a:prstGeom prst="rect">
              <a:avLst/>
            </a:prstGeom>
          </p:spPr>
          <p:txBody>
            <a:bodyPr lIns="0" tIns="0" rIns="0" bIns="0" rtlCol="0" anchor="t">
              <a:spAutoFit/>
            </a:bodyPr>
            <a:lstStyle/>
            <a:p>
              <a:pPr algn="ctr">
                <a:lnSpc>
                  <a:spcPts val="3250"/>
                </a:lnSpc>
              </a:pPr>
              <a:r>
                <a:rPr lang="en-US" sz="2321">
                  <a:solidFill>
                    <a:srgbClr val="000000"/>
                  </a:solidFill>
                  <a:latin typeface="Arimo"/>
                </a:rPr>
                <a:t> $140,000.00 </a:t>
              </a:r>
            </a:p>
          </p:txBody>
        </p:sp>
        <p:grpSp>
          <p:nvGrpSpPr>
            <p:cNvPr id="17" name="Group 17"/>
            <p:cNvGrpSpPr>
              <a:grpSpLocks noChangeAspect="1"/>
            </p:cNvGrpSpPr>
            <p:nvPr/>
          </p:nvGrpSpPr>
          <p:grpSpPr>
            <a:xfrm>
              <a:off x="1225909" y="370176"/>
              <a:ext cx="9950516" cy="9950516"/>
              <a:chOff x="0" y="0"/>
              <a:chExt cx="10287000" cy="10287000"/>
            </a:xfrm>
          </p:grpSpPr>
          <p:sp>
            <p:nvSpPr>
              <p:cNvPr id="18" name="Freeform 18"/>
              <p:cNvSpPr/>
              <p:nvPr/>
            </p:nvSpPr>
            <p:spPr>
              <a:xfrm>
                <a:off x="0" y="-63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19" name="Freeform 19"/>
              <p:cNvSpPr/>
              <p:nvPr/>
            </p:nvSpPr>
            <p:spPr>
              <a:xfrm>
                <a:off x="0" y="20510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0" name="Freeform 20"/>
              <p:cNvSpPr/>
              <p:nvPr/>
            </p:nvSpPr>
            <p:spPr>
              <a:xfrm>
                <a:off x="0" y="41084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1" name="Freeform 21"/>
              <p:cNvSpPr/>
              <p:nvPr/>
            </p:nvSpPr>
            <p:spPr>
              <a:xfrm>
                <a:off x="0" y="61658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2" name="Freeform 22"/>
              <p:cNvSpPr/>
              <p:nvPr/>
            </p:nvSpPr>
            <p:spPr>
              <a:xfrm>
                <a:off x="0" y="82232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sp>
            <p:nvSpPr>
              <p:cNvPr id="23" name="Freeform 23"/>
              <p:cNvSpPr/>
              <p:nvPr/>
            </p:nvSpPr>
            <p:spPr>
              <a:xfrm>
                <a:off x="0" y="10280650"/>
                <a:ext cx="10287000" cy="12700"/>
              </a:xfrm>
              <a:custGeom>
                <a:avLst/>
                <a:gdLst/>
                <a:ahLst/>
                <a:cxnLst/>
                <a:rect l="l" t="t" r="r" b="b"/>
                <a:pathLst>
                  <a:path w="10287000" h="12700">
                    <a:moveTo>
                      <a:pt x="0" y="0"/>
                    </a:moveTo>
                    <a:lnTo>
                      <a:pt x="10287000" y="0"/>
                    </a:lnTo>
                    <a:lnTo>
                      <a:pt x="10287000" y="12700"/>
                    </a:lnTo>
                    <a:lnTo>
                      <a:pt x="0" y="12700"/>
                    </a:lnTo>
                    <a:close/>
                  </a:path>
                </a:pathLst>
              </a:custGeom>
              <a:solidFill>
                <a:srgbClr val="000000"/>
              </a:solidFill>
            </p:spPr>
          </p:sp>
        </p:grpSp>
        <p:grpSp>
          <p:nvGrpSpPr>
            <p:cNvPr id="30" name="Group 30"/>
            <p:cNvGrpSpPr>
              <a:grpSpLocks noChangeAspect="1"/>
            </p:cNvGrpSpPr>
            <p:nvPr/>
          </p:nvGrpSpPr>
          <p:grpSpPr>
            <a:xfrm>
              <a:off x="1225909" y="370176"/>
              <a:ext cx="9950516" cy="9950516"/>
              <a:chOff x="0" y="0"/>
              <a:chExt cx="10287000" cy="10287000"/>
            </a:xfrm>
          </p:grpSpPr>
          <p:sp>
            <p:nvSpPr>
              <p:cNvPr id="31" name="Freeform 31"/>
              <p:cNvSpPr/>
              <p:nvPr/>
            </p:nvSpPr>
            <p:spPr>
              <a:xfrm>
                <a:off x="0" y="10198354"/>
                <a:ext cx="661307" cy="88646"/>
              </a:xfrm>
              <a:custGeom>
                <a:avLst/>
                <a:gdLst/>
                <a:ahLst/>
                <a:cxnLst/>
                <a:rect l="l" t="t" r="r" b="b"/>
                <a:pathLst>
                  <a:path w="661307" h="88646">
                    <a:moveTo>
                      <a:pt x="0" y="88646"/>
                    </a:moveTo>
                    <a:lnTo>
                      <a:pt x="0" y="52905"/>
                    </a:lnTo>
                    <a:cubicBezTo>
                      <a:pt x="0" y="23686"/>
                      <a:pt x="23686" y="0"/>
                      <a:pt x="52905" y="0"/>
                    </a:cubicBezTo>
                    <a:lnTo>
                      <a:pt x="608403" y="0"/>
                    </a:lnTo>
                    <a:cubicBezTo>
                      <a:pt x="637621" y="0"/>
                      <a:pt x="661307" y="23686"/>
                      <a:pt x="661307" y="52905"/>
                    </a:cubicBezTo>
                    <a:lnTo>
                      <a:pt x="661307" y="88646"/>
                    </a:lnTo>
                    <a:close/>
                  </a:path>
                </a:pathLst>
              </a:custGeom>
              <a:solidFill>
                <a:srgbClr val="C6AA74"/>
              </a:solidFill>
            </p:spPr>
          </p:sp>
          <p:sp>
            <p:nvSpPr>
              <p:cNvPr id="32" name="Freeform 32"/>
              <p:cNvSpPr/>
              <p:nvPr/>
            </p:nvSpPr>
            <p:spPr>
              <a:xfrm>
                <a:off x="738595" y="10233028"/>
                <a:ext cx="664993" cy="53972"/>
              </a:xfrm>
              <a:custGeom>
                <a:avLst/>
                <a:gdLst/>
                <a:ahLst/>
                <a:cxnLst/>
                <a:rect l="l" t="t" r="r" b="b"/>
                <a:pathLst>
                  <a:path w="664993" h="53972">
                    <a:moveTo>
                      <a:pt x="1843" y="53972"/>
                    </a:moveTo>
                    <a:lnTo>
                      <a:pt x="1843" y="53972"/>
                    </a:lnTo>
                    <a:cubicBezTo>
                      <a:pt x="0" y="40316"/>
                      <a:pt x="4179" y="26533"/>
                      <a:pt x="13294" y="16200"/>
                    </a:cubicBezTo>
                    <a:cubicBezTo>
                      <a:pt x="22409" y="5866"/>
                      <a:pt x="35562" y="0"/>
                      <a:pt x="49341" y="124"/>
                    </a:cubicBezTo>
                    <a:lnTo>
                      <a:pt x="615652" y="124"/>
                    </a:lnTo>
                    <a:cubicBezTo>
                      <a:pt x="629431" y="0"/>
                      <a:pt x="642584" y="5866"/>
                      <a:pt x="651699" y="16200"/>
                    </a:cubicBezTo>
                    <a:cubicBezTo>
                      <a:pt x="660814" y="26533"/>
                      <a:pt x="664993" y="40316"/>
                      <a:pt x="663150" y="53972"/>
                    </a:cubicBezTo>
                    <a:lnTo>
                      <a:pt x="663150" y="53972"/>
                    </a:lnTo>
                    <a:close/>
                  </a:path>
                </a:pathLst>
              </a:custGeom>
              <a:solidFill>
                <a:srgbClr val="C6AA74"/>
              </a:solidFill>
            </p:spPr>
          </p:sp>
          <p:sp>
            <p:nvSpPr>
              <p:cNvPr id="33" name="Freeform 33"/>
              <p:cNvSpPr/>
              <p:nvPr/>
            </p:nvSpPr>
            <p:spPr>
              <a:xfrm>
                <a:off x="1480876" y="8099806"/>
                <a:ext cx="661307" cy="2187194"/>
              </a:xfrm>
              <a:custGeom>
                <a:avLst/>
                <a:gdLst/>
                <a:ahLst/>
                <a:cxnLst/>
                <a:rect l="l" t="t" r="r" b="b"/>
                <a:pathLst>
                  <a:path w="661307" h="2187194">
                    <a:moveTo>
                      <a:pt x="0" y="2187194"/>
                    </a:moveTo>
                    <a:lnTo>
                      <a:pt x="0" y="52905"/>
                    </a:lnTo>
                    <a:cubicBezTo>
                      <a:pt x="0" y="38874"/>
                      <a:pt x="5574" y="25417"/>
                      <a:pt x="15495" y="15496"/>
                    </a:cubicBezTo>
                    <a:cubicBezTo>
                      <a:pt x="25417" y="5574"/>
                      <a:pt x="38873" y="0"/>
                      <a:pt x="52904" y="0"/>
                    </a:cubicBezTo>
                    <a:lnTo>
                      <a:pt x="608402" y="0"/>
                    </a:lnTo>
                    <a:cubicBezTo>
                      <a:pt x="637621" y="0"/>
                      <a:pt x="661307" y="23687"/>
                      <a:pt x="661307" y="52905"/>
                    </a:cubicBezTo>
                    <a:lnTo>
                      <a:pt x="661307" y="2187194"/>
                    </a:lnTo>
                    <a:close/>
                  </a:path>
                </a:pathLst>
              </a:custGeom>
              <a:solidFill>
                <a:srgbClr val="C6AA74"/>
              </a:solidFill>
            </p:spPr>
          </p:sp>
          <p:sp>
            <p:nvSpPr>
              <p:cNvPr id="34" name="Freeform 34"/>
              <p:cNvSpPr/>
              <p:nvPr/>
            </p:nvSpPr>
            <p:spPr>
              <a:xfrm>
                <a:off x="2221314" y="1310386"/>
                <a:ext cx="661307" cy="8976614"/>
              </a:xfrm>
              <a:custGeom>
                <a:avLst/>
                <a:gdLst/>
                <a:ahLst/>
                <a:cxnLst/>
                <a:rect l="l" t="t" r="r" b="b"/>
                <a:pathLst>
                  <a:path w="661307" h="8976614">
                    <a:moveTo>
                      <a:pt x="0" y="8976614"/>
                    </a:moveTo>
                    <a:lnTo>
                      <a:pt x="0" y="52905"/>
                    </a:lnTo>
                    <a:cubicBezTo>
                      <a:pt x="0" y="38874"/>
                      <a:pt x="5574" y="25417"/>
                      <a:pt x="15495" y="15495"/>
                    </a:cubicBezTo>
                    <a:cubicBezTo>
                      <a:pt x="25417" y="5574"/>
                      <a:pt x="38873" y="0"/>
                      <a:pt x="52904" y="0"/>
                    </a:cubicBezTo>
                    <a:lnTo>
                      <a:pt x="608402" y="0"/>
                    </a:lnTo>
                    <a:cubicBezTo>
                      <a:pt x="622433" y="0"/>
                      <a:pt x="635890" y="5574"/>
                      <a:pt x="645812" y="15495"/>
                    </a:cubicBezTo>
                    <a:cubicBezTo>
                      <a:pt x="655733" y="25417"/>
                      <a:pt x="661307" y="38873"/>
                      <a:pt x="661307" y="52905"/>
                    </a:cubicBezTo>
                    <a:lnTo>
                      <a:pt x="661307" y="8976614"/>
                    </a:lnTo>
                    <a:close/>
                  </a:path>
                </a:pathLst>
              </a:custGeom>
              <a:solidFill>
                <a:srgbClr val="C6AA74"/>
              </a:solidFill>
            </p:spPr>
          </p:sp>
          <p:sp>
            <p:nvSpPr>
              <p:cNvPr id="35" name="Freeform 35"/>
              <p:cNvSpPr/>
              <p:nvPr/>
            </p:nvSpPr>
            <p:spPr>
              <a:xfrm>
                <a:off x="2961752" y="610870"/>
                <a:ext cx="661307" cy="9676130"/>
              </a:xfrm>
              <a:custGeom>
                <a:avLst/>
                <a:gdLst/>
                <a:ahLst/>
                <a:cxnLst/>
                <a:rect l="l" t="t" r="r" b="b"/>
                <a:pathLst>
                  <a:path w="661307" h="9676130">
                    <a:moveTo>
                      <a:pt x="0" y="9676130"/>
                    </a:moveTo>
                    <a:lnTo>
                      <a:pt x="0" y="52905"/>
                    </a:lnTo>
                    <a:cubicBezTo>
                      <a:pt x="0" y="38873"/>
                      <a:pt x="5573" y="25417"/>
                      <a:pt x="15495" y="15495"/>
                    </a:cubicBezTo>
                    <a:cubicBezTo>
                      <a:pt x="25417" y="5574"/>
                      <a:pt x="38873" y="0"/>
                      <a:pt x="52904" y="0"/>
                    </a:cubicBezTo>
                    <a:lnTo>
                      <a:pt x="608402" y="0"/>
                    </a:lnTo>
                    <a:cubicBezTo>
                      <a:pt x="637621" y="0"/>
                      <a:pt x="661307" y="23686"/>
                      <a:pt x="661307" y="52905"/>
                    </a:cubicBezTo>
                    <a:lnTo>
                      <a:pt x="661307" y="9676130"/>
                    </a:lnTo>
                    <a:close/>
                  </a:path>
                </a:pathLst>
              </a:custGeom>
              <a:solidFill>
                <a:srgbClr val="C6AA74"/>
              </a:solidFill>
            </p:spPr>
          </p:sp>
          <p:sp>
            <p:nvSpPr>
              <p:cNvPr id="36" name="Freeform 36"/>
              <p:cNvSpPr/>
              <p:nvPr/>
            </p:nvSpPr>
            <p:spPr>
              <a:xfrm>
                <a:off x="3702190" y="4725670"/>
                <a:ext cx="661307" cy="5561330"/>
              </a:xfrm>
              <a:custGeom>
                <a:avLst/>
                <a:gdLst/>
                <a:ahLst/>
                <a:cxnLst/>
                <a:rect l="l" t="t" r="r" b="b"/>
                <a:pathLst>
                  <a:path w="661307" h="5561330">
                    <a:moveTo>
                      <a:pt x="0" y="5561330"/>
                    </a:moveTo>
                    <a:lnTo>
                      <a:pt x="0" y="52905"/>
                    </a:lnTo>
                    <a:cubicBezTo>
                      <a:pt x="0" y="23686"/>
                      <a:pt x="23686" y="0"/>
                      <a:pt x="52904" y="0"/>
                    </a:cubicBezTo>
                    <a:lnTo>
                      <a:pt x="608402" y="0"/>
                    </a:lnTo>
                    <a:cubicBezTo>
                      <a:pt x="637621" y="0"/>
                      <a:pt x="661307" y="23686"/>
                      <a:pt x="661307" y="52905"/>
                    </a:cubicBezTo>
                    <a:lnTo>
                      <a:pt x="661307" y="5561330"/>
                    </a:lnTo>
                    <a:close/>
                  </a:path>
                </a:pathLst>
              </a:custGeom>
              <a:solidFill>
                <a:srgbClr val="C6AA74"/>
              </a:solidFill>
            </p:spPr>
          </p:sp>
          <p:sp>
            <p:nvSpPr>
              <p:cNvPr id="37" name="Freeform 37"/>
              <p:cNvSpPr/>
              <p:nvPr/>
            </p:nvSpPr>
            <p:spPr>
              <a:xfrm>
                <a:off x="4442628" y="6453886"/>
                <a:ext cx="661307" cy="3833114"/>
              </a:xfrm>
              <a:custGeom>
                <a:avLst/>
                <a:gdLst/>
                <a:ahLst/>
                <a:cxnLst/>
                <a:rect l="l" t="t" r="r" b="b"/>
                <a:pathLst>
                  <a:path w="661307" h="3833114">
                    <a:moveTo>
                      <a:pt x="0" y="3833114"/>
                    </a:moveTo>
                    <a:lnTo>
                      <a:pt x="0" y="52904"/>
                    </a:lnTo>
                    <a:cubicBezTo>
                      <a:pt x="0" y="23686"/>
                      <a:pt x="23686" y="0"/>
                      <a:pt x="52904" y="0"/>
                    </a:cubicBezTo>
                    <a:lnTo>
                      <a:pt x="608402" y="0"/>
                    </a:lnTo>
                    <a:cubicBezTo>
                      <a:pt x="637620" y="0"/>
                      <a:pt x="661307" y="23686"/>
                      <a:pt x="661307" y="52904"/>
                    </a:cubicBezTo>
                    <a:lnTo>
                      <a:pt x="661307" y="3833114"/>
                    </a:lnTo>
                    <a:close/>
                  </a:path>
                </a:pathLst>
              </a:custGeom>
              <a:solidFill>
                <a:srgbClr val="C6AA74"/>
              </a:solidFill>
            </p:spPr>
          </p:sp>
          <p:sp>
            <p:nvSpPr>
              <p:cNvPr id="38" name="Freeform 38"/>
              <p:cNvSpPr/>
              <p:nvPr/>
            </p:nvSpPr>
            <p:spPr>
              <a:xfrm>
                <a:off x="5183065" y="7770622"/>
                <a:ext cx="661307" cy="2516378"/>
              </a:xfrm>
              <a:custGeom>
                <a:avLst/>
                <a:gdLst/>
                <a:ahLst/>
                <a:cxnLst/>
                <a:rect l="l" t="t" r="r" b="b"/>
                <a:pathLst>
                  <a:path w="661307" h="2516378">
                    <a:moveTo>
                      <a:pt x="0" y="2516378"/>
                    </a:moveTo>
                    <a:lnTo>
                      <a:pt x="0" y="52904"/>
                    </a:lnTo>
                    <a:cubicBezTo>
                      <a:pt x="0" y="23686"/>
                      <a:pt x="23687" y="0"/>
                      <a:pt x="52905" y="0"/>
                    </a:cubicBezTo>
                    <a:lnTo>
                      <a:pt x="608403" y="0"/>
                    </a:lnTo>
                    <a:cubicBezTo>
                      <a:pt x="622434" y="0"/>
                      <a:pt x="635891" y="5574"/>
                      <a:pt x="645812" y="15495"/>
                    </a:cubicBezTo>
                    <a:cubicBezTo>
                      <a:pt x="655734" y="25417"/>
                      <a:pt x="661308" y="38873"/>
                      <a:pt x="661308" y="52904"/>
                    </a:cubicBezTo>
                    <a:lnTo>
                      <a:pt x="661308" y="2516378"/>
                    </a:lnTo>
                    <a:close/>
                  </a:path>
                </a:pathLst>
              </a:custGeom>
              <a:solidFill>
                <a:srgbClr val="C6AA74"/>
              </a:solidFill>
            </p:spPr>
          </p:sp>
          <p:sp>
            <p:nvSpPr>
              <p:cNvPr id="39" name="Freeform 39"/>
              <p:cNvSpPr/>
              <p:nvPr/>
            </p:nvSpPr>
            <p:spPr>
              <a:xfrm>
                <a:off x="5923503" y="9169654"/>
                <a:ext cx="661307" cy="1117346"/>
              </a:xfrm>
              <a:custGeom>
                <a:avLst/>
                <a:gdLst/>
                <a:ahLst/>
                <a:cxnLst/>
                <a:rect l="l" t="t" r="r" b="b"/>
                <a:pathLst>
                  <a:path w="661307" h="1117346">
                    <a:moveTo>
                      <a:pt x="0" y="1117346"/>
                    </a:moveTo>
                    <a:lnTo>
                      <a:pt x="0" y="52905"/>
                    </a:lnTo>
                    <a:cubicBezTo>
                      <a:pt x="0" y="23686"/>
                      <a:pt x="23686" y="0"/>
                      <a:pt x="52905" y="0"/>
                    </a:cubicBezTo>
                    <a:lnTo>
                      <a:pt x="608403" y="0"/>
                    </a:lnTo>
                    <a:cubicBezTo>
                      <a:pt x="637621" y="0"/>
                      <a:pt x="661307" y="23686"/>
                      <a:pt x="661307" y="52905"/>
                    </a:cubicBezTo>
                    <a:lnTo>
                      <a:pt x="661307" y="1117346"/>
                    </a:lnTo>
                    <a:close/>
                  </a:path>
                </a:pathLst>
              </a:custGeom>
              <a:solidFill>
                <a:srgbClr val="C6AA74"/>
              </a:solidFill>
            </p:spPr>
          </p:sp>
          <p:sp>
            <p:nvSpPr>
              <p:cNvPr id="40" name="Freeform 40"/>
              <p:cNvSpPr/>
              <p:nvPr/>
            </p:nvSpPr>
            <p:spPr>
              <a:xfrm>
                <a:off x="6663941" y="9951466"/>
                <a:ext cx="661307" cy="335534"/>
              </a:xfrm>
              <a:custGeom>
                <a:avLst/>
                <a:gdLst/>
                <a:ahLst/>
                <a:cxnLst/>
                <a:rect l="l" t="t" r="r" b="b"/>
                <a:pathLst>
                  <a:path w="661307" h="335534">
                    <a:moveTo>
                      <a:pt x="0" y="335534"/>
                    </a:moveTo>
                    <a:lnTo>
                      <a:pt x="0" y="52905"/>
                    </a:lnTo>
                    <a:cubicBezTo>
                      <a:pt x="0" y="23686"/>
                      <a:pt x="23686" y="0"/>
                      <a:pt x="52905" y="0"/>
                    </a:cubicBezTo>
                    <a:lnTo>
                      <a:pt x="608403" y="0"/>
                    </a:lnTo>
                    <a:cubicBezTo>
                      <a:pt x="637621" y="0"/>
                      <a:pt x="661307" y="23686"/>
                      <a:pt x="661307" y="52905"/>
                    </a:cubicBezTo>
                    <a:lnTo>
                      <a:pt x="661307" y="335534"/>
                    </a:lnTo>
                    <a:close/>
                  </a:path>
                </a:pathLst>
              </a:custGeom>
              <a:solidFill>
                <a:srgbClr val="C6AA74"/>
              </a:solidFill>
            </p:spPr>
          </p:sp>
          <p:sp>
            <p:nvSpPr>
              <p:cNvPr id="41" name="Freeform 41"/>
              <p:cNvSpPr/>
              <p:nvPr/>
            </p:nvSpPr>
            <p:spPr>
              <a:xfrm>
                <a:off x="7404379" y="9828022"/>
                <a:ext cx="661307" cy="458978"/>
              </a:xfrm>
              <a:custGeom>
                <a:avLst/>
                <a:gdLst/>
                <a:ahLst/>
                <a:cxnLst/>
                <a:rect l="l" t="t" r="r" b="b"/>
                <a:pathLst>
                  <a:path w="661307" h="458978">
                    <a:moveTo>
                      <a:pt x="0" y="458978"/>
                    </a:moveTo>
                    <a:lnTo>
                      <a:pt x="0" y="52904"/>
                    </a:lnTo>
                    <a:cubicBezTo>
                      <a:pt x="0" y="23686"/>
                      <a:pt x="23686" y="0"/>
                      <a:pt x="52905" y="0"/>
                    </a:cubicBezTo>
                    <a:lnTo>
                      <a:pt x="608402" y="0"/>
                    </a:lnTo>
                    <a:cubicBezTo>
                      <a:pt x="637621" y="0"/>
                      <a:pt x="661307" y="23686"/>
                      <a:pt x="661307" y="52904"/>
                    </a:cubicBezTo>
                    <a:lnTo>
                      <a:pt x="661307" y="458978"/>
                    </a:lnTo>
                    <a:close/>
                  </a:path>
                </a:pathLst>
              </a:custGeom>
              <a:solidFill>
                <a:srgbClr val="C6AA74"/>
              </a:solidFill>
            </p:spPr>
          </p:sp>
          <p:sp>
            <p:nvSpPr>
              <p:cNvPr id="42" name="Freeform 42"/>
              <p:cNvSpPr/>
              <p:nvPr/>
            </p:nvSpPr>
            <p:spPr>
              <a:xfrm>
                <a:off x="8144817" y="10198354"/>
                <a:ext cx="661308" cy="88646"/>
              </a:xfrm>
              <a:custGeom>
                <a:avLst/>
                <a:gdLst/>
                <a:ahLst/>
                <a:cxnLst/>
                <a:rect l="l" t="t" r="r" b="b"/>
                <a:pathLst>
                  <a:path w="661308" h="88646">
                    <a:moveTo>
                      <a:pt x="0" y="88646"/>
                    </a:moveTo>
                    <a:lnTo>
                      <a:pt x="0" y="52905"/>
                    </a:lnTo>
                    <a:cubicBezTo>
                      <a:pt x="0" y="23686"/>
                      <a:pt x="23686" y="0"/>
                      <a:pt x="52904" y="0"/>
                    </a:cubicBezTo>
                    <a:lnTo>
                      <a:pt x="608403" y="0"/>
                    </a:lnTo>
                    <a:cubicBezTo>
                      <a:pt x="637621" y="0"/>
                      <a:pt x="661307" y="23686"/>
                      <a:pt x="661307" y="52905"/>
                    </a:cubicBezTo>
                    <a:lnTo>
                      <a:pt x="661307" y="88646"/>
                    </a:lnTo>
                    <a:close/>
                  </a:path>
                </a:pathLst>
              </a:custGeom>
              <a:solidFill>
                <a:srgbClr val="C6AA74"/>
              </a:solidFill>
            </p:spPr>
          </p:sp>
          <p:sp>
            <p:nvSpPr>
              <p:cNvPr id="43" name="Freeform 43"/>
              <p:cNvSpPr/>
              <p:nvPr/>
            </p:nvSpPr>
            <p:spPr>
              <a:xfrm>
                <a:off x="8883413" y="10233028"/>
                <a:ext cx="664992" cy="53972"/>
              </a:xfrm>
              <a:custGeom>
                <a:avLst/>
                <a:gdLst/>
                <a:ahLst/>
                <a:cxnLst/>
                <a:rect l="l" t="t" r="r" b="b"/>
                <a:pathLst>
                  <a:path w="664992" h="53972">
                    <a:moveTo>
                      <a:pt x="1842" y="53972"/>
                    </a:moveTo>
                    <a:lnTo>
                      <a:pt x="1842" y="53972"/>
                    </a:lnTo>
                    <a:cubicBezTo>
                      <a:pt x="0" y="40316"/>
                      <a:pt x="4178" y="26533"/>
                      <a:pt x="13293" y="16200"/>
                    </a:cubicBezTo>
                    <a:cubicBezTo>
                      <a:pt x="22408" y="5866"/>
                      <a:pt x="35561" y="0"/>
                      <a:pt x="49340" y="124"/>
                    </a:cubicBezTo>
                    <a:lnTo>
                      <a:pt x="615651" y="124"/>
                    </a:lnTo>
                    <a:cubicBezTo>
                      <a:pt x="629430" y="0"/>
                      <a:pt x="642584" y="5866"/>
                      <a:pt x="651699" y="16200"/>
                    </a:cubicBezTo>
                    <a:cubicBezTo>
                      <a:pt x="660814" y="26533"/>
                      <a:pt x="664992" y="40316"/>
                      <a:pt x="663149" y="53972"/>
                    </a:cubicBezTo>
                    <a:lnTo>
                      <a:pt x="663149" y="53972"/>
                    </a:lnTo>
                    <a:close/>
                  </a:path>
                </a:pathLst>
              </a:custGeom>
              <a:solidFill>
                <a:srgbClr val="C6AA74"/>
              </a:solidFill>
            </p:spPr>
          </p:sp>
          <p:sp>
            <p:nvSpPr>
              <p:cNvPr id="44" name="Freeform 44"/>
              <p:cNvSpPr/>
              <p:nvPr/>
            </p:nvSpPr>
            <p:spPr>
              <a:xfrm>
                <a:off x="9623851" y="10233028"/>
                <a:ext cx="664992" cy="53972"/>
              </a:xfrm>
              <a:custGeom>
                <a:avLst/>
                <a:gdLst/>
                <a:ahLst/>
                <a:cxnLst/>
                <a:rect l="l" t="t" r="r" b="b"/>
                <a:pathLst>
                  <a:path w="664992" h="53972">
                    <a:moveTo>
                      <a:pt x="1842" y="53972"/>
                    </a:moveTo>
                    <a:lnTo>
                      <a:pt x="1842" y="53972"/>
                    </a:lnTo>
                    <a:cubicBezTo>
                      <a:pt x="0" y="40316"/>
                      <a:pt x="4178" y="26533"/>
                      <a:pt x="13293" y="16200"/>
                    </a:cubicBezTo>
                    <a:cubicBezTo>
                      <a:pt x="22407" y="5866"/>
                      <a:pt x="35561" y="0"/>
                      <a:pt x="49340" y="124"/>
                    </a:cubicBezTo>
                    <a:lnTo>
                      <a:pt x="615651" y="124"/>
                    </a:lnTo>
                    <a:cubicBezTo>
                      <a:pt x="629430" y="0"/>
                      <a:pt x="642584" y="5866"/>
                      <a:pt x="651699" y="16200"/>
                    </a:cubicBezTo>
                    <a:cubicBezTo>
                      <a:pt x="660813" y="26533"/>
                      <a:pt x="664992" y="40316"/>
                      <a:pt x="663149" y="53972"/>
                    </a:cubicBezTo>
                    <a:lnTo>
                      <a:pt x="663149" y="53972"/>
                    </a:lnTo>
                    <a:close/>
                  </a:path>
                </a:pathLst>
              </a:custGeom>
              <a:solidFill>
                <a:srgbClr val="C6AA74"/>
              </a:solidFill>
            </p:spPr>
          </p:sp>
          <p:sp>
            <p:nvSpPr>
              <p:cNvPr id="45" name="Freeform 45"/>
              <p:cNvSpPr/>
              <p:nvPr/>
            </p:nvSpPr>
            <p:spPr>
              <a:xfrm>
                <a:off x="0" y="10242677"/>
                <a:ext cx="661307" cy="44323"/>
              </a:xfrm>
              <a:custGeom>
                <a:avLst/>
                <a:gdLst/>
                <a:ahLst/>
                <a:cxnLst/>
                <a:rect l="l" t="t" r="r" b="b"/>
                <a:pathLst>
                  <a:path w="661307" h="44323">
                    <a:moveTo>
                      <a:pt x="0" y="44323"/>
                    </a:moveTo>
                    <a:lnTo>
                      <a:pt x="0" y="8582"/>
                    </a:lnTo>
                    <a:lnTo>
                      <a:pt x="0" y="8582"/>
                    </a:lnTo>
                    <a:cubicBezTo>
                      <a:pt x="0" y="5707"/>
                      <a:pt x="234" y="2837"/>
                      <a:pt x="701" y="0"/>
                    </a:cubicBezTo>
                    <a:lnTo>
                      <a:pt x="660606" y="0"/>
                    </a:lnTo>
                    <a:cubicBezTo>
                      <a:pt x="661073" y="2837"/>
                      <a:pt x="661307" y="5707"/>
                      <a:pt x="661307" y="8582"/>
                    </a:cubicBezTo>
                    <a:lnTo>
                      <a:pt x="661307" y="44323"/>
                    </a:lnTo>
                    <a:close/>
                  </a:path>
                </a:pathLst>
              </a:custGeom>
              <a:solidFill>
                <a:srgbClr val="12264A"/>
              </a:solidFill>
            </p:spPr>
          </p:sp>
          <p:sp>
            <p:nvSpPr>
              <p:cNvPr id="46" name="Freeform 46"/>
              <p:cNvSpPr/>
              <p:nvPr/>
            </p:nvSpPr>
            <p:spPr>
              <a:xfrm>
                <a:off x="740438"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sp>
            <p:nvSpPr>
              <p:cNvPr id="47" name="Freeform 47"/>
              <p:cNvSpPr/>
              <p:nvPr/>
            </p:nvSpPr>
            <p:spPr>
              <a:xfrm>
                <a:off x="1480876" y="9420376"/>
                <a:ext cx="661307" cy="866624"/>
              </a:xfrm>
              <a:custGeom>
                <a:avLst/>
                <a:gdLst/>
                <a:ahLst/>
                <a:cxnLst/>
                <a:rect l="l" t="t" r="r" b="b"/>
                <a:pathLst>
                  <a:path w="661307" h="866624">
                    <a:moveTo>
                      <a:pt x="0" y="0"/>
                    </a:moveTo>
                    <a:lnTo>
                      <a:pt x="661307" y="0"/>
                    </a:lnTo>
                    <a:lnTo>
                      <a:pt x="661307" y="866624"/>
                    </a:lnTo>
                    <a:lnTo>
                      <a:pt x="0" y="866624"/>
                    </a:lnTo>
                    <a:close/>
                  </a:path>
                </a:pathLst>
              </a:custGeom>
              <a:solidFill>
                <a:srgbClr val="12264A"/>
              </a:solidFill>
            </p:spPr>
          </p:sp>
          <p:sp>
            <p:nvSpPr>
              <p:cNvPr id="48" name="Freeform 48"/>
              <p:cNvSpPr/>
              <p:nvPr/>
            </p:nvSpPr>
            <p:spPr>
              <a:xfrm>
                <a:off x="2221314" y="6663413"/>
                <a:ext cx="661307" cy="3623587"/>
              </a:xfrm>
              <a:custGeom>
                <a:avLst/>
                <a:gdLst/>
                <a:ahLst/>
                <a:cxnLst/>
                <a:rect l="l" t="t" r="r" b="b"/>
                <a:pathLst>
                  <a:path w="661307" h="3623587">
                    <a:moveTo>
                      <a:pt x="0" y="0"/>
                    </a:moveTo>
                    <a:lnTo>
                      <a:pt x="661307" y="0"/>
                    </a:lnTo>
                    <a:lnTo>
                      <a:pt x="661307" y="3623587"/>
                    </a:lnTo>
                    <a:lnTo>
                      <a:pt x="0" y="3623587"/>
                    </a:lnTo>
                    <a:close/>
                  </a:path>
                </a:pathLst>
              </a:custGeom>
              <a:solidFill>
                <a:srgbClr val="12264A"/>
              </a:solidFill>
            </p:spPr>
          </p:sp>
          <p:sp>
            <p:nvSpPr>
              <p:cNvPr id="49" name="Freeform 49"/>
              <p:cNvSpPr/>
              <p:nvPr/>
            </p:nvSpPr>
            <p:spPr>
              <a:xfrm>
                <a:off x="2961752" y="5387172"/>
                <a:ext cx="661307" cy="4899828"/>
              </a:xfrm>
              <a:custGeom>
                <a:avLst/>
                <a:gdLst/>
                <a:ahLst/>
                <a:cxnLst/>
                <a:rect l="l" t="t" r="r" b="b"/>
                <a:pathLst>
                  <a:path w="661307" h="4899828">
                    <a:moveTo>
                      <a:pt x="0" y="0"/>
                    </a:moveTo>
                    <a:lnTo>
                      <a:pt x="661307" y="0"/>
                    </a:lnTo>
                    <a:lnTo>
                      <a:pt x="661307" y="4899828"/>
                    </a:lnTo>
                    <a:lnTo>
                      <a:pt x="0" y="4899828"/>
                    </a:lnTo>
                    <a:close/>
                  </a:path>
                </a:pathLst>
              </a:custGeom>
              <a:solidFill>
                <a:srgbClr val="12264A"/>
              </a:solidFill>
            </p:spPr>
          </p:sp>
          <p:sp>
            <p:nvSpPr>
              <p:cNvPr id="50" name="Freeform 50"/>
              <p:cNvSpPr/>
              <p:nvPr/>
            </p:nvSpPr>
            <p:spPr>
              <a:xfrm>
                <a:off x="3702190" y="7362152"/>
                <a:ext cx="661307" cy="2924848"/>
              </a:xfrm>
              <a:custGeom>
                <a:avLst/>
                <a:gdLst/>
                <a:ahLst/>
                <a:cxnLst/>
                <a:rect l="l" t="t" r="r" b="b"/>
                <a:pathLst>
                  <a:path w="661307" h="2924848">
                    <a:moveTo>
                      <a:pt x="0" y="0"/>
                    </a:moveTo>
                    <a:lnTo>
                      <a:pt x="661307" y="0"/>
                    </a:lnTo>
                    <a:lnTo>
                      <a:pt x="661307" y="2924848"/>
                    </a:lnTo>
                    <a:lnTo>
                      <a:pt x="0" y="2924848"/>
                    </a:lnTo>
                    <a:close/>
                  </a:path>
                </a:pathLst>
              </a:custGeom>
              <a:solidFill>
                <a:srgbClr val="12264A"/>
              </a:solidFill>
            </p:spPr>
          </p:sp>
          <p:sp>
            <p:nvSpPr>
              <p:cNvPr id="51" name="Freeform 51"/>
              <p:cNvSpPr/>
              <p:nvPr/>
            </p:nvSpPr>
            <p:spPr>
              <a:xfrm>
                <a:off x="4442628" y="7690375"/>
                <a:ext cx="661307" cy="2596625"/>
              </a:xfrm>
              <a:custGeom>
                <a:avLst/>
                <a:gdLst/>
                <a:ahLst/>
                <a:cxnLst/>
                <a:rect l="l" t="t" r="r" b="b"/>
                <a:pathLst>
                  <a:path w="661307" h="2596625">
                    <a:moveTo>
                      <a:pt x="0" y="0"/>
                    </a:moveTo>
                    <a:lnTo>
                      <a:pt x="661307" y="0"/>
                    </a:lnTo>
                    <a:lnTo>
                      <a:pt x="661307" y="2596625"/>
                    </a:lnTo>
                    <a:lnTo>
                      <a:pt x="0" y="2596625"/>
                    </a:lnTo>
                    <a:close/>
                  </a:path>
                </a:pathLst>
              </a:custGeom>
              <a:solidFill>
                <a:srgbClr val="12264A"/>
              </a:solidFill>
            </p:spPr>
          </p:sp>
          <p:sp>
            <p:nvSpPr>
              <p:cNvPr id="52" name="Freeform 52"/>
              <p:cNvSpPr/>
              <p:nvPr/>
            </p:nvSpPr>
            <p:spPr>
              <a:xfrm>
                <a:off x="5183065" y="8554412"/>
                <a:ext cx="661307" cy="1732588"/>
              </a:xfrm>
              <a:custGeom>
                <a:avLst/>
                <a:gdLst/>
                <a:ahLst/>
                <a:cxnLst/>
                <a:rect l="l" t="t" r="r" b="b"/>
                <a:pathLst>
                  <a:path w="661307" h="1732588">
                    <a:moveTo>
                      <a:pt x="0" y="0"/>
                    </a:moveTo>
                    <a:lnTo>
                      <a:pt x="661308" y="0"/>
                    </a:lnTo>
                    <a:lnTo>
                      <a:pt x="661308" y="1732588"/>
                    </a:lnTo>
                    <a:lnTo>
                      <a:pt x="0" y="1732588"/>
                    </a:lnTo>
                    <a:close/>
                  </a:path>
                </a:pathLst>
              </a:custGeom>
              <a:solidFill>
                <a:srgbClr val="12264A"/>
              </a:solidFill>
            </p:spPr>
          </p:sp>
          <p:sp>
            <p:nvSpPr>
              <p:cNvPr id="53" name="Freeform 53"/>
              <p:cNvSpPr/>
              <p:nvPr/>
            </p:nvSpPr>
            <p:spPr>
              <a:xfrm>
                <a:off x="5923503" y="9417953"/>
                <a:ext cx="661307" cy="869047"/>
              </a:xfrm>
              <a:custGeom>
                <a:avLst/>
                <a:gdLst/>
                <a:ahLst/>
                <a:cxnLst/>
                <a:rect l="l" t="t" r="r" b="b"/>
                <a:pathLst>
                  <a:path w="661307" h="869047">
                    <a:moveTo>
                      <a:pt x="0" y="0"/>
                    </a:moveTo>
                    <a:lnTo>
                      <a:pt x="661307" y="0"/>
                    </a:lnTo>
                    <a:lnTo>
                      <a:pt x="661307" y="869047"/>
                    </a:lnTo>
                    <a:lnTo>
                      <a:pt x="0" y="869047"/>
                    </a:lnTo>
                    <a:close/>
                  </a:path>
                </a:pathLst>
              </a:custGeom>
              <a:solidFill>
                <a:srgbClr val="12264A"/>
              </a:solidFill>
            </p:spPr>
          </p:sp>
          <p:sp>
            <p:nvSpPr>
              <p:cNvPr id="54" name="Freeform 54"/>
              <p:cNvSpPr/>
              <p:nvPr/>
            </p:nvSpPr>
            <p:spPr>
              <a:xfrm>
                <a:off x="6663941" y="10035349"/>
                <a:ext cx="661307" cy="251651"/>
              </a:xfrm>
              <a:custGeom>
                <a:avLst/>
                <a:gdLst/>
                <a:ahLst/>
                <a:cxnLst/>
                <a:rect l="l" t="t" r="r" b="b"/>
                <a:pathLst>
                  <a:path w="661307" h="251651">
                    <a:moveTo>
                      <a:pt x="0" y="0"/>
                    </a:moveTo>
                    <a:lnTo>
                      <a:pt x="661307" y="0"/>
                    </a:lnTo>
                    <a:lnTo>
                      <a:pt x="661307" y="251651"/>
                    </a:lnTo>
                    <a:lnTo>
                      <a:pt x="0" y="251651"/>
                    </a:lnTo>
                    <a:close/>
                  </a:path>
                </a:pathLst>
              </a:custGeom>
              <a:solidFill>
                <a:srgbClr val="12264A"/>
              </a:solidFill>
            </p:spPr>
          </p:sp>
          <p:sp>
            <p:nvSpPr>
              <p:cNvPr id="55" name="Freeform 55"/>
              <p:cNvSpPr/>
              <p:nvPr/>
            </p:nvSpPr>
            <p:spPr>
              <a:xfrm>
                <a:off x="7404379" y="10036649"/>
                <a:ext cx="661307" cy="250351"/>
              </a:xfrm>
              <a:custGeom>
                <a:avLst/>
                <a:gdLst/>
                <a:ahLst/>
                <a:cxnLst/>
                <a:rect l="l" t="t" r="r" b="b"/>
                <a:pathLst>
                  <a:path w="661307" h="250351">
                    <a:moveTo>
                      <a:pt x="0" y="0"/>
                    </a:moveTo>
                    <a:lnTo>
                      <a:pt x="661307" y="0"/>
                    </a:lnTo>
                    <a:lnTo>
                      <a:pt x="661307" y="250351"/>
                    </a:lnTo>
                    <a:lnTo>
                      <a:pt x="0" y="250351"/>
                    </a:lnTo>
                    <a:close/>
                  </a:path>
                </a:pathLst>
              </a:custGeom>
              <a:solidFill>
                <a:srgbClr val="12264A"/>
              </a:solidFill>
            </p:spPr>
          </p:sp>
          <p:sp>
            <p:nvSpPr>
              <p:cNvPr id="56" name="Freeform 56"/>
              <p:cNvSpPr/>
              <p:nvPr/>
            </p:nvSpPr>
            <p:spPr>
              <a:xfrm>
                <a:off x="8144817" y="10242677"/>
                <a:ext cx="661308" cy="44323"/>
              </a:xfrm>
              <a:custGeom>
                <a:avLst/>
                <a:gdLst/>
                <a:ahLst/>
                <a:cxnLst/>
                <a:rect l="l" t="t" r="r" b="b"/>
                <a:pathLst>
                  <a:path w="661308" h="44323">
                    <a:moveTo>
                      <a:pt x="0" y="44323"/>
                    </a:moveTo>
                    <a:lnTo>
                      <a:pt x="0" y="8582"/>
                    </a:lnTo>
                    <a:cubicBezTo>
                      <a:pt x="0" y="5707"/>
                      <a:pt x="234" y="2837"/>
                      <a:pt x="701" y="0"/>
                    </a:cubicBezTo>
                    <a:lnTo>
                      <a:pt x="660607" y="0"/>
                    </a:lnTo>
                    <a:cubicBezTo>
                      <a:pt x="661073" y="2837"/>
                      <a:pt x="661307" y="5707"/>
                      <a:pt x="661307" y="8582"/>
                    </a:cubicBezTo>
                    <a:lnTo>
                      <a:pt x="661307" y="44323"/>
                    </a:lnTo>
                    <a:close/>
                  </a:path>
                </a:pathLst>
              </a:custGeom>
              <a:solidFill>
                <a:srgbClr val="12264A"/>
              </a:solidFill>
            </p:spPr>
          </p:sp>
          <p:sp>
            <p:nvSpPr>
              <p:cNvPr id="57" name="Freeform 57"/>
              <p:cNvSpPr/>
              <p:nvPr/>
            </p:nvSpPr>
            <p:spPr>
              <a:xfrm>
                <a:off x="8885255"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sp>
            <p:nvSpPr>
              <p:cNvPr id="58" name="Freeform 58"/>
              <p:cNvSpPr/>
              <p:nvPr/>
            </p:nvSpPr>
            <p:spPr>
              <a:xfrm>
                <a:off x="9625693" y="10287000"/>
                <a:ext cx="661307" cy="0"/>
              </a:xfrm>
              <a:custGeom>
                <a:avLst/>
                <a:gdLst/>
                <a:ahLst/>
                <a:cxnLst/>
                <a:rect l="l" t="t" r="r" b="b"/>
                <a:pathLst>
                  <a:path w="661307">
                    <a:moveTo>
                      <a:pt x="0" y="0"/>
                    </a:moveTo>
                    <a:lnTo>
                      <a:pt x="661307" y="0"/>
                    </a:lnTo>
                    <a:lnTo>
                      <a:pt x="661307" y="0"/>
                    </a:lnTo>
                    <a:lnTo>
                      <a:pt x="0" y="0"/>
                    </a:lnTo>
                    <a:close/>
                  </a:path>
                </a:pathLst>
              </a:custGeom>
              <a:solidFill>
                <a:srgbClr val="12264A"/>
              </a:solidFill>
            </p:spPr>
          </p:sp>
        </p:grpSp>
      </p:grpSp>
      <p:sp>
        <p:nvSpPr>
          <p:cNvPr id="59" name="AutoShape 59"/>
          <p:cNvSpPr/>
          <p:nvPr/>
        </p:nvSpPr>
        <p:spPr>
          <a:xfrm>
            <a:off x="0" y="0"/>
            <a:ext cx="4229100" cy="10287000"/>
          </a:xfrm>
          <a:prstGeom prst="rect">
            <a:avLst/>
          </a:prstGeom>
          <a:solidFill>
            <a:srgbClr val="12264A"/>
          </a:solidFill>
        </p:spPr>
      </p:sp>
      <p:sp>
        <p:nvSpPr>
          <p:cNvPr id="60" name="TextBox 60"/>
          <p:cNvSpPr txBox="1"/>
          <p:nvPr/>
        </p:nvSpPr>
        <p:spPr>
          <a:xfrm>
            <a:off x="280551" y="617275"/>
            <a:ext cx="3787046" cy="4530852"/>
          </a:xfrm>
          <a:prstGeom prst="rect">
            <a:avLst/>
          </a:prstGeom>
        </p:spPr>
        <p:txBody>
          <a:bodyPr lIns="0" tIns="0" rIns="0" bIns="0" rtlCol="0" anchor="t">
            <a:spAutoFit/>
          </a:bodyPr>
          <a:lstStyle/>
          <a:p>
            <a:pPr>
              <a:lnSpc>
                <a:spcPts val="4454"/>
              </a:lnSpc>
            </a:pPr>
            <a:r>
              <a:rPr lang="en-US" sz="3400" spc="102">
                <a:solidFill>
                  <a:srgbClr val="FFFFFF"/>
                </a:solidFill>
                <a:latin typeface="Raleway Bold"/>
              </a:rPr>
              <a:t>Are wages different between male and female staff?  If so, what explains wage differences by gender?</a:t>
            </a:r>
          </a:p>
        </p:txBody>
      </p:sp>
      <p:sp>
        <p:nvSpPr>
          <p:cNvPr id="61" name="TextBox 61"/>
          <p:cNvSpPr txBox="1"/>
          <p:nvPr/>
        </p:nvSpPr>
        <p:spPr>
          <a:xfrm>
            <a:off x="313458" y="9125396"/>
            <a:ext cx="3602184" cy="866683"/>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t>
            </a:r>
          </a:p>
        </p:txBody>
      </p:sp>
      <p:sp>
        <p:nvSpPr>
          <p:cNvPr id="62" name="TextBox 62"/>
          <p:cNvSpPr txBox="1"/>
          <p:nvPr/>
        </p:nvSpPr>
        <p:spPr>
          <a:xfrm>
            <a:off x="12954000" y="1931210"/>
            <a:ext cx="4855306" cy="6113340"/>
          </a:xfrm>
          <a:prstGeom prst="rect">
            <a:avLst/>
          </a:prstGeom>
        </p:spPr>
        <p:txBody>
          <a:bodyPr lIns="0" tIns="0" rIns="0" bIns="0" rtlCol="0" anchor="t">
            <a:spAutoFit/>
          </a:bodyPr>
          <a:lstStyle/>
          <a:p>
            <a:pPr>
              <a:lnSpc>
                <a:spcPts val="4768"/>
              </a:lnSpc>
            </a:pPr>
            <a:r>
              <a:rPr lang="en-US" sz="3640" spc="109" dirty="0">
                <a:solidFill>
                  <a:srgbClr val="C6AA74"/>
                </a:solidFill>
                <a:latin typeface="Raleway Bold"/>
              </a:rPr>
              <a:t>Conversely, a disproportionate number of women </a:t>
            </a:r>
          </a:p>
          <a:p>
            <a:pPr>
              <a:lnSpc>
                <a:spcPts val="4768"/>
              </a:lnSpc>
            </a:pPr>
            <a:r>
              <a:rPr lang="en-US" sz="3640" spc="109" dirty="0">
                <a:solidFill>
                  <a:srgbClr val="C6AA74"/>
                </a:solidFill>
                <a:latin typeface="Raleway Bold"/>
              </a:rPr>
              <a:t>in lower salaries reflects the disproportionate number of female-dominated positions at the $30-40K salary range </a:t>
            </a:r>
          </a:p>
        </p:txBody>
      </p:sp>
      <p:sp>
        <p:nvSpPr>
          <p:cNvPr id="64" name="TextBox 64"/>
          <p:cNvSpPr txBox="1"/>
          <p:nvPr/>
        </p:nvSpPr>
        <p:spPr>
          <a:xfrm>
            <a:off x="11008713" y="9496871"/>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pic>
        <p:nvPicPr>
          <p:cNvPr id="65" name="Picture 65"/>
          <p:cNvPicPr>
            <a:picLocks noChangeAspect="1"/>
          </p:cNvPicPr>
          <p:nvPr/>
        </p:nvPicPr>
        <p:blipFill>
          <a:blip r:embed="rId2"/>
          <a:srcRect/>
          <a:stretch>
            <a:fillRect/>
          </a:stretch>
        </p:blipFill>
        <p:spPr>
          <a:xfrm rot="-3018581">
            <a:off x="6383912" y="4218265"/>
            <a:ext cx="2828378" cy="725093"/>
          </a:xfrm>
          <a:prstGeom prst="rect">
            <a:avLst/>
          </a:prstGeom>
        </p:spPr>
      </p:pic>
      <p:sp>
        <p:nvSpPr>
          <p:cNvPr id="66" name="TextBox 66"/>
          <p:cNvSpPr txBox="1"/>
          <p:nvPr/>
        </p:nvSpPr>
        <p:spPr>
          <a:xfrm>
            <a:off x="9024879" y="2728229"/>
            <a:ext cx="3488370" cy="1917851"/>
          </a:xfrm>
          <a:prstGeom prst="rect">
            <a:avLst/>
          </a:prstGeom>
        </p:spPr>
        <p:txBody>
          <a:bodyPr lIns="0" tIns="0" rIns="0" bIns="0" rtlCol="0" anchor="t">
            <a:spAutoFit/>
          </a:bodyPr>
          <a:lstStyle/>
          <a:p>
            <a:pPr>
              <a:lnSpc>
                <a:spcPts val="3786"/>
              </a:lnSpc>
            </a:pPr>
            <a:r>
              <a:rPr lang="en-US" sz="2912" spc="87" dirty="0">
                <a:solidFill>
                  <a:srgbClr val="000000"/>
                </a:solidFill>
                <a:latin typeface="Raleway Bold"/>
              </a:rPr>
              <a:t>&gt; 1/2 positions are admin, case managers, and customer support</a:t>
            </a:r>
          </a:p>
        </p:txBody>
      </p:sp>
      <p:sp>
        <p:nvSpPr>
          <p:cNvPr id="70" name="TextBox 63">
            <a:extLst>
              <a:ext uri="{FF2B5EF4-FFF2-40B4-BE49-F238E27FC236}">
                <a16:creationId xmlns:a16="http://schemas.microsoft.com/office/drawing/2014/main" id="{C8B65CDD-7D27-4648-9ABE-A8CE82F88105}"/>
              </a:ext>
            </a:extLst>
          </p:cNvPr>
          <p:cNvSpPr txBox="1"/>
          <p:nvPr/>
        </p:nvSpPr>
        <p:spPr>
          <a:xfrm>
            <a:off x="5334776" y="241732"/>
            <a:ext cx="6687244" cy="485646"/>
          </a:xfrm>
          <a:prstGeom prst="rect">
            <a:avLst/>
          </a:prstGeom>
        </p:spPr>
        <p:txBody>
          <a:bodyPr wrap="square" lIns="0" tIns="0" rIns="0" bIns="0" rtlCol="0" anchor="t">
            <a:spAutoFit/>
          </a:bodyPr>
          <a:lstStyle/>
          <a:p>
            <a:pPr algn="ctr">
              <a:lnSpc>
                <a:spcPts val="4238"/>
              </a:lnSpc>
              <a:spcBef>
                <a:spcPct val="0"/>
              </a:spcBef>
            </a:pPr>
            <a:r>
              <a:rPr lang="en-US" sz="2770" spc="27" dirty="0">
                <a:solidFill>
                  <a:srgbClr val="12264A"/>
                </a:solidFill>
                <a:latin typeface="Aileron Regular Bold"/>
              </a:rPr>
              <a:t>STAFF COUNT BY ROUNDED SALARY</a:t>
            </a:r>
          </a:p>
        </p:txBody>
      </p:sp>
      <p:sp>
        <p:nvSpPr>
          <p:cNvPr id="72" name="TextBox 24">
            <a:extLst>
              <a:ext uri="{FF2B5EF4-FFF2-40B4-BE49-F238E27FC236}">
                <a16:creationId xmlns:a16="http://schemas.microsoft.com/office/drawing/2014/main" id="{D77EAB49-17AB-423A-ACED-F592D8183E2C}"/>
              </a:ext>
            </a:extLst>
          </p:cNvPr>
          <p:cNvSpPr txBox="1"/>
          <p:nvPr/>
        </p:nvSpPr>
        <p:spPr>
          <a:xfrm>
            <a:off x="4488783" y="901926"/>
            <a:ext cx="534941"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250</a:t>
            </a:r>
          </a:p>
          <a:p>
            <a:pPr algn="r">
              <a:lnSpc>
                <a:spcPts val="3250"/>
              </a:lnSpc>
            </a:pPr>
            <a:r>
              <a:rPr lang="en-US" sz="2321" dirty="0">
                <a:solidFill>
                  <a:srgbClr val="000000"/>
                </a:solidFill>
                <a:latin typeface="Arimo"/>
              </a:rPr>
              <a:t> </a:t>
            </a:r>
          </a:p>
        </p:txBody>
      </p:sp>
      <p:sp>
        <p:nvSpPr>
          <p:cNvPr id="74" name="TextBox 25">
            <a:extLst>
              <a:ext uri="{FF2B5EF4-FFF2-40B4-BE49-F238E27FC236}">
                <a16:creationId xmlns:a16="http://schemas.microsoft.com/office/drawing/2014/main" id="{E9DFE247-5C69-464F-B64F-3A87B27E31EA}"/>
              </a:ext>
            </a:extLst>
          </p:cNvPr>
          <p:cNvSpPr txBox="1"/>
          <p:nvPr/>
        </p:nvSpPr>
        <p:spPr>
          <a:xfrm>
            <a:off x="4345833" y="2395880"/>
            <a:ext cx="677891"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200</a:t>
            </a:r>
          </a:p>
          <a:p>
            <a:pPr algn="r">
              <a:lnSpc>
                <a:spcPts val="3250"/>
              </a:lnSpc>
            </a:pPr>
            <a:r>
              <a:rPr lang="en-US" sz="2321" dirty="0">
                <a:solidFill>
                  <a:srgbClr val="000000"/>
                </a:solidFill>
                <a:latin typeface="Arimo"/>
              </a:rPr>
              <a:t> </a:t>
            </a:r>
          </a:p>
        </p:txBody>
      </p:sp>
      <p:sp>
        <p:nvSpPr>
          <p:cNvPr id="76" name="TextBox 26">
            <a:extLst>
              <a:ext uri="{FF2B5EF4-FFF2-40B4-BE49-F238E27FC236}">
                <a16:creationId xmlns:a16="http://schemas.microsoft.com/office/drawing/2014/main" id="{5F02387B-BA74-41F1-BC44-9350A70EE4C8}"/>
              </a:ext>
            </a:extLst>
          </p:cNvPr>
          <p:cNvSpPr txBox="1"/>
          <p:nvPr/>
        </p:nvSpPr>
        <p:spPr>
          <a:xfrm>
            <a:off x="4488782" y="3888458"/>
            <a:ext cx="534942" cy="808363"/>
          </a:xfrm>
          <a:prstGeom prst="rect">
            <a:avLst/>
          </a:prstGeom>
        </p:spPr>
        <p:txBody>
          <a:bodyPr wrap="square" lIns="0" tIns="0" rIns="0" bIns="0" rtlCol="0" anchor="t">
            <a:spAutoFit/>
          </a:bodyPr>
          <a:lstStyle/>
          <a:p>
            <a:pPr algn="r">
              <a:lnSpc>
                <a:spcPts val="3250"/>
              </a:lnSpc>
            </a:pPr>
            <a:r>
              <a:rPr lang="en-US" sz="2321">
                <a:solidFill>
                  <a:srgbClr val="000000"/>
                </a:solidFill>
                <a:latin typeface="Arimo"/>
              </a:rPr>
              <a:t>150</a:t>
            </a:r>
          </a:p>
          <a:p>
            <a:pPr algn="r">
              <a:lnSpc>
                <a:spcPts val="3250"/>
              </a:lnSpc>
            </a:pPr>
            <a:r>
              <a:rPr lang="en-US" sz="2321">
                <a:solidFill>
                  <a:srgbClr val="000000"/>
                </a:solidFill>
                <a:latin typeface="Arimo"/>
              </a:rPr>
              <a:t> </a:t>
            </a:r>
          </a:p>
        </p:txBody>
      </p:sp>
      <p:sp>
        <p:nvSpPr>
          <p:cNvPr id="78" name="TextBox 27">
            <a:extLst>
              <a:ext uri="{FF2B5EF4-FFF2-40B4-BE49-F238E27FC236}">
                <a16:creationId xmlns:a16="http://schemas.microsoft.com/office/drawing/2014/main" id="{005F7DA6-08EE-42F8-8226-F1B674812D53}"/>
              </a:ext>
            </a:extLst>
          </p:cNvPr>
          <p:cNvSpPr txBox="1"/>
          <p:nvPr/>
        </p:nvSpPr>
        <p:spPr>
          <a:xfrm>
            <a:off x="4498059" y="5377406"/>
            <a:ext cx="516388"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100</a:t>
            </a:r>
          </a:p>
          <a:p>
            <a:pPr algn="r">
              <a:lnSpc>
                <a:spcPts val="3250"/>
              </a:lnSpc>
            </a:pPr>
            <a:r>
              <a:rPr lang="en-US" sz="2321" dirty="0">
                <a:solidFill>
                  <a:srgbClr val="000000"/>
                </a:solidFill>
                <a:latin typeface="Arimo"/>
              </a:rPr>
              <a:t> </a:t>
            </a:r>
          </a:p>
        </p:txBody>
      </p:sp>
      <p:sp>
        <p:nvSpPr>
          <p:cNvPr id="80" name="TextBox 28">
            <a:extLst>
              <a:ext uri="{FF2B5EF4-FFF2-40B4-BE49-F238E27FC236}">
                <a16:creationId xmlns:a16="http://schemas.microsoft.com/office/drawing/2014/main" id="{B2180C8A-6959-4424-8BFB-316A4857E416}"/>
              </a:ext>
            </a:extLst>
          </p:cNvPr>
          <p:cNvSpPr txBox="1"/>
          <p:nvPr/>
        </p:nvSpPr>
        <p:spPr>
          <a:xfrm>
            <a:off x="4595879" y="6848394"/>
            <a:ext cx="389748" cy="808363"/>
          </a:xfrm>
          <a:prstGeom prst="rect">
            <a:avLst/>
          </a:prstGeom>
        </p:spPr>
        <p:txBody>
          <a:bodyPr wrap="square" lIns="0" tIns="0" rIns="0" bIns="0" rtlCol="0" anchor="t">
            <a:spAutoFit/>
          </a:bodyPr>
          <a:lstStyle/>
          <a:p>
            <a:pPr algn="r">
              <a:lnSpc>
                <a:spcPts val="3250"/>
              </a:lnSpc>
            </a:pPr>
            <a:r>
              <a:rPr lang="en-US" sz="2321" dirty="0">
                <a:solidFill>
                  <a:srgbClr val="000000"/>
                </a:solidFill>
                <a:latin typeface="Arimo"/>
              </a:rPr>
              <a:t>50</a:t>
            </a:r>
          </a:p>
          <a:p>
            <a:pPr algn="r">
              <a:lnSpc>
                <a:spcPts val="3250"/>
              </a:lnSpc>
            </a:pPr>
            <a:r>
              <a:rPr lang="en-US" sz="2321" dirty="0">
                <a:solidFill>
                  <a:srgbClr val="000000"/>
                </a:solidFill>
                <a:latin typeface="Arimo"/>
              </a:rPr>
              <a:t> </a:t>
            </a:r>
          </a:p>
        </p:txBody>
      </p:sp>
      <p:sp>
        <p:nvSpPr>
          <p:cNvPr id="82" name="TextBox 29">
            <a:extLst>
              <a:ext uri="{FF2B5EF4-FFF2-40B4-BE49-F238E27FC236}">
                <a16:creationId xmlns:a16="http://schemas.microsoft.com/office/drawing/2014/main" id="{CFF5ACF4-77B3-4F99-8B81-22053B8E0EEB}"/>
              </a:ext>
            </a:extLst>
          </p:cNvPr>
          <p:cNvSpPr txBox="1"/>
          <p:nvPr/>
        </p:nvSpPr>
        <p:spPr>
          <a:xfrm>
            <a:off x="4905396" y="8334373"/>
            <a:ext cx="81961" cy="598126"/>
          </a:xfrm>
          <a:prstGeom prst="rect">
            <a:avLst/>
          </a:prstGeom>
        </p:spPr>
        <p:txBody>
          <a:bodyPr lIns="0" tIns="0" rIns="0" bIns="0" rtlCol="0" anchor="t">
            <a:spAutoFit/>
          </a:bodyPr>
          <a:lstStyle/>
          <a:p>
            <a:pPr algn="r">
              <a:lnSpc>
                <a:spcPts val="3250"/>
              </a:lnSpc>
            </a:pPr>
            <a:r>
              <a:rPr lang="en-US" sz="2321" dirty="0">
                <a:solidFill>
                  <a:srgbClr val="000000"/>
                </a:solidFill>
                <a:latin typeface="Arimo"/>
              </a:rPr>
              <a:t>0</a:t>
            </a:r>
          </a:p>
          <a:p>
            <a:pPr algn="r">
              <a:lnSpc>
                <a:spcPts val="3250"/>
              </a:lnSpc>
            </a:pPr>
            <a:r>
              <a:rPr lang="en-US" sz="2321" dirty="0">
                <a:solidFill>
                  <a:srgbClr val="000000"/>
                </a:solidFill>
                <a:latin typeface="Arimo"/>
              </a:rPr>
              <a:t> </a:t>
            </a:r>
          </a:p>
        </p:txBody>
      </p:sp>
      <p:sp>
        <p:nvSpPr>
          <p:cNvPr id="84" name="TextBox 65">
            <a:extLst>
              <a:ext uri="{FF2B5EF4-FFF2-40B4-BE49-F238E27FC236}">
                <a16:creationId xmlns:a16="http://schemas.microsoft.com/office/drawing/2014/main" id="{A27C0C95-B5BE-4E21-B224-6A1ADB633B53}"/>
              </a:ext>
            </a:extLst>
          </p:cNvPr>
          <p:cNvSpPr txBox="1"/>
          <p:nvPr/>
        </p:nvSpPr>
        <p:spPr>
          <a:xfrm>
            <a:off x="10220922" y="1518400"/>
            <a:ext cx="2412046" cy="307777"/>
          </a:xfrm>
          <a:prstGeom prst="rect">
            <a:avLst/>
          </a:prstGeom>
        </p:spPr>
        <p:txBody>
          <a:bodyPr wrap="square" lIns="0" tIns="0" rIns="0" bIns="0" rtlCol="0" anchor="t">
            <a:spAutoFit/>
          </a:bodyPr>
          <a:lstStyle/>
          <a:p>
            <a:pPr algn="ctr">
              <a:lnSpc>
                <a:spcPts val="2350"/>
              </a:lnSpc>
            </a:pPr>
            <a:r>
              <a:rPr lang="en-US" sz="2400" spc="54" dirty="0">
                <a:solidFill>
                  <a:srgbClr val="12264A"/>
                </a:solidFill>
                <a:latin typeface="Raleway Bold"/>
              </a:rPr>
              <a:t># of Men</a:t>
            </a:r>
          </a:p>
        </p:txBody>
      </p:sp>
      <p:sp>
        <p:nvSpPr>
          <p:cNvPr id="86" name="TextBox 66">
            <a:extLst>
              <a:ext uri="{FF2B5EF4-FFF2-40B4-BE49-F238E27FC236}">
                <a16:creationId xmlns:a16="http://schemas.microsoft.com/office/drawing/2014/main" id="{49646A4A-3172-487C-A991-2FA578A10687}"/>
              </a:ext>
            </a:extLst>
          </p:cNvPr>
          <p:cNvSpPr txBox="1"/>
          <p:nvPr/>
        </p:nvSpPr>
        <p:spPr>
          <a:xfrm>
            <a:off x="10331069" y="1915732"/>
            <a:ext cx="2412046" cy="307777"/>
          </a:xfrm>
          <a:prstGeom prst="rect">
            <a:avLst/>
          </a:prstGeom>
        </p:spPr>
        <p:txBody>
          <a:bodyPr wrap="square" lIns="0" tIns="0" rIns="0" bIns="0" rtlCol="0" anchor="t">
            <a:spAutoFit/>
          </a:bodyPr>
          <a:lstStyle/>
          <a:p>
            <a:pPr algn="ctr">
              <a:lnSpc>
                <a:spcPts val="2350"/>
              </a:lnSpc>
            </a:pPr>
            <a:r>
              <a:rPr lang="en-US" sz="2400" spc="54" dirty="0">
                <a:solidFill>
                  <a:srgbClr val="C6AA74"/>
                </a:solidFill>
                <a:latin typeface="Raleway Bold"/>
              </a:rPr>
              <a:t># of Women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264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30390"/>
          <a:stretch>
            <a:fillRect/>
          </a:stretch>
        </p:blipFill>
        <p:spPr>
          <a:xfrm>
            <a:off x="-16025038" y="-521695"/>
            <a:ext cx="21574223" cy="20584587"/>
          </a:xfrm>
          <a:prstGeom prst="rect">
            <a:avLst/>
          </a:prstGeom>
        </p:spPr>
      </p:pic>
      <p:grpSp>
        <p:nvGrpSpPr>
          <p:cNvPr id="7" name="Group 7"/>
          <p:cNvGrpSpPr/>
          <p:nvPr/>
        </p:nvGrpSpPr>
        <p:grpSpPr>
          <a:xfrm>
            <a:off x="6071422" y="-535983"/>
            <a:ext cx="11675664" cy="10162952"/>
            <a:chOff x="-1" y="-19050"/>
            <a:chExt cx="15567552" cy="13550601"/>
          </a:xfrm>
        </p:grpSpPr>
        <p:sp>
          <p:nvSpPr>
            <p:cNvPr id="8" name="TextBox 8"/>
            <p:cNvSpPr txBox="1"/>
            <p:nvPr/>
          </p:nvSpPr>
          <p:spPr>
            <a:xfrm>
              <a:off x="0" y="-19050"/>
              <a:ext cx="15567551" cy="1428750"/>
            </a:xfrm>
            <a:prstGeom prst="rect">
              <a:avLst/>
            </a:prstGeom>
          </p:spPr>
          <p:txBody>
            <a:bodyPr lIns="0" tIns="0" rIns="0" bIns="0" rtlCol="0" anchor="t">
              <a:spAutoFit/>
            </a:bodyPr>
            <a:lstStyle/>
            <a:p>
              <a:pPr algn="l">
                <a:lnSpc>
                  <a:spcPts val="8400"/>
                </a:lnSpc>
              </a:pPr>
              <a:endParaRPr/>
            </a:p>
          </p:txBody>
        </p:sp>
        <p:sp>
          <p:nvSpPr>
            <p:cNvPr id="9" name="TextBox 9"/>
            <p:cNvSpPr txBox="1"/>
            <p:nvPr/>
          </p:nvSpPr>
          <p:spPr>
            <a:xfrm>
              <a:off x="0" y="1786334"/>
              <a:ext cx="15567551" cy="1304925"/>
            </a:xfrm>
            <a:prstGeom prst="rect">
              <a:avLst/>
            </a:prstGeom>
          </p:spPr>
          <p:txBody>
            <a:bodyPr lIns="0" tIns="0" rIns="0" bIns="0" rtlCol="0" anchor="t">
              <a:spAutoFit/>
            </a:bodyPr>
            <a:lstStyle/>
            <a:p>
              <a:pPr algn="l">
                <a:lnSpc>
                  <a:spcPts val="7680"/>
                </a:lnSpc>
              </a:pPr>
              <a:r>
                <a:rPr lang="en-US" sz="6400" spc="320">
                  <a:solidFill>
                    <a:srgbClr val="FFFFFF"/>
                  </a:solidFill>
                  <a:latin typeface="Raleway Bold"/>
                </a:rPr>
                <a:t>KEY QUESTIONS</a:t>
              </a:r>
            </a:p>
          </p:txBody>
        </p:sp>
        <p:sp>
          <p:nvSpPr>
            <p:cNvPr id="10" name="TextBox 10"/>
            <p:cNvSpPr txBox="1"/>
            <p:nvPr/>
          </p:nvSpPr>
          <p:spPr>
            <a:xfrm>
              <a:off x="-1" y="3722115"/>
              <a:ext cx="15567551" cy="9809436"/>
            </a:xfrm>
            <a:prstGeom prst="rect">
              <a:avLst/>
            </a:prstGeom>
          </p:spPr>
          <p:txBody>
            <a:bodyPr lIns="0" tIns="0" rIns="0" bIns="0" rtlCol="0" anchor="t">
              <a:spAutoFit/>
            </a:bodyPr>
            <a:lstStyle/>
            <a:p>
              <a:pPr>
                <a:lnSpc>
                  <a:spcPts val="3639"/>
                </a:lnSpc>
              </a:pPr>
              <a:r>
                <a:rPr lang="en-US" sz="2800" spc="84" dirty="0">
                  <a:solidFill>
                    <a:srgbClr val="FFFFFF"/>
                  </a:solidFill>
                  <a:latin typeface="Raleway Bold"/>
                </a:rPr>
                <a:t>Q1:</a:t>
              </a:r>
              <a:r>
                <a:rPr lang="en-US" sz="2800" spc="84" dirty="0">
                  <a:solidFill>
                    <a:srgbClr val="FFFFFF"/>
                  </a:solidFill>
                  <a:latin typeface="Raleway"/>
                </a:rPr>
                <a:t> Does staff diversity reflect community diversity?</a:t>
              </a:r>
            </a:p>
            <a:p>
              <a:pPr algn="l">
                <a:lnSpc>
                  <a:spcPts val="3640"/>
                </a:lnSpc>
              </a:pPr>
              <a:endParaRPr lang="en-US" sz="2800" spc="84" dirty="0">
                <a:solidFill>
                  <a:srgbClr val="FFFFFF"/>
                </a:solidFill>
                <a:latin typeface="Raleway"/>
              </a:endParaRPr>
            </a:p>
            <a:p>
              <a:pPr algn="l">
                <a:lnSpc>
                  <a:spcPts val="3639"/>
                </a:lnSpc>
              </a:pPr>
              <a:r>
                <a:rPr lang="en-US" sz="2800" spc="84" dirty="0">
                  <a:solidFill>
                    <a:srgbClr val="FFFFFF"/>
                  </a:solidFill>
                  <a:latin typeface="Raleway Bold"/>
                </a:rPr>
                <a:t>Q2:</a:t>
              </a:r>
              <a:r>
                <a:rPr lang="en-US" sz="2800" spc="84" dirty="0">
                  <a:solidFill>
                    <a:srgbClr val="FFFFFF"/>
                  </a:solidFill>
                  <a:latin typeface="Raleway"/>
                </a:rPr>
                <a:t> Does staff diversity reflect customer diversity across key positions and departments?</a:t>
              </a:r>
            </a:p>
            <a:p>
              <a:pPr algn="l">
                <a:lnSpc>
                  <a:spcPts val="3639"/>
                </a:lnSpc>
              </a:pPr>
              <a:endParaRPr lang="en-US" sz="2800" spc="84" dirty="0">
                <a:solidFill>
                  <a:srgbClr val="FFFFFF"/>
                </a:solidFill>
                <a:latin typeface="Raleway"/>
              </a:endParaRPr>
            </a:p>
            <a:p>
              <a:pPr algn="l">
                <a:lnSpc>
                  <a:spcPts val="3639"/>
                </a:lnSpc>
              </a:pPr>
              <a:r>
                <a:rPr lang="en-US" sz="2799" spc="83" dirty="0">
                  <a:solidFill>
                    <a:srgbClr val="FFFFFF"/>
                  </a:solidFill>
                  <a:latin typeface="Raleway Bold"/>
                </a:rPr>
                <a:t>Q3:</a:t>
              </a:r>
              <a:r>
                <a:rPr lang="en-US" sz="2799" spc="83" dirty="0">
                  <a:solidFill>
                    <a:srgbClr val="FFFFFF"/>
                  </a:solidFill>
                  <a:latin typeface="Raleway"/>
                </a:rPr>
                <a:t> How diverse is Racine County leadership?</a:t>
              </a:r>
            </a:p>
            <a:p>
              <a:pPr algn="l">
                <a:lnSpc>
                  <a:spcPts val="3639"/>
                </a:lnSpc>
              </a:pPr>
              <a:endParaRPr lang="en-US" sz="2799" spc="83" dirty="0">
                <a:solidFill>
                  <a:srgbClr val="FFFFFF"/>
                </a:solidFill>
                <a:latin typeface="Raleway"/>
              </a:endParaRPr>
            </a:p>
            <a:p>
              <a:pPr>
                <a:lnSpc>
                  <a:spcPts val="3639"/>
                </a:lnSpc>
              </a:pPr>
              <a:r>
                <a:rPr lang="en-US" sz="2799" spc="83" dirty="0">
                  <a:solidFill>
                    <a:srgbClr val="FFFFFF"/>
                  </a:solidFill>
                  <a:latin typeface="Raleway Bold"/>
                </a:rPr>
                <a:t>Q4:</a:t>
              </a:r>
              <a:r>
                <a:rPr lang="en-US" sz="2799" spc="83" dirty="0">
                  <a:solidFill>
                    <a:srgbClr val="FFFFFF"/>
                  </a:solidFill>
                  <a:latin typeface="Raleway"/>
                </a:rPr>
                <a:t> Are wages different between white and minority staff or male and female staff for the same positions?</a:t>
              </a:r>
            </a:p>
            <a:p>
              <a:pPr algn="l">
                <a:lnSpc>
                  <a:spcPts val="3640"/>
                </a:lnSpc>
              </a:pPr>
              <a:endParaRPr lang="en-US" sz="2799" spc="83" dirty="0">
                <a:solidFill>
                  <a:srgbClr val="FFFFFF"/>
                </a:solidFill>
                <a:latin typeface="Raleway"/>
              </a:endParaRPr>
            </a:p>
            <a:p>
              <a:pPr algn="l">
                <a:lnSpc>
                  <a:spcPts val="3639"/>
                </a:lnSpc>
              </a:pPr>
              <a:r>
                <a:rPr lang="en-US" sz="2800" spc="84" dirty="0">
                  <a:solidFill>
                    <a:srgbClr val="FFFFFF"/>
                  </a:solidFill>
                  <a:latin typeface="Raleway Bold"/>
                </a:rPr>
                <a:t>Q5:</a:t>
              </a:r>
              <a:r>
                <a:rPr lang="en-US" sz="2800" spc="84" dirty="0">
                  <a:solidFill>
                    <a:srgbClr val="FFFFFF"/>
                  </a:solidFill>
                  <a:latin typeface="Raleway"/>
                </a:rPr>
                <a:t> Are wages different between white and minority staff?  If so, what explains wage differences by race and ethnicity?</a:t>
              </a:r>
            </a:p>
            <a:p>
              <a:pPr algn="l">
                <a:lnSpc>
                  <a:spcPts val="3639"/>
                </a:lnSpc>
              </a:pPr>
              <a:endParaRPr lang="en-US" sz="2800" spc="84" dirty="0">
                <a:solidFill>
                  <a:srgbClr val="FFFFFF"/>
                </a:solidFill>
                <a:latin typeface="Raleway"/>
              </a:endParaRPr>
            </a:p>
            <a:p>
              <a:pPr algn="l">
                <a:lnSpc>
                  <a:spcPts val="3639"/>
                </a:lnSpc>
              </a:pPr>
              <a:r>
                <a:rPr lang="en-US" sz="2799" spc="83" dirty="0">
                  <a:solidFill>
                    <a:srgbClr val="FFFFFF"/>
                  </a:solidFill>
                  <a:latin typeface="Raleway Bold"/>
                </a:rPr>
                <a:t>Q6:</a:t>
              </a:r>
              <a:r>
                <a:rPr lang="en-US" sz="2799" spc="83" dirty="0">
                  <a:solidFill>
                    <a:srgbClr val="FFFFFF"/>
                  </a:solidFill>
                  <a:latin typeface="Raleway"/>
                </a:rPr>
                <a:t> Are wages different between male and female staff?  If so, what explains wage differences by gender?</a:t>
              </a:r>
            </a:p>
            <a:p>
              <a:pPr algn="l">
                <a:lnSpc>
                  <a:spcPts val="3639"/>
                </a:lnSpc>
              </a:pPr>
              <a:endParaRPr lang="en-US" sz="2799" spc="83" dirty="0">
                <a:solidFill>
                  <a:srgbClr val="FFFFFF"/>
                </a:solidFill>
                <a:latin typeface="Raleway"/>
              </a:endParaRPr>
            </a:p>
          </p:txBody>
        </p:sp>
      </p:grpSp>
      <p:sp>
        <p:nvSpPr>
          <p:cNvPr id="11" name="TextBox 11"/>
          <p:cNvSpPr txBox="1"/>
          <p:nvPr/>
        </p:nvSpPr>
        <p:spPr>
          <a:xfrm>
            <a:off x="11078593" y="9531204"/>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3" name="Picture 3">
            <a:extLst>
              <a:ext uri="{FF2B5EF4-FFF2-40B4-BE49-F238E27FC236}">
                <a16:creationId xmlns:a16="http://schemas.microsoft.com/office/drawing/2014/main" id="{AD73502F-9D15-436D-A39F-593515D6018F}"/>
              </a:ext>
            </a:extLst>
          </p:cNvPr>
          <p:cNvPicPr>
            <a:picLocks noChangeAspect="1"/>
          </p:cNvPicPr>
          <p:nvPr/>
        </p:nvPicPr>
        <p:blipFill>
          <a:blip r:embed="rId3"/>
          <a:srcRect/>
          <a:stretch>
            <a:fillRect/>
          </a:stretch>
        </p:blipFill>
        <p:spPr>
          <a:xfrm>
            <a:off x="1247555" y="-342900"/>
            <a:ext cx="4301630" cy="4293494"/>
          </a:xfrm>
          <a:prstGeom prst="rect">
            <a:avLst/>
          </a:prstGeom>
        </p:spPr>
      </p:pic>
      <p:pic>
        <p:nvPicPr>
          <p:cNvPr id="15" name="Picture 5">
            <a:extLst>
              <a:ext uri="{FF2B5EF4-FFF2-40B4-BE49-F238E27FC236}">
                <a16:creationId xmlns:a16="http://schemas.microsoft.com/office/drawing/2014/main" id="{5EE5A6D2-05C7-4199-B478-06B1E3ED66FE}"/>
              </a:ext>
            </a:extLst>
          </p:cNvPr>
          <p:cNvPicPr>
            <a:picLocks noChangeAspect="1"/>
          </p:cNvPicPr>
          <p:nvPr/>
        </p:nvPicPr>
        <p:blipFill>
          <a:blip r:embed="rId4"/>
          <a:srcRect/>
          <a:stretch>
            <a:fillRect/>
          </a:stretch>
        </p:blipFill>
        <p:spPr>
          <a:xfrm rot="-5400000">
            <a:off x="2688465" y="-342900"/>
            <a:ext cx="2860720" cy="2860720"/>
          </a:xfrm>
          <a:prstGeom prst="rect">
            <a:avLst/>
          </a:prstGeom>
        </p:spPr>
      </p:pic>
      <p:pic>
        <p:nvPicPr>
          <p:cNvPr id="17" name="Picture 4">
            <a:extLst>
              <a:ext uri="{FF2B5EF4-FFF2-40B4-BE49-F238E27FC236}">
                <a16:creationId xmlns:a16="http://schemas.microsoft.com/office/drawing/2014/main" id="{C48B0A5B-D3CA-4B35-BDD1-6F61915F6CB1}"/>
              </a:ext>
            </a:extLst>
          </p:cNvPr>
          <p:cNvPicPr>
            <a:picLocks noChangeAspect="1"/>
          </p:cNvPicPr>
          <p:nvPr/>
        </p:nvPicPr>
        <p:blipFill>
          <a:blip r:embed="rId3"/>
          <a:srcRect/>
          <a:stretch>
            <a:fillRect/>
          </a:stretch>
        </p:blipFill>
        <p:spPr>
          <a:xfrm rot="-10800000">
            <a:off x="-209281" y="5948430"/>
            <a:ext cx="4559121" cy="4559121"/>
          </a:xfrm>
          <a:prstGeom prst="rect">
            <a:avLst/>
          </a:prstGeom>
        </p:spPr>
      </p:pic>
      <p:pic>
        <p:nvPicPr>
          <p:cNvPr id="19" name="Picture 6">
            <a:extLst>
              <a:ext uri="{FF2B5EF4-FFF2-40B4-BE49-F238E27FC236}">
                <a16:creationId xmlns:a16="http://schemas.microsoft.com/office/drawing/2014/main" id="{3410C9D9-D4D2-4278-B610-35FB84B69DEF}"/>
              </a:ext>
            </a:extLst>
          </p:cNvPr>
          <p:cNvPicPr>
            <a:picLocks noChangeAspect="1"/>
          </p:cNvPicPr>
          <p:nvPr/>
        </p:nvPicPr>
        <p:blipFill>
          <a:blip r:embed="rId4"/>
          <a:srcRect/>
          <a:stretch>
            <a:fillRect/>
          </a:stretch>
        </p:blipFill>
        <p:spPr>
          <a:xfrm rot="-5400000">
            <a:off x="3540657" y="8391722"/>
            <a:ext cx="1979398" cy="19793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4751927" y="346961"/>
            <a:ext cx="13040319" cy="10159336"/>
            <a:chOff x="0" y="0"/>
            <a:chExt cx="17387092" cy="13545782"/>
          </a:xfrm>
        </p:grpSpPr>
        <p:sp>
          <p:nvSpPr>
            <p:cNvPr id="9" name="TextBox 9"/>
            <p:cNvSpPr txBox="1"/>
            <p:nvPr/>
          </p:nvSpPr>
          <p:spPr>
            <a:xfrm>
              <a:off x="0" y="-9525"/>
              <a:ext cx="17387092" cy="1549239"/>
            </a:xfrm>
            <a:prstGeom prst="rect">
              <a:avLst/>
            </a:prstGeom>
          </p:spPr>
          <p:txBody>
            <a:bodyPr lIns="0" tIns="0" rIns="0" bIns="0" rtlCol="0" anchor="t">
              <a:spAutoFit/>
            </a:bodyPr>
            <a:lstStyle/>
            <a:p>
              <a:pPr algn="l">
                <a:lnSpc>
                  <a:spcPts val="9092"/>
                </a:lnSpc>
              </a:pPr>
              <a:r>
                <a:rPr lang="en-US" sz="7577">
                  <a:solidFill>
                    <a:srgbClr val="C6AA74"/>
                  </a:solidFill>
                  <a:latin typeface="Raleway Bold"/>
                </a:rPr>
                <a:t>Recommendations</a:t>
              </a:r>
            </a:p>
          </p:txBody>
        </p:sp>
        <p:sp>
          <p:nvSpPr>
            <p:cNvPr id="10" name="TextBox 10"/>
            <p:cNvSpPr txBox="1"/>
            <p:nvPr/>
          </p:nvSpPr>
          <p:spPr>
            <a:xfrm>
              <a:off x="0" y="2081783"/>
              <a:ext cx="17387092" cy="707502"/>
            </a:xfrm>
            <a:prstGeom prst="rect">
              <a:avLst/>
            </a:prstGeom>
          </p:spPr>
          <p:txBody>
            <a:bodyPr lIns="0" tIns="0" rIns="0" bIns="0" rtlCol="0" anchor="t">
              <a:spAutoFit/>
            </a:bodyPr>
            <a:lstStyle/>
            <a:p>
              <a:pPr algn="l">
                <a:lnSpc>
                  <a:spcPts val="4221"/>
                </a:lnSpc>
              </a:pPr>
              <a:r>
                <a:rPr lang="en-US" sz="3247" spc="292">
                  <a:solidFill>
                    <a:srgbClr val="C6AA74"/>
                  </a:solidFill>
                  <a:latin typeface="Raleway Bold"/>
                </a:rPr>
                <a:t>INCREASE ENTRY-LEVEL STARTING WAGES</a:t>
              </a:r>
            </a:p>
          </p:txBody>
        </p:sp>
        <p:sp>
          <p:nvSpPr>
            <p:cNvPr id="11" name="TextBox 11"/>
            <p:cNvSpPr txBox="1"/>
            <p:nvPr/>
          </p:nvSpPr>
          <p:spPr>
            <a:xfrm>
              <a:off x="0" y="3134320"/>
              <a:ext cx="17387092" cy="2626286"/>
            </a:xfrm>
            <a:prstGeom prst="rect">
              <a:avLst/>
            </a:prstGeom>
          </p:spPr>
          <p:txBody>
            <a:bodyPr lIns="0" tIns="0" rIns="0" bIns="0" rtlCol="0" anchor="t">
              <a:spAutoFit/>
            </a:bodyPr>
            <a:lstStyle/>
            <a:p>
              <a:pPr algn="l">
                <a:lnSpc>
                  <a:spcPts val="3940"/>
                </a:lnSpc>
              </a:pPr>
              <a:r>
                <a:rPr lang="en-US" sz="3030" spc="90" dirty="0">
                  <a:solidFill>
                    <a:srgbClr val="12264A"/>
                  </a:solidFill>
                  <a:latin typeface="Raleway"/>
                </a:rPr>
                <a:t>Increasing starting wages, especially in entry-level positions, not only enhances talent attraction for hard-to-fill positions but disproportionately benefits and helps retain minority and female staff.  </a:t>
              </a:r>
            </a:p>
          </p:txBody>
        </p:sp>
        <p:sp>
          <p:nvSpPr>
            <p:cNvPr id="12" name="TextBox 12"/>
            <p:cNvSpPr txBox="1"/>
            <p:nvPr/>
          </p:nvSpPr>
          <p:spPr>
            <a:xfrm>
              <a:off x="0" y="6238547"/>
              <a:ext cx="17387092" cy="707502"/>
            </a:xfrm>
            <a:prstGeom prst="rect">
              <a:avLst/>
            </a:prstGeom>
          </p:spPr>
          <p:txBody>
            <a:bodyPr lIns="0" tIns="0" rIns="0" bIns="0" rtlCol="0" anchor="t">
              <a:spAutoFit/>
            </a:bodyPr>
            <a:lstStyle/>
            <a:p>
              <a:pPr algn="l">
                <a:lnSpc>
                  <a:spcPts val="4221"/>
                </a:lnSpc>
              </a:pPr>
              <a:r>
                <a:rPr lang="en-US" sz="3247" spc="292">
                  <a:solidFill>
                    <a:srgbClr val="C6AA74"/>
                  </a:solidFill>
                  <a:latin typeface="Raleway Bold"/>
                </a:rPr>
                <a:t>DIVERSIFY UNDERREPRESENTED POSITIONS/DEPTS</a:t>
              </a:r>
            </a:p>
          </p:txBody>
        </p:sp>
        <p:sp>
          <p:nvSpPr>
            <p:cNvPr id="13" name="TextBox 13"/>
            <p:cNvSpPr txBox="1"/>
            <p:nvPr/>
          </p:nvSpPr>
          <p:spPr>
            <a:xfrm>
              <a:off x="0" y="7291084"/>
              <a:ext cx="17387092" cy="1306531"/>
            </a:xfrm>
            <a:prstGeom prst="rect">
              <a:avLst/>
            </a:prstGeom>
          </p:spPr>
          <p:txBody>
            <a:bodyPr lIns="0" tIns="0" rIns="0" bIns="0" rtlCol="0" anchor="t">
              <a:spAutoFit/>
            </a:bodyPr>
            <a:lstStyle/>
            <a:p>
              <a:pPr algn="l">
                <a:lnSpc>
                  <a:spcPts val="3940"/>
                </a:lnSpc>
              </a:pPr>
              <a:r>
                <a:rPr lang="en-US" sz="3030" spc="90" dirty="0">
                  <a:solidFill>
                    <a:srgbClr val="12264A"/>
                  </a:solidFill>
                  <a:latin typeface="Raleway"/>
                </a:rPr>
                <a:t>Build attraction and retention strategies targeting minority and female candidates in underrepresented positions and departments.</a:t>
              </a:r>
            </a:p>
          </p:txBody>
        </p:sp>
        <p:sp>
          <p:nvSpPr>
            <p:cNvPr id="14" name="TextBox 14"/>
            <p:cNvSpPr txBox="1"/>
            <p:nvPr/>
          </p:nvSpPr>
          <p:spPr>
            <a:xfrm>
              <a:off x="0" y="9207081"/>
              <a:ext cx="17387092" cy="707502"/>
            </a:xfrm>
            <a:prstGeom prst="rect">
              <a:avLst/>
            </a:prstGeom>
          </p:spPr>
          <p:txBody>
            <a:bodyPr lIns="0" tIns="0" rIns="0" bIns="0" rtlCol="0" anchor="t">
              <a:spAutoFit/>
            </a:bodyPr>
            <a:lstStyle/>
            <a:p>
              <a:pPr algn="l">
                <a:lnSpc>
                  <a:spcPts val="4221"/>
                </a:lnSpc>
              </a:pPr>
              <a:r>
                <a:rPr lang="en-US" sz="3247" spc="292">
                  <a:solidFill>
                    <a:srgbClr val="C6AA74"/>
                  </a:solidFill>
                  <a:latin typeface="Raleway Bold"/>
                </a:rPr>
                <a:t>BUILD NON-TRADITIONAL CAREER LADDERS</a:t>
              </a:r>
            </a:p>
          </p:txBody>
        </p:sp>
        <p:sp>
          <p:nvSpPr>
            <p:cNvPr id="15" name="TextBox 15"/>
            <p:cNvSpPr txBox="1"/>
            <p:nvPr/>
          </p:nvSpPr>
          <p:spPr>
            <a:xfrm>
              <a:off x="0" y="10259618"/>
              <a:ext cx="17387092" cy="3286164"/>
            </a:xfrm>
            <a:prstGeom prst="rect">
              <a:avLst/>
            </a:prstGeom>
          </p:spPr>
          <p:txBody>
            <a:bodyPr lIns="0" tIns="0" rIns="0" bIns="0" rtlCol="0" anchor="t">
              <a:spAutoFit/>
            </a:bodyPr>
            <a:lstStyle/>
            <a:p>
              <a:pPr algn="l">
                <a:lnSpc>
                  <a:spcPts val="3940"/>
                </a:lnSpc>
              </a:pPr>
              <a:r>
                <a:rPr lang="en-US" sz="3030" spc="90" dirty="0">
                  <a:solidFill>
                    <a:srgbClr val="12264A"/>
                  </a:solidFill>
                  <a:latin typeface="Raleway"/>
                </a:rPr>
                <a:t>Build cross-departmental career ladders for minority employees, especially for individuals in high-burnout roles such as case managers.</a:t>
              </a:r>
            </a:p>
            <a:p>
              <a:pPr algn="l">
                <a:lnSpc>
                  <a:spcPts val="3940"/>
                </a:lnSpc>
              </a:pPr>
              <a:endParaRPr lang="en-US" sz="3030" spc="90" dirty="0">
                <a:solidFill>
                  <a:srgbClr val="12264A"/>
                </a:solidFill>
                <a:latin typeface="Raleway"/>
              </a:endParaRPr>
            </a:p>
            <a:p>
              <a:pPr algn="l">
                <a:lnSpc>
                  <a:spcPts val="3940"/>
                </a:lnSpc>
              </a:pPr>
              <a:endParaRPr lang="en-US" sz="3030" spc="90" dirty="0">
                <a:solidFill>
                  <a:srgbClr val="12264A"/>
                </a:solidFill>
                <a:latin typeface="Raleway"/>
              </a:endParaRPr>
            </a:p>
          </p:txBody>
        </p:sp>
      </p:grpSp>
      <p:sp>
        <p:nvSpPr>
          <p:cNvPr id="16" name="TextBox 16"/>
          <p:cNvSpPr txBox="1"/>
          <p:nvPr/>
        </p:nvSpPr>
        <p:spPr>
          <a:xfrm>
            <a:off x="11008713" y="9496871"/>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pic>
        <p:nvPicPr>
          <p:cNvPr id="18" name="Picture 2">
            <a:extLst>
              <a:ext uri="{FF2B5EF4-FFF2-40B4-BE49-F238E27FC236}">
                <a16:creationId xmlns:a16="http://schemas.microsoft.com/office/drawing/2014/main" id="{786023C3-66C9-42FC-A175-68B9067E185B}"/>
              </a:ext>
            </a:extLst>
          </p:cNvPr>
          <p:cNvPicPr>
            <a:picLocks noChangeAspect="1"/>
          </p:cNvPicPr>
          <p:nvPr/>
        </p:nvPicPr>
        <p:blipFill>
          <a:blip r:embed="rId2"/>
          <a:srcRect/>
          <a:stretch>
            <a:fillRect/>
          </a:stretch>
        </p:blipFill>
        <p:spPr>
          <a:xfrm rot="-5400000">
            <a:off x="-221146" y="5143500"/>
            <a:ext cx="5595185" cy="5595185"/>
          </a:xfrm>
          <a:prstGeom prst="rect">
            <a:avLst/>
          </a:prstGeom>
        </p:spPr>
      </p:pic>
      <p:pic>
        <p:nvPicPr>
          <p:cNvPr id="20" name="Picture 3">
            <a:extLst>
              <a:ext uri="{FF2B5EF4-FFF2-40B4-BE49-F238E27FC236}">
                <a16:creationId xmlns:a16="http://schemas.microsoft.com/office/drawing/2014/main" id="{99987F97-C617-47C3-83A4-A62DC12EB35A}"/>
              </a:ext>
            </a:extLst>
          </p:cNvPr>
          <p:cNvPicPr>
            <a:picLocks noChangeAspect="1"/>
          </p:cNvPicPr>
          <p:nvPr/>
        </p:nvPicPr>
        <p:blipFill>
          <a:blip r:embed="rId2"/>
          <a:srcRect/>
          <a:stretch>
            <a:fillRect/>
          </a:stretch>
        </p:blipFill>
        <p:spPr>
          <a:xfrm rot="-5400000">
            <a:off x="-530643" y="3606889"/>
            <a:ext cx="1061285" cy="1061285"/>
          </a:xfrm>
          <a:prstGeom prst="rect">
            <a:avLst/>
          </a:prstGeom>
        </p:spPr>
      </p:pic>
      <p:pic>
        <p:nvPicPr>
          <p:cNvPr id="22" name="Picture 4">
            <a:extLst>
              <a:ext uri="{FF2B5EF4-FFF2-40B4-BE49-F238E27FC236}">
                <a16:creationId xmlns:a16="http://schemas.microsoft.com/office/drawing/2014/main" id="{A4031DE4-0022-4737-A1AA-D7A0B8B532C0}"/>
              </a:ext>
            </a:extLst>
          </p:cNvPr>
          <p:cNvPicPr>
            <a:picLocks noChangeAspect="1"/>
          </p:cNvPicPr>
          <p:nvPr/>
        </p:nvPicPr>
        <p:blipFill>
          <a:blip r:embed="rId2"/>
          <a:srcRect/>
          <a:stretch>
            <a:fillRect/>
          </a:stretch>
        </p:blipFill>
        <p:spPr>
          <a:xfrm rot="-5400000">
            <a:off x="2041928" y="494181"/>
            <a:ext cx="1069038" cy="1069038"/>
          </a:xfrm>
          <a:prstGeom prst="rect">
            <a:avLst/>
          </a:prstGeom>
        </p:spPr>
      </p:pic>
      <p:pic>
        <p:nvPicPr>
          <p:cNvPr id="24" name="Picture 5">
            <a:extLst>
              <a:ext uri="{FF2B5EF4-FFF2-40B4-BE49-F238E27FC236}">
                <a16:creationId xmlns:a16="http://schemas.microsoft.com/office/drawing/2014/main" id="{31605E1B-6C5E-493E-832F-62FC2483C4D0}"/>
              </a:ext>
            </a:extLst>
          </p:cNvPr>
          <p:cNvPicPr>
            <a:picLocks noChangeAspect="1"/>
          </p:cNvPicPr>
          <p:nvPr/>
        </p:nvPicPr>
        <p:blipFill>
          <a:blip r:embed="rId2"/>
          <a:srcRect/>
          <a:stretch>
            <a:fillRect/>
          </a:stretch>
        </p:blipFill>
        <p:spPr>
          <a:xfrm rot="-5400000">
            <a:off x="530643" y="2381250"/>
            <a:ext cx="1069038" cy="1069038"/>
          </a:xfrm>
          <a:prstGeom prst="rect">
            <a:avLst/>
          </a:prstGeom>
        </p:spPr>
      </p:pic>
      <p:pic>
        <p:nvPicPr>
          <p:cNvPr id="26" name="Picture 6">
            <a:extLst>
              <a:ext uri="{FF2B5EF4-FFF2-40B4-BE49-F238E27FC236}">
                <a16:creationId xmlns:a16="http://schemas.microsoft.com/office/drawing/2014/main" id="{2AF899AF-6109-4EA9-AE04-41226FA82924}"/>
              </a:ext>
            </a:extLst>
          </p:cNvPr>
          <p:cNvPicPr>
            <a:picLocks noChangeAspect="1"/>
          </p:cNvPicPr>
          <p:nvPr/>
        </p:nvPicPr>
        <p:blipFill>
          <a:blip r:embed="rId2"/>
          <a:srcRect/>
          <a:stretch>
            <a:fillRect/>
          </a:stretch>
        </p:blipFill>
        <p:spPr>
          <a:xfrm rot="-5400000">
            <a:off x="1919869" y="5143500"/>
            <a:ext cx="1979398" cy="1979398"/>
          </a:xfrm>
          <a:prstGeom prst="rect">
            <a:avLst/>
          </a:prstGeom>
        </p:spPr>
      </p:pic>
      <p:pic>
        <p:nvPicPr>
          <p:cNvPr id="28" name="Picture 7">
            <a:extLst>
              <a:ext uri="{FF2B5EF4-FFF2-40B4-BE49-F238E27FC236}">
                <a16:creationId xmlns:a16="http://schemas.microsoft.com/office/drawing/2014/main" id="{D768C32E-E8B2-4C5D-96C7-339DA279615A}"/>
              </a:ext>
            </a:extLst>
          </p:cNvPr>
          <p:cNvPicPr>
            <a:picLocks noChangeAspect="1"/>
          </p:cNvPicPr>
          <p:nvPr/>
        </p:nvPicPr>
        <p:blipFill>
          <a:blip r:embed="rId2"/>
          <a:srcRect/>
          <a:stretch>
            <a:fillRect/>
          </a:stretch>
        </p:blipFill>
        <p:spPr>
          <a:xfrm rot="5400000">
            <a:off x="15601950" y="-170549"/>
            <a:ext cx="2855698" cy="28556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2473" r="6055" b="2033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015329" y="9511348"/>
            <a:ext cx="18668009" cy="1866800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26666"/>
              </a:srgbClr>
            </a:solidFill>
          </p:spPr>
        </p:sp>
      </p:grpSp>
      <p:grpSp>
        <p:nvGrpSpPr>
          <p:cNvPr id="4" name="Group 4"/>
          <p:cNvGrpSpPr/>
          <p:nvPr/>
        </p:nvGrpSpPr>
        <p:grpSpPr>
          <a:xfrm>
            <a:off x="-406319" y="-277793"/>
            <a:ext cx="18694319" cy="1869431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46666"/>
              </a:srgbClr>
            </a:solidFill>
          </p:spPr>
        </p:sp>
      </p:grpSp>
      <p:pic>
        <p:nvPicPr>
          <p:cNvPr id="7" name="Picture 7"/>
          <p:cNvPicPr>
            <a:picLocks noChangeAspect="1"/>
          </p:cNvPicPr>
          <p:nvPr/>
        </p:nvPicPr>
        <p:blipFill>
          <a:blip r:embed="rId3"/>
          <a:srcRect/>
          <a:stretch>
            <a:fillRect/>
          </a:stretch>
        </p:blipFill>
        <p:spPr>
          <a:xfrm rot="-10800000">
            <a:off x="830012" y="211231"/>
            <a:ext cx="2854137" cy="2854137"/>
          </a:xfrm>
          <a:prstGeom prst="rect">
            <a:avLst/>
          </a:prstGeom>
        </p:spPr>
      </p:pic>
      <p:grpSp>
        <p:nvGrpSpPr>
          <p:cNvPr id="8" name="Group 8"/>
          <p:cNvGrpSpPr/>
          <p:nvPr/>
        </p:nvGrpSpPr>
        <p:grpSpPr>
          <a:xfrm>
            <a:off x="-1256459" y="2600673"/>
            <a:ext cx="18521215" cy="6468694"/>
            <a:chOff x="0" y="0"/>
            <a:chExt cx="24694953" cy="8624925"/>
          </a:xfrm>
        </p:grpSpPr>
        <p:sp>
          <p:nvSpPr>
            <p:cNvPr id="9" name="TextBox 9"/>
            <p:cNvSpPr txBox="1"/>
            <p:nvPr/>
          </p:nvSpPr>
          <p:spPr>
            <a:xfrm>
              <a:off x="0" y="-57150"/>
              <a:ext cx="24694953" cy="6529650"/>
            </a:xfrm>
            <a:prstGeom prst="rect">
              <a:avLst/>
            </a:prstGeom>
          </p:spPr>
          <p:txBody>
            <a:bodyPr lIns="0" tIns="0" rIns="0" bIns="0" rtlCol="0" anchor="t">
              <a:spAutoFit/>
            </a:bodyPr>
            <a:lstStyle/>
            <a:p>
              <a:pPr algn="r">
                <a:lnSpc>
                  <a:spcPts val="12961"/>
                </a:lnSpc>
              </a:pPr>
              <a:r>
                <a:rPr lang="en-US" sz="10368" spc="414">
                  <a:solidFill>
                    <a:srgbClr val="FFFFFF"/>
                  </a:solidFill>
                  <a:latin typeface="Raleway Bold"/>
                </a:rPr>
                <a:t>DOES STAFF DIVERSITY REFLECT COMMUNITY DIVERSITY?</a:t>
              </a:r>
            </a:p>
          </p:txBody>
        </p:sp>
        <p:sp>
          <p:nvSpPr>
            <p:cNvPr id="10" name="TextBox 10"/>
            <p:cNvSpPr txBox="1"/>
            <p:nvPr/>
          </p:nvSpPr>
          <p:spPr>
            <a:xfrm>
              <a:off x="0" y="7418527"/>
              <a:ext cx="24694953" cy="1206398"/>
            </a:xfrm>
            <a:prstGeom prst="rect">
              <a:avLst/>
            </a:prstGeom>
          </p:spPr>
          <p:txBody>
            <a:bodyPr lIns="0" tIns="0" rIns="0" bIns="0" rtlCol="0" anchor="t">
              <a:spAutoFit/>
            </a:bodyPr>
            <a:lstStyle/>
            <a:p>
              <a:pPr algn="r">
                <a:lnSpc>
                  <a:spcPts val="7352"/>
                </a:lnSpc>
              </a:pPr>
              <a:endParaRPr/>
            </a:p>
          </p:txBody>
        </p:sp>
      </p:grpSp>
      <p:pic>
        <p:nvPicPr>
          <p:cNvPr id="11" name="Picture 11"/>
          <p:cNvPicPr>
            <a:picLocks noChangeAspect="1"/>
          </p:cNvPicPr>
          <p:nvPr/>
        </p:nvPicPr>
        <p:blipFill>
          <a:blip r:embed="rId3"/>
          <a:srcRect/>
          <a:stretch>
            <a:fillRect/>
          </a:stretch>
        </p:blipFill>
        <p:spPr>
          <a:xfrm>
            <a:off x="14998188" y="7021701"/>
            <a:ext cx="2854137" cy="2854137"/>
          </a:xfrm>
          <a:prstGeom prst="rect">
            <a:avLst/>
          </a:prstGeom>
        </p:spPr>
      </p:pic>
      <p:sp>
        <p:nvSpPr>
          <p:cNvPr id="12" name="TextBox 12"/>
          <p:cNvSpPr txBox="1"/>
          <p:nvPr/>
        </p:nvSpPr>
        <p:spPr>
          <a:xfrm>
            <a:off x="8652680" y="1323975"/>
            <a:ext cx="8612075" cy="619125"/>
          </a:xfrm>
          <a:prstGeom prst="rect">
            <a:avLst/>
          </a:prstGeom>
        </p:spPr>
        <p:txBody>
          <a:bodyPr lIns="0" tIns="0" rIns="0" bIns="0" rtlCol="0" anchor="t">
            <a:spAutoFit/>
          </a:bodyPr>
          <a:lstStyle/>
          <a:p>
            <a:pPr algn="r">
              <a:lnSpc>
                <a:spcPts val="4800"/>
              </a:lnSpc>
            </a:pPr>
            <a:r>
              <a:rPr lang="en-US" sz="4000" spc="200">
                <a:solidFill>
                  <a:srgbClr val="FFFFFF"/>
                </a:solidFill>
                <a:latin typeface="Raleway Bold"/>
              </a:rPr>
              <a:t>QUESTION #1</a:t>
            </a:r>
          </a:p>
        </p:txBody>
      </p:sp>
      <p:sp>
        <p:nvSpPr>
          <p:cNvPr id="13" name="TextBox 13"/>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5" name="Picture 6">
            <a:extLst>
              <a:ext uri="{FF2B5EF4-FFF2-40B4-BE49-F238E27FC236}">
                <a16:creationId xmlns:a16="http://schemas.microsoft.com/office/drawing/2014/main" id="{FCA00FCD-EF13-45D5-A877-CF09CB00E1FF}"/>
              </a:ext>
            </a:extLst>
          </p:cNvPr>
          <p:cNvPicPr>
            <a:picLocks noChangeAspect="1"/>
          </p:cNvPicPr>
          <p:nvPr/>
        </p:nvPicPr>
        <p:blipFill>
          <a:blip r:embed="rId4"/>
          <a:srcRect t="121" b="121"/>
          <a:stretch>
            <a:fillRect/>
          </a:stretch>
        </p:blipFill>
        <p:spPr>
          <a:xfrm rot="-5400000">
            <a:off x="-230361" y="4624320"/>
            <a:ext cx="5855058" cy="58550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AutoShape 3"/>
          <p:cNvSpPr/>
          <p:nvPr/>
        </p:nvSpPr>
        <p:spPr>
          <a:xfrm rot="-5400000">
            <a:off x="11167455" y="-5430136"/>
            <a:ext cx="716215" cy="12183455"/>
          </a:xfrm>
          <a:prstGeom prst="rect">
            <a:avLst/>
          </a:prstGeom>
          <a:solidFill>
            <a:srgbClr val="D9D9D9">
              <a:alpha val="22745"/>
            </a:srgbClr>
          </a:solidFill>
        </p:spPr>
      </p:sp>
      <p:sp>
        <p:nvSpPr>
          <p:cNvPr id="4" name="AutoShape 4"/>
          <p:cNvSpPr/>
          <p:nvPr/>
        </p:nvSpPr>
        <p:spPr>
          <a:xfrm rot="-5400000">
            <a:off x="11174292" y="-4335816"/>
            <a:ext cx="716215" cy="12169781"/>
          </a:xfrm>
          <a:prstGeom prst="rect">
            <a:avLst/>
          </a:prstGeom>
          <a:solidFill>
            <a:srgbClr val="D9D9D9">
              <a:alpha val="22745"/>
            </a:srgbClr>
          </a:solidFill>
        </p:spPr>
      </p:sp>
      <p:sp>
        <p:nvSpPr>
          <p:cNvPr id="5" name="AutoShape 5"/>
          <p:cNvSpPr/>
          <p:nvPr/>
        </p:nvSpPr>
        <p:spPr>
          <a:xfrm rot="-5400000">
            <a:off x="11174292" y="-3248332"/>
            <a:ext cx="716215" cy="12169781"/>
          </a:xfrm>
          <a:prstGeom prst="rect">
            <a:avLst/>
          </a:prstGeom>
          <a:solidFill>
            <a:srgbClr val="D9D9D9">
              <a:alpha val="22745"/>
            </a:srgbClr>
          </a:solidFill>
        </p:spPr>
      </p:sp>
      <p:sp>
        <p:nvSpPr>
          <p:cNvPr id="6" name="AutoShape 6"/>
          <p:cNvSpPr/>
          <p:nvPr/>
        </p:nvSpPr>
        <p:spPr>
          <a:xfrm rot="-5400000">
            <a:off x="11167455" y="-2167686"/>
            <a:ext cx="716215" cy="12183455"/>
          </a:xfrm>
          <a:prstGeom prst="rect">
            <a:avLst/>
          </a:prstGeom>
          <a:solidFill>
            <a:srgbClr val="D9D9D9">
              <a:alpha val="22745"/>
            </a:srgbClr>
          </a:solidFill>
        </p:spPr>
      </p:sp>
      <p:sp>
        <p:nvSpPr>
          <p:cNvPr id="7" name="AutoShape 7"/>
          <p:cNvSpPr/>
          <p:nvPr/>
        </p:nvSpPr>
        <p:spPr>
          <a:xfrm rot="-5400000">
            <a:off x="11167455" y="-1080202"/>
            <a:ext cx="716215" cy="12183455"/>
          </a:xfrm>
          <a:prstGeom prst="rect">
            <a:avLst/>
          </a:prstGeom>
          <a:solidFill>
            <a:srgbClr val="D9D9D9">
              <a:alpha val="22745"/>
            </a:srgbClr>
          </a:solidFill>
        </p:spPr>
      </p:sp>
      <p:sp>
        <p:nvSpPr>
          <p:cNvPr id="8" name="AutoShape 8"/>
          <p:cNvSpPr/>
          <p:nvPr/>
        </p:nvSpPr>
        <p:spPr>
          <a:xfrm rot="-5400000">
            <a:off x="11167455" y="7281"/>
            <a:ext cx="716215" cy="12183455"/>
          </a:xfrm>
          <a:prstGeom prst="rect">
            <a:avLst/>
          </a:prstGeom>
          <a:solidFill>
            <a:srgbClr val="D9D9D9">
              <a:alpha val="22745"/>
            </a:srgbClr>
          </a:solidFill>
        </p:spPr>
      </p:sp>
      <p:sp>
        <p:nvSpPr>
          <p:cNvPr id="9" name="AutoShape 9"/>
          <p:cNvSpPr/>
          <p:nvPr/>
        </p:nvSpPr>
        <p:spPr>
          <a:xfrm rot="-5400000">
            <a:off x="11167455" y="1094764"/>
            <a:ext cx="716215" cy="12183455"/>
          </a:xfrm>
          <a:prstGeom prst="rect">
            <a:avLst/>
          </a:prstGeom>
          <a:solidFill>
            <a:srgbClr val="D9D9D9">
              <a:alpha val="22745"/>
            </a:srgbClr>
          </a:solidFill>
        </p:spPr>
      </p:sp>
      <p:sp>
        <p:nvSpPr>
          <p:cNvPr id="10" name="AutoShape 10"/>
          <p:cNvSpPr/>
          <p:nvPr/>
        </p:nvSpPr>
        <p:spPr>
          <a:xfrm rot="-5400000">
            <a:off x="10791696" y="-5054377"/>
            <a:ext cx="716215" cy="11431936"/>
          </a:xfrm>
          <a:prstGeom prst="rect">
            <a:avLst/>
          </a:prstGeom>
          <a:solidFill>
            <a:srgbClr val="12264A"/>
          </a:solidFill>
        </p:spPr>
      </p:sp>
      <p:sp>
        <p:nvSpPr>
          <p:cNvPr id="11" name="AutoShape 11"/>
          <p:cNvSpPr/>
          <p:nvPr/>
        </p:nvSpPr>
        <p:spPr>
          <a:xfrm rot="-5400000">
            <a:off x="6891345" y="5370874"/>
            <a:ext cx="716215" cy="3631235"/>
          </a:xfrm>
          <a:prstGeom prst="rect">
            <a:avLst/>
          </a:prstGeom>
          <a:solidFill>
            <a:srgbClr val="12264A"/>
          </a:solidFill>
        </p:spPr>
      </p:sp>
      <p:sp>
        <p:nvSpPr>
          <p:cNvPr id="12" name="AutoShape 12"/>
          <p:cNvSpPr/>
          <p:nvPr/>
        </p:nvSpPr>
        <p:spPr>
          <a:xfrm rot="-5400000">
            <a:off x="5962814" y="1949472"/>
            <a:ext cx="716215" cy="1774173"/>
          </a:xfrm>
          <a:prstGeom prst="rect">
            <a:avLst/>
          </a:prstGeom>
          <a:solidFill>
            <a:srgbClr val="12264A"/>
          </a:solidFill>
        </p:spPr>
      </p:sp>
      <p:sp>
        <p:nvSpPr>
          <p:cNvPr id="13" name="AutoShape 13"/>
          <p:cNvSpPr/>
          <p:nvPr/>
        </p:nvSpPr>
        <p:spPr>
          <a:xfrm rot="-5400000">
            <a:off x="5888319" y="3111451"/>
            <a:ext cx="716215" cy="1625181"/>
          </a:xfrm>
          <a:prstGeom prst="rect">
            <a:avLst/>
          </a:prstGeom>
          <a:solidFill>
            <a:srgbClr val="C6AA74"/>
          </a:solidFill>
        </p:spPr>
      </p:sp>
      <p:sp>
        <p:nvSpPr>
          <p:cNvPr id="14" name="AutoShape 14"/>
          <p:cNvSpPr/>
          <p:nvPr/>
        </p:nvSpPr>
        <p:spPr>
          <a:xfrm rot="-5400000">
            <a:off x="10550883" y="-3726080"/>
            <a:ext cx="716215" cy="10950310"/>
          </a:xfrm>
          <a:prstGeom prst="rect">
            <a:avLst/>
          </a:prstGeom>
          <a:solidFill>
            <a:srgbClr val="C6AA74"/>
          </a:solidFill>
        </p:spPr>
      </p:sp>
      <p:sp>
        <p:nvSpPr>
          <p:cNvPr id="15" name="AutoShape 15"/>
          <p:cNvSpPr/>
          <p:nvPr/>
        </p:nvSpPr>
        <p:spPr>
          <a:xfrm rot="-5400000">
            <a:off x="5836988" y="4250264"/>
            <a:ext cx="716216" cy="1522519"/>
          </a:xfrm>
          <a:prstGeom prst="rect">
            <a:avLst/>
          </a:prstGeom>
          <a:solidFill>
            <a:srgbClr val="12264A"/>
          </a:solidFill>
        </p:spPr>
      </p:sp>
      <p:sp>
        <p:nvSpPr>
          <p:cNvPr id="16" name="AutoShape 16"/>
          <p:cNvSpPr/>
          <p:nvPr/>
        </p:nvSpPr>
        <p:spPr>
          <a:xfrm rot="-5400000">
            <a:off x="6093500" y="5081236"/>
            <a:ext cx="716215" cy="2035544"/>
          </a:xfrm>
          <a:prstGeom prst="rect">
            <a:avLst/>
          </a:prstGeom>
          <a:solidFill>
            <a:srgbClr val="C6AA74"/>
          </a:solidFill>
        </p:spPr>
      </p:sp>
      <p:sp>
        <p:nvSpPr>
          <p:cNvPr id="17" name="TextBox 17"/>
          <p:cNvSpPr txBox="1"/>
          <p:nvPr/>
        </p:nvSpPr>
        <p:spPr>
          <a:xfrm>
            <a:off x="5529661" y="297743"/>
            <a:ext cx="1529356" cy="716204"/>
          </a:xfrm>
          <a:prstGeom prst="rect">
            <a:avLst/>
          </a:prstGeom>
        </p:spPr>
        <p:txBody>
          <a:bodyPr lIns="0" tIns="0" rIns="0" bIns="0" rtlCol="0" anchor="t">
            <a:spAutoFit/>
          </a:bodyPr>
          <a:lstStyle/>
          <a:p>
            <a:pPr>
              <a:lnSpc>
                <a:spcPts val="6012"/>
              </a:lnSpc>
            </a:pPr>
            <a:r>
              <a:rPr lang="en-US" sz="3600" spc="248" dirty="0">
                <a:solidFill>
                  <a:srgbClr val="FFFFFF"/>
                </a:solidFill>
                <a:latin typeface="Aileron Regular Bold"/>
              </a:rPr>
              <a:t>White</a:t>
            </a:r>
          </a:p>
        </p:txBody>
      </p:sp>
      <p:sp>
        <p:nvSpPr>
          <p:cNvPr id="18" name="AutoShape 18"/>
          <p:cNvSpPr/>
          <p:nvPr/>
        </p:nvSpPr>
        <p:spPr>
          <a:xfrm rot="5400000">
            <a:off x="1282234" y="4406776"/>
            <a:ext cx="8254894" cy="48309"/>
          </a:xfrm>
          <a:prstGeom prst="rect">
            <a:avLst/>
          </a:prstGeom>
          <a:solidFill>
            <a:srgbClr val="191919">
              <a:alpha val="98823"/>
            </a:srgbClr>
          </a:solidFill>
        </p:spPr>
      </p:sp>
      <p:sp>
        <p:nvSpPr>
          <p:cNvPr id="19" name="AutoShape 19"/>
          <p:cNvSpPr/>
          <p:nvPr/>
        </p:nvSpPr>
        <p:spPr>
          <a:xfrm>
            <a:off x="5406489" y="8572677"/>
            <a:ext cx="12210801" cy="10917"/>
          </a:xfrm>
          <a:prstGeom prst="rect">
            <a:avLst/>
          </a:prstGeom>
          <a:solidFill>
            <a:srgbClr val="191919">
              <a:alpha val="98823"/>
            </a:srgbClr>
          </a:solidFill>
        </p:spPr>
      </p:sp>
      <p:sp>
        <p:nvSpPr>
          <p:cNvPr id="20" name="TextBox 20"/>
          <p:cNvSpPr txBox="1"/>
          <p:nvPr/>
        </p:nvSpPr>
        <p:spPr>
          <a:xfrm>
            <a:off x="5175345"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0</a:t>
            </a:r>
          </a:p>
        </p:txBody>
      </p:sp>
      <p:sp>
        <p:nvSpPr>
          <p:cNvPr id="21" name="TextBox 21"/>
          <p:cNvSpPr txBox="1"/>
          <p:nvPr/>
        </p:nvSpPr>
        <p:spPr>
          <a:xfrm>
            <a:off x="6704701"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10</a:t>
            </a:r>
          </a:p>
        </p:txBody>
      </p:sp>
      <p:sp>
        <p:nvSpPr>
          <p:cNvPr id="22" name="TextBox 22"/>
          <p:cNvSpPr txBox="1"/>
          <p:nvPr/>
        </p:nvSpPr>
        <p:spPr>
          <a:xfrm>
            <a:off x="8234057"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20</a:t>
            </a:r>
          </a:p>
        </p:txBody>
      </p:sp>
      <p:sp>
        <p:nvSpPr>
          <p:cNvPr id="23" name="TextBox 23"/>
          <p:cNvSpPr txBox="1"/>
          <p:nvPr/>
        </p:nvSpPr>
        <p:spPr>
          <a:xfrm>
            <a:off x="9763413"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30</a:t>
            </a:r>
          </a:p>
        </p:txBody>
      </p:sp>
      <p:sp>
        <p:nvSpPr>
          <p:cNvPr id="24" name="TextBox 24"/>
          <p:cNvSpPr txBox="1"/>
          <p:nvPr/>
        </p:nvSpPr>
        <p:spPr>
          <a:xfrm>
            <a:off x="11292769"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40</a:t>
            </a:r>
          </a:p>
        </p:txBody>
      </p:sp>
      <p:sp>
        <p:nvSpPr>
          <p:cNvPr id="25" name="TextBox 25"/>
          <p:cNvSpPr txBox="1"/>
          <p:nvPr/>
        </p:nvSpPr>
        <p:spPr>
          <a:xfrm>
            <a:off x="12822126"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50</a:t>
            </a:r>
          </a:p>
        </p:txBody>
      </p:sp>
      <p:sp>
        <p:nvSpPr>
          <p:cNvPr id="26" name="TextBox 26"/>
          <p:cNvSpPr txBox="1"/>
          <p:nvPr/>
        </p:nvSpPr>
        <p:spPr>
          <a:xfrm>
            <a:off x="14351482"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60</a:t>
            </a:r>
          </a:p>
        </p:txBody>
      </p:sp>
      <p:sp>
        <p:nvSpPr>
          <p:cNvPr id="27" name="TextBox 27"/>
          <p:cNvSpPr txBox="1"/>
          <p:nvPr/>
        </p:nvSpPr>
        <p:spPr>
          <a:xfrm>
            <a:off x="15880838"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70</a:t>
            </a:r>
          </a:p>
        </p:txBody>
      </p:sp>
      <p:sp>
        <p:nvSpPr>
          <p:cNvPr id="28" name="TextBox 28"/>
          <p:cNvSpPr txBox="1"/>
          <p:nvPr/>
        </p:nvSpPr>
        <p:spPr>
          <a:xfrm>
            <a:off x="304640" y="341589"/>
            <a:ext cx="3714750" cy="2260727"/>
          </a:xfrm>
          <a:prstGeom prst="rect">
            <a:avLst/>
          </a:prstGeom>
        </p:spPr>
        <p:txBody>
          <a:bodyPr lIns="0" tIns="0" rIns="0" bIns="0" rtlCol="0" anchor="t">
            <a:spAutoFit/>
          </a:bodyPr>
          <a:lstStyle/>
          <a:p>
            <a:pPr>
              <a:lnSpc>
                <a:spcPts val="4454"/>
              </a:lnSpc>
            </a:pPr>
            <a:r>
              <a:rPr lang="en-US" sz="3400" spc="102">
                <a:solidFill>
                  <a:srgbClr val="FFFFFF"/>
                </a:solidFill>
                <a:latin typeface="Aileron Heavy"/>
              </a:rPr>
              <a:t>Does staff diversity reflect community diversity?</a:t>
            </a:r>
          </a:p>
        </p:txBody>
      </p:sp>
      <p:sp>
        <p:nvSpPr>
          <p:cNvPr id="29" name="TextBox 29"/>
          <p:cNvSpPr txBox="1"/>
          <p:nvPr/>
        </p:nvSpPr>
        <p:spPr>
          <a:xfrm>
            <a:off x="17365636" y="8978983"/>
            <a:ext cx="503308" cy="381684"/>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80</a:t>
            </a:r>
          </a:p>
        </p:txBody>
      </p:sp>
      <p:sp>
        <p:nvSpPr>
          <p:cNvPr id="30" name="AutoShape 30"/>
          <p:cNvSpPr/>
          <p:nvPr/>
        </p:nvSpPr>
        <p:spPr>
          <a:xfrm rot="-5400000">
            <a:off x="11174292" y="2129679"/>
            <a:ext cx="716215" cy="12169781"/>
          </a:xfrm>
          <a:prstGeom prst="rect">
            <a:avLst/>
          </a:prstGeom>
          <a:solidFill>
            <a:srgbClr val="D9D9D9">
              <a:alpha val="22745"/>
            </a:srgbClr>
          </a:solidFill>
        </p:spPr>
      </p:sp>
      <p:sp>
        <p:nvSpPr>
          <p:cNvPr id="31" name="AutoShape 31"/>
          <p:cNvSpPr/>
          <p:nvPr/>
        </p:nvSpPr>
        <p:spPr>
          <a:xfrm rot="-5400000">
            <a:off x="7254504" y="6038084"/>
            <a:ext cx="701914" cy="4356924"/>
          </a:xfrm>
          <a:prstGeom prst="rect">
            <a:avLst/>
          </a:prstGeom>
          <a:solidFill>
            <a:srgbClr val="C6AA74"/>
          </a:solidFill>
        </p:spPr>
      </p:sp>
      <p:sp>
        <p:nvSpPr>
          <p:cNvPr id="32" name="TextBox 32"/>
          <p:cNvSpPr txBox="1"/>
          <p:nvPr/>
        </p:nvSpPr>
        <p:spPr>
          <a:xfrm>
            <a:off x="5529661" y="1372054"/>
            <a:ext cx="2853388" cy="716204"/>
          </a:xfrm>
          <a:prstGeom prst="rect">
            <a:avLst/>
          </a:prstGeom>
        </p:spPr>
        <p:txBody>
          <a:bodyPr lIns="0" tIns="0" rIns="0" bIns="0" rtlCol="0" anchor="t">
            <a:spAutoFit/>
          </a:bodyPr>
          <a:lstStyle/>
          <a:p>
            <a:pPr>
              <a:lnSpc>
                <a:spcPts val="6012"/>
              </a:lnSpc>
            </a:pPr>
            <a:r>
              <a:rPr lang="en-US" sz="3600" spc="248" dirty="0">
                <a:solidFill>
                  <a:srgbClr val="FFFFFF"/>
                </a:solidFill>
                <a:latin typeface="Aileron Regular Bold"/>
              </a:rPr>
              <a:t>White</a:t>
            </a:r>
          </a:p>
        </p:txBody>
      </p:sp>
      <p:sp>
        <p:nvSpPr>
          <p:cNvPr id="33" name="TextBox 33"/>
          <p:cNvSpPr txBox="1"/>
          <p:nvPr/>
        </p:nvSpPr>
        <p:spPr>
          <a:xfrm>
            <a:off x="5529661" y="2444352"/>
            <a:ext cx="2853388" cy="716204"/>
          </a:xfrm>
          <a:prstGeom prst="rect">
            <a:avLst/>
          </a:prstGeom>
        </p:spPr>
        <p:txBody>
          <a:bodyPr lIns="0" tIns="0" rIns="0" bIns="0" rtlCol="0" anchor="t">
            <a:spAutoFit/>
          </a:bodyPr>
          <a:lstStyle/>
          <a:p>
            <a:pPr>
              <a:lnSpc>
                <a:spcPts val="6012"/>
              </a:lnSpc>
            </a:pPr>
            <a:r>
              <a:rPr lang="en-US" sz="3600" spc="248" dirty="0">
                <a:solidFill>
                  <a:srgbClr val="FFFFFF"/>
                </a:solidFill>
                <a:latin typeface="Aileron Regular Bold"/>
              </a:rPr>
              <a:t>Black</a:t>
            </a:r>
          </a:p>
        </p:txBody>
      </p:sp>
      <p:sp>
        <p:nvSpPr>
          <p:cNvPr id="34" name="TextBox 34"/>
          <p:cNvSpPr txBox="1"/>
          <p:nvPr/>
        </p:nvSpPr>
        <p:spPr>
          <a:xfrm>
            <a:off x="5515482" y="3533566"/>
            <a:ext cx="1534214" cy="716204"/>
          </a:xfrm>
          <a:prstGeom prst="rect">
            <a:avLst/>
          </a:prstGeom>
        </p:spPr>
        <p:txBody>
          <a:bodyPr lIns="0" tIns="0" rIns="0" bIns="0" rtlCol="0" anchor="t">
            <a:spAutoFit/>
          </a:bodyPr>
          <a:lstStyle/>
          <a:p>
            <a:pPr>
              <a:lnSpc>
                <a:spcPts val="6012"/>
              </a:lnSpc>
            </a:pPr>
            <a:r>
              <a:rPr lang="en-US" sz="3600" spc="248" dirty="0">
                <a:solidFill>
                  <a:srgbClr val="FFFFFF"/>
                </a:solidFill>
                <a:latin typeface="Aileron Regular Bold"/>
              </a:rPr>
              <a:t>Black</a:t>
            </a:r>
          </a:p>
        </p:txBody>
      </p:sp>
      <p:sp>
        <p:nvSpPr>
          <p:cNvPr id="35" name="TextBox 35"/>
          <p:cNvSpPr txBox="1"/>
          <p:nvPr/>
        </p:nvSpPr>
        <p:spPr>
          <a:xfrm>
            <a:off x="7063875" y="4610563"/>
            <a:ext cx="2340364" cy="716204"/>
          </a:xfrm>
          <a:prstGeom prst="rect">
            <a:avLst/>
          </a:prstGeom>
        </p:spPr>
        <p:txBody>
          <a:bodyPr lIns="0" tIns="0" rIns="0" bIns="0" rtlCol="0" anchor="t">
            <a:spAutoFit/>
          </a:bodyPr>
          <a:lstStyle/>
          <a:p>
            <a:pPr>
              <a:lnSpc>
                <a:spcPts val="6012"/>
              </a:lnSpc>
            </a:pPr>
            <a:r>
              <a:rPr lang="en-US" sz="3600" spc="248" dirty="0">
                <a:solidFill>
                  <a:srgbClr val="12264A"/>
                </a:solidFill>
                <a:latin typeface="Aileron Regular Bold"/>
              </a:rPr>
              <a:t>Hispanic</a:t>
            </a:r>
          </a:p>
        </p:txBody>
      </p:sp>
      <p:sp>
        <p:nvSpPr>
          <p:cNvPr id="36" name="TextBox 36"/>
          <p:cNvSpPr txBox="1"/>
          <p:nvPr/>
        </p:nvSpPr>
        <p:spPr>
          <a:xfrm>
            <a:off x="7593766" y="5708988"/>
            <a:ext cx="2853388" cy="716204"/>
          </a:xfrm>
          <a:prstGeom prst="rect">
            <a:avLst/>
          </a:prstGeom>
        </p:spPr>
        <p:txBody>
          <a:bodyPr lIns="0" tIns="0" rIns="0" bIns="0" rtlCol="0" anchor="t">
            <a:spAutoFit/>
          </a:bodyPr>
          <a:lstStyle/>
          <a:p>
            <a:pPr>
              <a:lnSpc>
                <a:spcPts val="6012"/>
              </a:lnSpc>
            </a:pPr>
            <a:r>
              <a:rPr lang="en-US" sz="3600" spc="248" dirty="0">
                <a:solidFill>
                  <a:srgbClr val="C6AA74"/>
                </a:solidFill>
                <a:latin typeface="Aileron Regular Bold"/>
              </a:rPr>
              <a:t>Hispanic</a:t>
            </a:r>
          </a:p>
        </p:txBody>
      </p:sp>
      <p:sp>
        <p:nvSpPr>
          <p:cNvPr id="37" name="TextBox 37"/>
          <p:cNvSpPr txBox="1"/>
          <p:nvPr/>
        </p:nvSpPr>
        <p:spPr>
          <a:xfrm>
            <a:off x="5529661" y="6782155"/>
            <a:ext cx="2853388" cy="716204"/>
          </a:xfrm>
          <a:prstGeom prst="rect">
            <a:avLst/>
          </a:prstGeom>
        </p:spPr>
        <p:txBody>
          <a:bodyPr lIns="0" tIns="0" rIns="0" bIns="0" rtlCol="0" anchor="t">
            <a:spAutoFit/>
          </a:bodyPr>
          <a:lstStyle/>
          <a:p>
            <a:pPr>
              <a:lnSpc>
                <a:spcPts val="6012"/>
              </a:lnSpc>
            </a:pPr>
            <a:r>
              <a:rPr lang="en-US" sz="3600" spc="248" dirty="0">
                <a:solidFill>
                  <a:srgbClr val="FFFFFF"/>
                </a:solidFill>
                <a:latin typeface="Aileron Regular Bold"/>
              </a:rPr>
              <a:t>Non-White</a:t>
            </a:r>
          </a:p>
        </p:txBody>
      </p:sp>
      <p:sp>
        <p:nvSpPr>
          <p:cNvPr id="38" name="TextBox 38"/>
          <p:cNvSpPr txBox="1"/>
          <p:nvPr/>
        </p:nvSpPr>
        <p:spPr>
          <a:xfrm>
            <a:off x="5529661" y="7829231"/>
            <a:ext cx="2853388" cy="716204"/>
          </a:xfrm>
          <a:prstGeom prst="rect">
            <a:avLst/>
          </a:prstGeom>
        </p:spPr>
        <p:txBody>
          <a:bodyPr lIns="0" tIns="0" rIns="0" bIns="0" rtlCol="0" anchor="t">
            <a:spAutoFit/>
          </a:bodyPr>
          <a:lstStyle/>
          <a:p>
            <a:pPr>
              <a:lnSpc>
                <a:spcPts val="6012"/>
              </a:lnSpc>
            </a:pPr>
            <a:r>
              <a:rPr lang="en-US" sz="3600" spc="248" dirty="0">
                <a:solidFill>
                  <a:srgbClr val="FFFFFF"/>
                </a:solidFill>
                <a:latin typeface="Aileron Regular Bold"/>
              </a:rPr>
              <a:t>Non-White</a:t>
            </a:r>
          </a:p>
        </p:txBody>
      </p:sp>
      <p:sp>
        <p:nvSpPr>
          <p:cNvPr id="39" name="TextBox 39"/>
          <p:cNvSpPr txBox="1"/>
          <p:nvPr/>
        </p:nvSpPr>
        <p:spPr>
          <a:xfrm>
            <a:off x="15116160" y="283173"/>
            <a:ext cx="1529356" cy="716204"/>
          </a:xfrm>
          <a:prstGeom prst="rect">
            <a:avLst/>
          </a:prstGeom>
        </p:spPr>
        <p:txBody>
          <a:bodyPr lIns="0" tIns="0" rIns="0" bIns="0" rtlCol="0" anchor="t">
            <a:spAutoFit/>
          </a:bodyPr>
          <a:lstStyle/>
          <a:p>
            <a:pPr algn="r">
              <a:lnSpc>
                <a:spcPts val="6012"/>
              </a:lnSpc>
            </a:pPr>
            <a:r>
              <a:rPr lang="en-US" sz="3600" spc="248" dirty="0">
                <a:solidFill>
                  <a:srgbClr val="FFFFFF"/>
                </a:solidFill>
                <a:latin typeface="Aileron Regular"/>
              </a:rPr>
              <a:t>75.7%</a:t>
            </a:r>
          </a:p>
        </p:txBody>
      </p:sp>
      <p:sp>
        <p:nvSpPr>
          <p:cNvPr id="40" name="TextBox 40"/>
          <p:cNvSpPr txBox="1"/>
          <p:nvPr/>
        </p:nvSpPr>
        <p:spPr>
          <a:xfrm>
            <a:off x="14631905" y="1372054"/>
            <a:ext cx="1529356" cy="716204"/>
          </a:xfrm>
          <a:prstGeom prst="rect">
            <a:avLst/>
          </a:prstGeom>
        </p:spPr>
        <p:txBody>
          <a:bodyPr lIns="0" tIns="0" rIns="0" bIns="0" rtlCol="0" anchor="t">
            <a:spAutoFit/>
          </a:bodyPr>
          <a:lstStyle/>
          <a:p>
            <a:pPr algn="r">
              <a:lnSpc>
                <a:spcPts val="6012"/>
              </a:lnSpc>
            </a:pPr>
            <a:r>
              <a:rPr lang="en-US" sz="3600" spc="248" dirty="0">
                <a:solidFill>
                  <a:srgbClr val="FFFFFF"/>
                </a:solidFill>
                <a:latin typeface="Aileron Regular"/>
              </a:rPr>
              <a:t>72.4%</a:t>
            </a:r>
          </a:p>
        </p:txBody>
      </p:sp>
      <p:sp>
        <p:nvSpPr>
          <p:cNvPr id="41" name="TextBox 41"/>
          <p:cNvSpPr txBox="1"/>
          <p:nvPr/>
        </p:nvSpPr>
        <p:spPr>
          <a:xfrm>
            <a:off x="7342112" y="2447068"/>
            <a:ext cx="1529356" cy="716204"/>
          </a:xfrm>
          <a:prstGeom prst="rect">
            <a:avLst/>
          </a:prstGeom>
        </p:spPr>
        <p:txBody>
          <a:bodyPr lIns="0" tIns="0" rIns="0" bIns="0" rtlCol="0" anchor="t">
            <a:spAutoFit/>
          </a:bodyPr>
          <a:lstStyle/>
          <a:p>
            <a:pPr>
              <a:lnSpc>
                <a:spcPts val="6012"/>
              </a:lnSpc>
            </a:pPr>
            <a:r>
              <a:rPr lang="en-US" sz="3600" spc="248" dirty="0">
                <a:solidFill>
                  <a:srgbClr val="12264A"/>
                </a:solidFill>
                <a:latin typeface="Aileron Regular"/>
              </a:rPr>
              <a:t>12.6%</a:t>
            </a:r>
          </a:p>
        </p:txBody>
      </p:sp>
      <p:sp>
        <p:nvSpPr>
          <p:cNvPr id="42" name="TextBox 42"/>
          <p:cNvSpPr txBox="1"/>
          <p:nvPr/>
        </p:nvSpPr>
        <p:spPr>
          <a:xfrm>
            <a:off x="7186782" y="3533566"/>
            <a:ext cx="1529356" cy="716204"/>
          </a:xfrm>
          <a:prstGeom prst="rect">
            <a:avLst/>
          </a:prstGeom>
        </p:spPr>
        <p:txBody>
          <a:bodyPr lIns="0" tIns="0" rIns="0" bIns="0" rtlCol="0" anchor="t">
            <a:spAutoFit/>
          </a:bodyPr>
          <a:lstStyle/>
          <a:p>
            <a:pPr algn="just">
              <a:lnSpc>
                <a:spcPts val="6012"/>
              </a:lnSpc>
            </a:pPr>
            <a:r>
              <a:rPr lang="en-US" sz="3600" spc="248" dirty="0">
                <a:solidFill>
                  <a:srgbClr val="C6AA74"/>
                </a:solidFill>
                <a:latin typeface="Aileron Regular"/>
              </a:rPr>
              <a:t>10.9%</a:t>
            </a:r>
          </a:p>
        </p:txBody>
      </p:sp>
      <p:sp>
        <p:nvSpPr>
          <p:cNvPr id="43" name="TextBox 43"/>
          <p:cNvSpPr txBox="1"/>
          <p:nvPr/>
        </p:nvSpPr>
        <p:spPr>
          <a:xfrm>
            <a:off x="9298965" y="4623730"/>
            <a:ext cx="1529356" cy="716204"/>
          </a:xfrm>
          <a:prstGeom prst="rect">
            <a:avLst/>
          </a:prstGeom>
        </p:spPr>
        <p:txBody>
          <a:bodyPr lIns="0" tIns="0" rIns="0" bIns="0" rtlCol="0" anchor="t">
            <a:spAutoFit/>
          </a:bodyPr>
          <a:lstStyle/>
          <a:p>
            <a:pPr algn="just">
              <a:lnSpc>
                <a:spcPts val="6012"/>
              </a:lnSpc>
            </a:pPr>
            <a:r>
              <a:rPr lang="en-US" sz="3600" spc="248" dirty="0">
                <a:solidFill>
                  <a:srgbClr val="12264A"/>
                </a:solidFill>
                <a:latin typeface="Aileron Regular"/>
              </a:rPr>
              <a:t>10.7%</a:t>
            </a:r>
          </a:p>
        </p:txBody>
      </p:sp>
      <p:sp>
        <p:nvSpPr>
          <p:cNvPr id="44" name="TextBox 44"/>
          <p:cNvSpPr txBox="1"/>
          <p:nvPr/>
        </p:nvSpPr>
        <p:spPr>
          <a:xfrm>
            <a:off x="9806862" y="5723287"/>
            <a:ext cx="1529356" cy="716204"/>
          </a:xfrm>
          <a:prstGeom prst="rect">
            <a:avLst/>
          </a:prstGeom>
        </p:spPr>
        <p:txBody>
          <a:bodyPr lIns="0" tIns="0" rIns="0" bIns="0" rtlCol="0" anchor="t">
            <a:spAutoFit/>
          </a:bodyPr>
          <a:lstStyle/>
          <a:p>
            <a:pPr algn="just">
              <a:lnSpc>
                <a:spcPts val="6012"/>
              </a:lnSpc>
            </a:pPr>
            <a:r>
              <a:rPr lang="en-US" sz="3600" spc="248" dirty="0">
                <a:solidFill>
                  <a:srgbClr val="C6AA74"/>
                </a:solidFill>
                <a:latin typeface="Aileron Regular"/>
              </a:rPr>
              <a:t>12.9%</a:t>
            </a:r>
          </a:p>
        </p:txBody>
      </p:sp>
      <p:sp>
        <p:nvSpPr>
          <p:cNvPr id="45" name="TextBox 45"/>
          <p:cNvSpPr txBox="1"/>
          <p:nvPr/>
        </p:nvSpPr>
        <p:spPr>
          <a:xfrm>
            <a:off x="9217855" y="6795192"/>
            <a:ext cx="1529356" cy="716204"/>
          </a:xfrm>
          <a:prstGeom prst="rect">
            <a:avLst/>
          </a:prstGeom>
        </p:spPr>
        <p:txBody>
          <a:bodyPr lIns="0" tIns="0" rIns="0" bIns="0" rtlCol="0" anchor="t">
            <a:spAutoFit/>
          </a:bodyPr>
          <a:lstStyle/>
          <a:p>
            <a:pPr algn="just">
              <a:lnSpc>
                <a:spcPts val="6012"/>
              </a:lnSpc>
            </a:pPr>
            <a:r>
              <a:rPr lang="en-US" sz="3600" spc="248" dirty="0">
                <a:solidFill>
                  <a:srgbClr val="12264A"/>
                </a:solidFill>
                <a:latin typeface="Aileron Regular"/>
              </a:rPr>
              <a:t>24.3%</a:t>
            </a:r>
          </a:p>
        </p:txBody>
      </p:sp>
      <p:sp>
        <p:nvSpPr>
          <p:cNvPr id="46" name="TextBox 46"/>
          <p:cNvSpPr txBox="1"/>
          <p:nvPr/>
        </p:nvSpPr>
        <p:spPr>
          <a:xfrm>
            <a:off x="9936182" y="7823726"/>
            <a:ext cx="1529356" cy="716204"/>
          </a:xfrm>
          <a:prstGeom prst="rect">
            <a:avLst/>
          </a:prstGeom>
        </p:spPr>
        <p:txBody>
          <a:bodyPr lIns="0" tIns="0" rIns="0" bIns="0" rtlCol="0" anchor="t">
            <a:spAutoFit/>
          </a:bodyPr>
          <a:lstStyle/>
          <a:p>
            <a:pPr algn="just">
              <a:lnSpc>
                <a:spcPts val="6012"/>
              </a:lnSpc>
            </a:pPr>
            <a:r>
              <a:rPr lang="en-US" sz="3600" spc="248" dirty="0">
                <a:solidFill>
                  <a:srgbClr val="C6AA74"/>
                </a:solidFill>
                <a:latin typeface="Aileron Regular"/>
              </a:rPr>
              <a:t>27.6%</a:t>
            </a:r>
          </a:p>
        </p:txBody>
      </p:sp>
      <p:sp>
        <p:nvSpPr>
          <p:cNvPr id="47" name="TextBox 47"/>
          <p:cNvSpPr txBox="1"/>
          <p:nvPr/>
        </p:nvSpPr>
        <p:spPr>
          <a:xfrm>
            <a:off x="304640" y="8273805"/>
            <a:ext cx="3714750" cy="1753940"/>
          </a:xfrm>
          <a:prstGeom prst="rect">
            <a:avLst/>
          </a:prstGeom>
        </p:spPr>
        <p:txBody>
          <a:bodyPr lIns="0" tIns="0" rIns="0" bIns="0" rtlCol="0" anchor="t">
            <a:spAutoFit/>
          </a:bodyPr>
          <a:lstStyle/>
          <a:p>
            <a:pPr>
              <a:lnSpc>
                <a:spcPts val="3506"/>
              </a:lnSpc>
            </a:pPr>
            <a:r>
              <a:rPr lang="en-US" sz="2099" spc="144" dirty="0">
                <a:solidFill>
                  <a:srgbClr val="FFFFFF"/>
                </a:solidFill>
                <a:latin typeface="Aileron Regular"/>
              </a:rPr>
              <a:t>Source: 2020 Racine County staffing and 2018 American Community Survey 5-Year Estimates</a:t>
            </a:r>
          </a:p>
        </p:txBody>
      </p:sp>
      <p:sp>
        <p:nvSpPr>
          <p:cNvPr id="52" name="TextBox 52"/>
          <p:cNvSpPr txBox="1"/>
          <p:nvPr/>
        </p:nvSpPr>
        <p:spPr>
          <a:xfrm>
            <a:off x="14603135" y="9620387"/>
            <a:ext cx="3215162"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54" name="AutoShape 16">
            <a:extLst>
              <a:ext uri="{FF2B5EF4-FFF2-40B4-BE49-F238E27FC236}">
                <a16:creationId xmlns:a16="http://schemas.microsoft.com/office/drawing/2014/main" id="{D39E264A-32F2-45AA-B0C0-33E114E05468}"/>
              </a:ext>
            </a:extLst>
          </p:cNvPr>
          <p:cNvSpPr/>
          <p:nvPr/>
        </p:nvSpPr>
        <p:spPr>
          <a:xfrm rot="-5400000">
            <a:off x="7037285" y="7946038"/>
            <a:ext cx="582306" cy="3843900"/>
          </a:xfrm>
          <a:prstGeom prst="rect">
            <a:avLst/>
          </a:prstGeom>
          <a:solidFill>
            <a:srgbClr val="12264A"/>
          </a:solidFill>
        </p:spPr>
      </p:sp>
      <p:sp>
        <p:nvSpPr>
          <p:cNvPr id="56" name="AutoShape 18">
            <a:extLst>
              <a:ext uri="{FF2B5EF4-FFF2-40B4-BE49-F238E27FC236}">
                <a16:creationId xmlns:a16="http://schemas.microsoft.com/office/drawing/2014/main" id="{880319D4-A633-45F4-9830-1E379260B65A}"/>
              </a:ext>
            </a:extLst>
          </p:cNvPr>
          <p:cNvSpPr/>
          <p:nvPr/>
        </p:nvSpPr>
        <p:spPr>
          <a:xfrm rot="-5400000">
            <a:off x="11504924" y="7946038"/>
            <a:ext cx="582306" cy="3843900"/>
          </a:xfrm>
          <a:prstGeom prst="rect">
            <a:avLst/>
          </a:prstGeom>
          <a:solidFill>
            <a:srgbClr val="C6AA74"/>
          </a:solidFill>
        </p:spPr>
      </p:sp>
      <p:sp>
        <p:nvSpPr>
          <p:cNvPr id="58" name="TextBox 19">
            <a:extLst>
              <a:ext uri="{FF2B5EF4-FFF2-40B4-BE49-F238E27FC236}">
                <a16:creationId xmlns:a16="http://schemas.microsoft.com/office/drawing/2014/main" id="{B7D674DA-1CE1-4D57-982D-DB1887CB6880}"/>
              </a:ext>
            </a:extLst>
          </p:cNvPr>
          <p:cNvSpPr txBox="1"/>
          <p:nvPr/>
        </p:nvSpPr>
        <p:spPr>
          <a:xfrm>
            <a:off x="10462988" y="9517994"/>
            <a:ext cx="2686628" cy="626425"/>
          </a:xfrm>
          <a:prstGeom prst="rect">
            <a:avLst/>
          </a:prstGeom>
        </p:spPr>
        <p:txBody>
          <a:bodyPr lIns="0" tIns="0" rIns="0" bIns="0" rtlCol="0" anchor="t">
            <a:spAutoFit/>
          </a:bodyPr>
          <a:lstStyle/>
          <a:p>
            <a:pPr algn="just">
              <a:lnSpc>
                <a:spcPts val="5343"/>
              </a:lnSpc>
            </a:pPr>
            <a:r>
              <a:rPr lang="en-US" sz="3199" spc="220" dirty="0">
                <a:solidFill>
                  <a:srgbClr val="FFFFFF"/>
                </a:solidFill>
                <a:latin typeface="Aileron Regular Bold"/>
              </a:rPr>
              <a:t>Community</a:t>
            </a:r>
          </a:p>
        </p:txBody>
      </p:sp>
      <p:sp>
        <p:nvSpPr>
          <p:cNvPr id="60" name="TextBox 49">
            <a:extLst>
              <a:ext uri="{FF2B5EF4-FFF2-40B4-BE49-F238E27FC236}">
                <a16:creationId xmlns:a16="http://schemas.microsoft.com/office/drawing/2014/main" id="{4B8F0C16-53C7-4144-A0BE-9D0BE6AD55C5}"/>
              </a:ext>
            </a:extLst>
          </p:cNvPr>
          <p:cNvSpPr txBox="1"/>
          <p:nvPr/>
        </p:nvSpPr>
        <p:spPr>
          <a:xfrm>
            <a:off x="5734247" y="9483022"/>
            <a:ext cx="3003118" cy="604140"/>
          </a:xfrm>
          <a:prstGeom prst="rect">
            <a:avLst/>
          </a:prstGeom>
        </p:spPr>
        <p:txBody>
          <a:bodyPr wrap="square" lIns="0" tIns="0" rIns="0" bIns="0" rtlCol="0" anchor="t">
            <a:spAutoFit/>
          </a:bodyPr>
          <a:lstStyle/>
          <a:p>
            <a:pPr algn="ctr">
              <a:lnSpc>
                <a:spcPts val="5343"/>
              </a:lnSpc>
            </a:pPr>
            <a:r>
              <a:rPr lang="en-US" sz="3199" spc="220" dirty="0">
                <a:solidFill>
                  <a:srgbClr val="FFFFFF"/>
                </a:solidFill>
                <a:latin typeface="Aileron Regular Bold"/>
              </a:rPr>
              <a:t>County Staff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AutoShape 3"/>
          <p:cNvSpPr/>
          <p:nvPr/>
        </p:nvSpPr>
        <p:spPr>
          <a:xfrm rot="5400000">
            <a:off x="1271892" y="4438080"/>
            <a:ext cx="8296540" cy="27347"/>
          </a:xfrm>
          <a:prstGeom prst="rect">
            <a:avLst/>
          </a:prstGeom>
          <a:solidFill>
            <a:srgbClr val="191919">
              <a:alpha val="98823"/>
            </a:srgbClr>
          </a:solidFill>
        </p:spPr>
      </p:sp>
      <p:sp>
        <p:nvSpPr>
          <p:cNvPr id="4" name="AutoShape 4"/>
          <p:cNvSpPr/>
          <p:nvPr/>
        </p:nvSpPr>
        <p:spPr>
          <a:xfrm>
            <a:off x="5406489" y="8583649"/>
            <a:ext cx="12210801" cy="10917"/>
          </a:xfrm>
          <a:prstGeom prst="rect">
            <a:avLst/>
          </a:prstGeom>
          <a:solidFill>
            <a:srgbClr val="191919">
              <a:alpha val="98823"/>
            </a:srgbClr>
          </a:solidFill>
        </p:spPr>
      </p:sp>
      <p:sp>
        <p:nvSpPr>
          <p:cNvPr id="5" name="TextBox 5"/>
          <p:cNvSpPr txBox="1"/>
          <p:nvPr/>
        </p:nvSpPr>
        <p:spPr>
          <a:xfrm>
            <a:off x="5175345"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0</a:t>
            </a:r>
          </a:p>
        </p:txBody>
      </p:sp>
      <p:sp>
        <p:nvSpPr>
          <p:cNvPr id="6" name="TextBox 6"/>
          <p:cNvSpPr txBox="1"/>
          <p:nvPr/>
        </p:nvSpPr>
        <p:spPr>
          <a:xfrm>
            <a:off x="6704701"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10</a:t>
            </a:r>
          </a:p>
        </p:txBody>
      </p:sp>
      <p:sp>
        <p:nvSpPr>
          <p:cNvPr id="7" name="TextBox 7"/>
          <p:cNvSpPr txBox="1"/>
          <p:nvPr/>
        </p:nvSpPr>
        <p:spPr>
          <a:xfrm>
            <a:off x="8234057"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20</a:t>
            </a:r>
          </a:p>
        </p:txBody>
      </p:sp>
      <p:sp>
        <p:nvSpPr>
          <p:cNvPr id="8" name="TextBox 8"/>
          <p:cNvSpPr txBox="1"/>
          <p:nvPr/>
        </p:nvSpPr>
        <p:spPr>
          <a:xfrm>
            <a:off x="9763413"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30</a:t>
            </a:r>
          </a:p>
        </p:txBody>
      </p:sp>
      <p:sp>
        <p:nvSpPr>
          <p:cNvPr id="9" name="TextBox 9"/>
          <p:cNvSpPr txBox="1"/>
          <p:nvPr/>
        </p:nvSpPr>
        <p:spPr>
          <a:xfrm>
            <a:off x="11292769"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40</a:t>
            </a:r>
          </a:p>
        </p:txBody>
      </p:sp>
      <p:sp>
        <p:nvSpPr>
          <p:cNvPr id="10" name="TextBox 10"/>
          <p:cNvSpPr txBox="1"/>
          <p:nvPr/>
        </p:nvSpPr>
        <p:spPr>
          <a:xfrm>
            <a:off x="12822126"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50</a:t>
            </a:r>
          </a:p>
        </p:txBody>
      </p:sp>
      <p:sp>
        <p:nvSpPr>
          <p:cNvPr id="11" name="TextBox 11"/>
          <p:cNvSpPr txBox="1"/>
          <p:nvPr/>
        </p:nvSpPr>
        <p:spPr>
          <a:xfrm>
            <a:off x="14351482"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60</a:t>
            </a:r>
          </a:p>
        </p:txBody>
      </p:sp>
      <p:sp>
        <p:nvSpPr>
          <p:cNvPr id="12" name="TextBox 12"/>
          <p:cNvSpPr txBox="1"/>
          <p:nvPr/>
        </p:nvSpPr>
        <p:spPr>
          <a:xfrm>
            <a:off x="15880838" y="8982124"/>
            <a:ext cx="503308" cy="375401"/>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70</a:t>
            </a:r>
          </a:p>
        </p:txBody>
      </p:sp>
      <p:sp>
        <p:nvSpPr>
          <p:cNvPr id="13" name="TextBox 13"/>
          <p:cNvSpPr txBox="1"/>
          <p:nvPr/>
        </p:nvSpPr>
        <p:spPr>
          <a:xfrm>
            <a:off x="304640" y="341589"/>
            <a:ext cx="3714750" cy="2260727"/>
          </a:xfrm>
          <a:prstGeom prst="rect">
            <a:avLst/>
          </a:prstGeom>
        </p:spPr>
        <p:txBody>
          <a:bodyPr lIns="0" tIns="0" rIns="0" bIns="0" rtlCol="0" anchor="t">
            <a:spAutoFit/>
          </a:bodyPr>
          <a:lstStyle/>
          <a:p>
            <a:pPr>
              <a:lnSpc>
                <a:spcPts val="4454"/>
              </a:lnSpc>
            </a:pPr>
            <a:r>
              <a:rPr lang="en-US" sz="3400" spc="102">
                <a:solidFill>
                  <a:srgbClr val="FFFFFF"/>
                </a:solidFill>
                <a:latin typeface="Aileron Heavy"/>
              </a:rPr>
              <a:t>Does staff diversity reflect community diversity?</a:t>
            </a:r>
          </a:p>
        </p:txBody>
      </p:sp>
      <p:sp>
        <p:nvSpPr>
          <p:cNvPr id="14" name="TextBox 14"/>
          <p:cNvSpPr txBox="1"/>
          <p:nvPr/>
        </p:nvSpPr>
        <p:spPr>
          <a:xfrm>
            <a:off x="17365636" y="8978983"/>
            <a:ext cx="503308" cy="381684"/>
          </a:xfrm>
          <a:prstGeom prst="rect">
            <a:avLst/>
          </a:prstGeom>
        </p:spPr>
        <p:txBody>
          <a:bodyPr lIns="0" tIns="0" rIns="0" bIns="0" rtlCol="0" anchor="t">
            <a:spAutoFit/>
          </a:bodyPr>
          <a:lstStyle/>
          <a:p>
            <a:pPr algn="ctr">
              <a:lnSpc>
                <a:spcPts val="3178"/>
              </a:lnSpc>
            </a:pPr>
            <a:r>
              <a:rPr lang="en-US" sz="2077" spc="20">
                <a:solidFill>
                  <a:srgbClr val="191919"/>
                </a:solidFill>
                <a:latin typeface="Aileron Regular"/>
              </a:rPr>
              <a:t>80</a:t>
            </a:r>
          </a:p>
        </p:txBody>
      </p:sp>
      <p:sp>
        <p:nvSpPr>
          <p:cNvPr id="15" name="TextBox 15"/>
          <p:cNvSpPr txBox="1"/>
          <p:nvPr/>
        </p:nvSpPr>
        <p:spPr>
          <a:xfrm>
            <a:off x="304640" y="8273805"/>
            <a:ext cx="3714750" cy="1753940"/>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and 2018 American Community Survey 5-Year Estimates</a:t>
            </a:r>
          </a:p>
        </p:txBody>
      </p:sp>
      <p:sp>
        <p:nvSpPr>
          <p:cNvPr id="16" name="AutoShape 16"/>
          <p:cNvSpPr/>
          <p:nvPr/>
        </p:nvSpPr>
        <p:spPr>
          <a:xfrm rot="-5400000">
            <a:off x="7037285" y="7946038"/>
            <a:ext cx="582306" cy="3843900"/>
          </a:xfrm>
          <a:prstGeom prst="rect">
            <a:avLst/>
          </a:prstGeom>
          <a:solidFill>
            <a:srgbClr val="12264A"/>
          </a:solidFill>
        </p:spPr>
      </p:sp>
      <p:sp>
        <p:nvSpPr>
          <p:cNvPr id="18" name="AutoShape 18"/>
          <p:cNvSpPr/>
          <p:nvPr/>
        </p:nvSpPr>
        <p:spPr>
          <a:xfrm rot="-5400000">
            <a:off x="11504924" y="7946038"/>
            <a:ext cx="582306" cy="3843900"/>
          </a:xfrm>
          <a:prstGeom prst="rect">
            <a:avLst/>
          </a:prstGeom>
          <a:solidFill>
            <a:srgbClr val="C6AA74"/>
          </a:solidFill>
        </p:spPr>
      </p:sp>
      <p:sp>
        <p:nvSpPr>
          <p:cNvPr id="19" name="TextBox 19"/>
          <p:cNvSpPr txBox="1"/>
          <p:nvPr/>
        </p:nvSpPr>
        <p:spPr>
          <a:xfrm>
            <a:off x="10566605" y="9485964"/>
            <a:ext cx="2686628" cy="626425"/>
          </a:xfrm>
          <a:prstGeom prst="rect">
            <a:avLst/>
          </a:prstGeom>
        </p:spPr>
        <p:txBody>
          <a:bodyPr lIns="0" tIns="0" rIns="0" bIns="0" rtlCol="0" anchor="t">
            <a:spAutoFit/>
          </a:bodyPr>
          <a:lstStyle/>
          <a:p>
            <a:pPr algn="just">
              <a:lnSpc>
                <a:spcPts val="5343"/>
              </a:lnSpc>
            </a:pPr>
            <a:r>
              <a:rPr lang="en-US" sz="3199" spc="220" dirty="0">
                <a:solidFill>
                  <a:srgbClr val="FFFFFF"/>
                </a:solidFill>
                <a:latin typeface="Aileron Regular Bold"/>
              </a:rPr>
              <a:t>Community</a:t>
            </a:r>
          </a:p>
        </p:txBody>
      </p:sp>
      <p:sp>
        <p:nvSpPr>
          <p:cNvPr id="20" name="TextBox 20"/>
          <p:cNvSpPr txBox="1"/>
          <p:nvPr/>
        </p:nvSpPr>
        <p:spPr>
          <a:xfrm>
            <a:off x="14484533" y="9613237"/>
            <a:ext cx="3194652" cy="421640"/>
          </a:xfrm>
          <a:prstGeom prst="rect">
            <a:avLst/>
          </a:prstGeom>
        </p:spPr>
        <p:txBody>
          <a:bodyPr lIns="0" tIns="0" rIns="0" bIns="0" rtlCol="0" anchor="t">
            <a:spAutoFit/>
          </a:bodyPr>
          <a:lstStyle/>
          <a:p>
            <a:pPr algn="r">
              <a:lnSpc>
                <a:spcPts val="3359"/>
              </a:lnSpc>
            </a:pPr>
            <a:r>
              <a:rPr lang="en-US" sz="2400" spc="144" dirty="0">
                <a:solidFill>
                  <a:srgbClr val="12264A"/>
                </a:solidFill>
                <a:latin typeface="Raleway"/>
              </a:rPr>
              <a:t>REI Analysis 2020</a:t>
            </a:r>
          </a:p>
        </p:txBody>
      </p:sp>
      <p:sp>
        <p:nvSpPr>
          <p:cNvPr id="21" name="AutoShape 21"/>
          <p:cNvSpPr/>
          <p:nvPr/>
        </p:nvSpPr>
        <p:spPr>
          <a:xfrm rot="-5400000">
            <a:off x="10846102" y="-4460387"/>
            <a:ext cx="1379431" cy="12162944"/>
          </a:xfrm>
          <a:prstGeom prst="rect">
            <a:avLst/>
          </a:prstGeom>
          <a:solidFill>
            <a:srgbClr val="D9D9D9">
              <a:alpha val="22745"/>
            </a:srgbClr>
          </a:solidFill>
        </p:spPr>
      </p:sp>
      <p:sp>
        <p:nvSpPr>
          <p:cNvPr id="22" name="AutoShape 22"/>
          <p:cNvSpPr/>
          <p:nvPr/>
        </p:nvSpPr>
        <p:spPr>
          <a:xfrm rot="-5400000">
            <a:off x="8693337" y="-2341806"/>
            <a:ext cx="1379431" cy="7925781"/>
          </a:xfrm>
          <a:prstGeom prst="rect">
            <a:avLst/>
          </a:prstGeom>
          <a:solidFill>
            <a:srgbClr val="12264A"/>
          </a:solidFill>
        </p:spPr>
      </p:sp>
      <p:sp>
        <p:nvSpPr>
          <p:cNvPr id="23" name="TextBox 23"/>
          <p:cNvSpPr txBox="1"/>
          <p:nvPr/>
        </p:nvSpPr>
        <p:spPr>
          <a:xfrm>
            <a:off x="5671816" y="935941"/>
            <a:ext cx="2402983" cy="1113113"/>
          </a:xfrm>
          <a:prstGeom prst="rect">
            <a:avLst/>
          </a:prstGeom>
        </p:spPr>
        <p:txBody>
          <a:bodyPr lIns="0" tIns="0" rIns="0" bIns="0" rtlCol="0" anchor="t">
            <a:spAutoFit/>
          </a:bodyPr>
          <a:lstStyle/>
          <a:p>
            <a:pPr>
              <a:lnSpc>
                <a:spcPts val="9446"/>
              </a:lnSpc>
            </a:pPr>
            <a:r>
              <a:rPr lang="en-US" sz="5656" spc="390">
                <a:solidFill>
                  <a:srgbClr val="FFFFFF"/>
                </a:solidFill>
                <a:latin typeface="Aileron Regular Bold"/>
              </a:rPr>
              <a:t>Men</a:t>
            </a:r>
          </a:p>
        </p:txBody>
      </p:sp>
      <p:sp>
        <p:nvSpPr>
          <p:cNvPr id="24" name="AutoShape 24"/>
          <p:cNvSpPr/>
          <p:nvPr/>
        </p:nvSpPr>
        <p:spPr>
          <a:xfrm rot="-5400000">
            <a:off x="10832429" y="-2693745"/>
            <a:ext cx="1379431" cy="12190291"/>
          </a:xfrm>
          <a:prstGeom prst="rect">
            <a:avLst/>
          </a:prstGeom>
          <a:solidFill>
            <a:srgbClr val="D9D9D9">
              <a:alpha val="22745"/>
            </a:srgbClr>
          </a:solidFill>
        </p:spPr>
      </p:sp>
      <p:sp>
        <p:nvSpPr>
          <p:cNvPr id="25" name="AutoShape 25"/>
          <p:cNvSpPr/>
          <p:nvPr/>
        </p:nvSpPr>
        <p:spPr>
          <a:xfrm rot="-5400000">
            <a:off x="8534642" y="-395958"/>
            <a:ext cx="1379431" cy="7594718"/>
          </a:xfrm>
          <a:prstGeom prst="rect">
            <a:avLst/>
          </a:prstGeom>
          <a:solidFill>
            <a:srgbClr val="C6AA74"/>
          </a:solidFill>
        </p:spPr>
      </p:sp>
      <p:sp>
        <p:nvSpPr>
          <p:cNvPr id="26" name="AutoShape 26"/>
          <p:cNvSpPr/>
          <p:nvPr/>
        </p:nvSpPr>
        <p:spPr>
          <a:xfrm rot="-5400000">
            <a:off x="10839265" y="-723017"/>
            <a:ext cx="1379431" cy="12176618"/>
          </a:xfrm>
          <a:prstGeom prst="rect">
            <a:avLst/>
          </a:prstGeom>
          <a:solidFill>
            <a:srgbClr val="D9D9D9">
              <a:alpha val="22745"/>
            </a:srgbClr>
          </a:solidFill>
        </p:spPr>
      </p:sp>
      <p:sp>
        <p:nvSpPr>
          <p:cNvPr id="27" name="AutoShape 27"/>
          <p:cNvSpPr/>
          <p:nvPr/>
        </p:nvSpPr>
        <p:spPr>
          <a:xfrm rot="-5400000">
            <a:off x="8445102" y="1657473"/>
            <a:ext cx="1379431" cy="7415637"/>
          </a:xfrm>
          <a:prstGeom prst="rect">
            <a:avLst/>
          </a:prstGeom>
          <a:solidFill>
            <a:srgbClr val="12264A"/>
          </a:solidFill>
        </p:spPr>
      </p:sp>
      <p:sp>
        <p:nvSpPr>
          <p:cNvPr id="28" name="AutoShape 28"/>
          <p:cNvSpPr/>
          <p:nvPr/>
        </p:nvSpPr>
        <p:spPr>
          <a:xfrm rot="-5400000">
            <a:off x="10846102" y="1200951"/>
            <a:ext cx="1379431" cy="12162944"/>
          </a:xfrm>
          <a:prstGeom prst="rect">
            <a:avLst/>
          </a:prstGeom>
          <a:solidFill>
            <a:srgbClr val="D9D9D9">
              <a:alpha val="22745"/>
            </a:srgbClr>
          </a:solidFill>
        </p:spPr>
      </p:sp>
      <p:sp>
        <p:nvSpPr>
          <p:cNvPr id="29" name="AutoShape 29"/>
          <p:cNvSpPr/>
          <p:nvPr/>
        </p:nvSpPr>
        <p:spPr>
          <a:xfrm rot="-5400000">
            <a:off x="8606500" y="3413206"/>
            <a:ext cx="1379431" cy="7738434"/>
          </a:xfrm>
          <a:prstGeom prst="rect">
            <a:avLst/>
          </a:prstGeom>
          <a:solidFill>
            <a:srgbClr val="C6AA74"/>
          </a:solidFill>
        </p:spPr>
      </p:sp>
      <p:sp>
        <p:nvSpPr>
          <p:cNvPr id="30" name="TextBox 30"/>
          <p:cNvSpPr txBox="1"/>
          <p:nvPr/>
        </p:nvSpPr>
        <p:spPr>
          <a:xfrm>
            <a:off x="5685816" y="2773179"/>
            <a:ext cx="2402983" cy="1113113"/>
          </a:xfrm>
          <a:prstGeom prst="rect">
            <a:avLst/>
          </a:prstGeom>
        </p:spPr>
        <p:txBody>
          <a:bodyPr lIns="0" tIns="0" rIns="0" bIns="0" rtlCol="0" anchor="t">
            <a:spAutoFit/>
          </a:bodyPr>
          <a:lstStyle/>
          <a:p>
            <a:pPr>
              <a:lnSpc>
                <a:spcPts val="9446"/>
              </a:lnSpc>
            </a:pPr>
            <a:r>
              <a:rPr lang="en-US" sz="5656" spc="390" dirty="0">
                <a:solidFill>
                  <a:srgbClr val="FFFFFF"/>
                </a:solidFill>
                <a:latin typeface="Aileron Regular Bold"/>
              </a:rPr>
              <a:t>Men</a:t>
            </a:r>
          </a:p>
        </p:txBody>
      </p:sp>
      <p:sp>
        <p:nvSpPr>
          <p:cNvPr id="31" name="TextBox 31"/>
          <p:cNvSpPr txBox="1"/>
          <p:nvPr/>
        </p:nvSpPr>
        <p:spPr>
          <a:xfrm>
            <a:off x="5685816" y="4785783"/>
            <a:ext cx="3058712" cy="1113113"/>
          </a:xfrm>
          <a:prstGeom prst="rect">
            <a:avLst/>
          </a:prstGeom>
        </p:spPr>
        <p:txBody>
          <a:bodyPr lIns="0" tIns="0" rIns="0" bIns="0" rtlCol="0" anchor="t">
            <a:spAutoFit/>
          </a:bodyPr>
          <a:lstStyle/>
          <a:p>
            <a:pPr>
              <a:lnSpc>
                <a:spcPts val="9446"/>
              </a:lnSpc>
            </a:pPr>
            <a:r>
              <a:rPr lang="en-US" sz="5656" spc="390" dirty="0">
                <a:solidFill>
                  <a:srgbClr val="FFFFFF"/>
                </a:solidFill>
                <a:latin typeface="Aileron Regular Bold"/>
              </a:rPr>
              <a:t>Women</a:t>
            </a:r>
          </a:p>
        </p:txBody>
      </p:sp>
      <p:sp>
        <p:nvSpPr>
          <p:cNvPr id="32" name="TextBox 32"/>
          <p:cNvSpPr txBox="1"/>
          <p:nvPr/>
        </p:nvSpPr>
        <p:spPr>
          <a:xfrm>
            <a:off x="5685816" y="6720201"/>
            <a:ext cx="3058712" cy="1113113"/>
          </a:xfrm>
          <a:prstGeom prst="rect">
            <a:avLst/>
          </a:prstGeom>
        </p:spPr>
        <p:txBody>
          <a:bodyPr lIns="0" tIns="0" rIns="0" bIns="0" rtlCol="0" anchor="t">
            <a:spAutoFit/>
          </a:bodyPr>
          <a:lstStyle/>
          <a:p>
            <a:pPr>
              <a:lnSpc>
                <a:spcPts val="9446"/>
              </a:lnSpc>
            </a:pPr>
            <a:r>
              <a:rPr lang="en-US" sz="5656" spc="390" dirty="0">
                <a:solidFill>
                  <a:srgbClr val="FFFFFF"/>
                </a:solidFill>
                <a:latin typeface="Aileron Regular Bold"/>
              </a:rPr>
              <a:t>Women</a:t>
            </a:r>
          </a:p>
        </p:txBody>
      </p:sp>
      <p:sp>
        <p:nvSpPr>
          <p:cNvPr id="33" name="TextBox 33"/>
          <p:cNvSpPr txBox="1"/>
          <p:nvPr/>
        </p:nvSpPr>
        <p:spPr>
          <a:xfrm>
            <a:off x="13648230" y="1039302"/>
            <a:ext cx="2413119" cy="1116519"/>
          </a:xfrm>
          <a:prstGeom prst="rect">
            <a:avLst/>
          </a:prstGeom>
        </p:spPr>
        <p:txBody>
          <a:bodyPr lIns="0" tIns="0" rIns="0" bIns="0" rtlCol="0" anchor="t">
            <a:spAutoFit/>
          </a:bodyPr>
          <a:lstStyle/>
          <a:p>
            <a:pPr algn="just">
              <a:lnSpc>
                <a:spcPts val="9452"/>
              </a:lnSpc>
            </a:pPr>
            <a:r>
              <a:rPr lang="en-US" sz="5660" spc="390" dirty="0">
                <a:solidFill>
                  <a:srgbClr val="12264A"/>
                </a:solidFill>
                <a:latin typeface="Aileron Regular"/>
              </a:rPr>
              <a:t>51.3%</a:t>
            </a:r>
          </a:p>
        </p:txBody>
      </p:sp>
      <p:sp>
        <p:nvSpPr>
          <p:cNvPr id="34" name="TextBox 34"/>
          <p:cNvSpPr txBox="1"/>
          <p:nvPr/>
        </p:nvSpPr>
        <p:spPr>
          <a:xfrm>
            <a:off x="13076890" y="4780280"/>
            <a:ext cx="2413119" cy="1116519"/>
          </a:xfrm>
          <a:prstGeom prst="rect">
            <a:avLst/>
          </a:prstGeom>
        </p:spPr>
        <p:txBody>
          <a:bodyPr lIns="0" tIns="0" rIns="0" bIns="0" rtlCol="0" anchor="t">
            <a:spAutoFit/>
          </a:bodyPr>
          <a:lstStyle/>
          <a:p>
            <a:pPr algn="just">
              <a:lnSpc>
                <a:spcPts val="9452"/>
              </a:lnSpc>
            </a:pPr>
            <a:r>
              <a:rPr lang="en-US" sz="5660" spc="390" dirty="0">
                <a:solidFill>
                  <a:srgbClr val="12264A"/>
                </a:solidFill>
                <a:latin typeface="Aileron Regular"/>
              </a:rPr>
              <a:t>48.7%</a:t>
            </a:r>
          </a:p>
        </p:txBody>
      </p:sp>
      <p:sp>
        <p:nvSpPr>
          <p:cNvPr id="35" name="TextBox 35"/>
          <p:cNvSpPr txBox="1"/>
          <p:nvPr/>
        </p:nvSpPr>
        <p:spPr>
          <a:xfrm>
            <a:off x="13277973" y="2776975"/>
            <a:ext cx="2413119" cy="1116519"/>
          </a:xfrm>
          <a:prstGeom prst="rect">
            <a:avLst/>
          </a:prstGeom>
        </p:spPr>
        <p:txBody>
          <a:bodyPr lIns="0" tIns="0" rIns="0" bIns="0" rtlCol="0" anchor="t">
            <a:spAutoFit/>
          </a:bodyPr>
          <a:lstStyle/>
          <a:p>
            <a:pPr algn="just">
              <a:lnSpc>
                <a:spcPts val="9452"/>
              </a:lnSpc>
            </a:pPr>
            <a:r>
              <a:rPr lang="en-US" sz="5660" spc="390" dirty="0">
                <a:solidFill>
                  <a:srgbClr val="C6AA74"/>
                </a:solidFill>
                <a:latin typeface="Aileron Regular"/>
              </a:rPr>
              <a:t>49.5%</a:t>
            </a:r>
          </a:p>
        </p:txBody>
      </p:sp>
      <p:sp>
        <p:nvSpPr>
          <p:cNvPr id="36" name="TextBox 36"/>
          <p:cNvSpPr txBox="1"/>
          <p:nvPr/>
        </p:nvSpPr>
        <p:spPr>
          <a:xfrm>
            <a:off x="13396576" y="6718497"/>
            <a:ext cx="2413119" cy="1116519"/>
          </a:xfrm>
          <a:prstGeom prst="rect">
            <a:avLst/>
          </a:prstGeom>
        </p:spPr>
        <p:txBody>
          <a:bodyPr lIns="0" tIns="0" rIns="0" bIns="0" rtlCol="0" anchor="t">
            <a:spAutoFit/>
          </a:bodyPr>
          <a:lstStyle/>
          <a:p>
            <a:pPr algn="just">
              <a:lnSpc>
                <a:spcPts val="9452"/>
              </a:lnSpc>
            </a:pPr>
            <a:r>
              <a:rPr lang="en-US" sz="5660" spc="390" dirty="0">
                <a:solidFill>
                  <a:srgbClr val="C6AA74"/>
                </a:solidFill>
                <a:latin typeface="Aileron Regular"/>
              </a:rPr>
              <a:t>50.5%</a:t>
            </a:r>
          </a:p>
        </p:txBody>
      </p:sp>
      <p:sp>
        <p:nvSpPr>
          <p:cNvPr id="38" name="TextBox 49">
            <a:extLst>
              <a:ext uri="{FF2B5EF4-FFF2-40B4-BE49-F238E27FC236}">
                <a16:creationId xmlns:a16="http://schemas.microsoft.com/office/drawing/2014/main" id="{CB61F017-2A3D-4FE2-8CF6-A2D41CEA8017}"/>
              </a:ext>
            </a:extLst>
          </p:cNvPr>
          <p:cNvSpPr txBox="1"/>
          <p:nvPr/>
        </p:nvSpPr>
        <p:spPr>
          <a:xfrm>
            <a:off x="5741409" y="9492379"/>
            <a:ext cx="3003118" cy="604140"/>
          </a:xfrm>
          <a:prstGeom prst="rect">
            <a:avLst/>
          </a:prstGeom>
        </p:spPr>
        <p:txBody>
          <a:bodyPr wrap="square" lIns="0" tIns="0" rIns="0" bIns="0" rtlCol="0" anchor="t">
            <a:spAutoFit/>
          </a:bodyPr>
          <a:lstStyle/>
          <a:p>
            <a:pPr algn="ctr">
              <a:lnSpc>
                <a:spcPts val="5343"/>
              </a:lnSpc>
            </a:pPr>
            <a:r>
              <a:rPr lang="en-US" sz="3199" spc="220" dirty="0">
                <a:solidFill>
                  <a:srgbClr val="FFFFFF"/>
                </a:solidFill>
                <a:latin typeface="Aileron Regular Bold"/>
              </a:rPr>
              <a:t>County Staff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l="1230" t="11514" r="1085" b="11514"/>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015329" y="9511348"/>
            <a:ext cx="18668009" cy="1866800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26666"/>
              </a:srgbClr>
            </a:solidFill>
          </p:spPr>
        </p:sp>
      </p:grpSp>
      <p:grpSp>
        <p:nvGrpSpPr>
          <p:cNvPr id="4" name="Group 4"/>
          <p:cNvGrpSpPr/>
          <p:nvPr/>
        </p:nvGrpSpPr>
        <p:grpSpPr>
          <a:xfrm>
            <a:off x="-203159" y="-88859"/>
            <a:ext cx="18694319" cy="1869431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2264A">
                <a:alpha val="46666"/>
              </a:srgbClr>
            </a:solidFill>
          </p:spPr>
        </p:sp>
      </p:grpSp>
      <p:pic>
        <p:nvPicPr>
          <p:cNvPr id="7" name="Picture 7"/>
          <p:cNvPicPr>
            <a:picLocks noChangeAspect="1"/>
          </p:cNvPicPr>
          <p:nvPr/>
        </p:nvPicPr>
        <p:blipFill>
          <a:blip r:embed="rId3"/>
          <a:srcRect/>
          <a:stretch>
            <a:fillRect/>
          </a:stretch>
        </p:blipFill>
        <p:spPr>
          <a:xfrm rot="-10800000">
            <a:off x="1028700" y="1028700"/>
            <a:ext cx="2854137" cy="2854137"/>
          </a:xfrm>
          <a:prstGeom prst="rect">
            <a:avLst/>
          </a:prstGeom>
        </p:spPr>
      </p:pic>
      <p:grpSp>
        <p:nvGrpSpPr>
          <p:cNvPr id="8" name="Group 8"/>
          <p:cNvGrpSpPr/>
          <p:nvPr/>
        </p:nvGrpSpPr>
        <p:grpSpPr>
          <a:xfrm>
            <a:off x="844719" y="2455769"/>
            <a:ext cx="16414581" cy="6235513"/>
            <a:chOff x="0" y="0"/>
            <a:chExt cx="21886107" cy="8314018"/>
          </a:xfrm>
        </p:grpSpPr>
        <p:sp>
          <p:nvSpPr>
            <p:cNvPr id="9" name="TextBox 9"/>
            <p:cNvSpPr txBox="1"/>
            <p:nvPr/>
          </p:nvSpPr>
          <p:spPr>
            <a:xfrm>
              <a:off x="0" y="-38100"/>
              <a:ext cx="21886107" cy="6465261"/>
            </a:xfrm>
            <a:prstGeom prst="rect">
              <a:avLst/>
            </a:prstGeom>
          </p:spPr>
          <p:txBody>
            <a:bodyPr lIns="0" tIns="0" rIns="0" bIns="0" rtlCol="0" anchor="t">
              <a:spAutoFit/>
            </a:bodyPr>
            <a:lstStyle/>
            <a:p>
              <a:pPr algn="r">
                <a:lnSpc>
                  <a:spcPts val="9642"/>
                </a:lnSpc>
              </a:pPr>
              <a:r>
                <a:rPr lang="en-US" sz="7714" spc="308">
                  <a:solidFill>
                    <a:srgbClr val="FFFFFF"/>
                  </a:solidFill>
                  <a:latin typeface="Raleway Bold"/>
                </a:rPr>
                <a:t>DOES STAFF DIVERSITY REFLECT CUSTOMER DIVERSITY ACROSS KEY POSITIONS AND DEPARTMENTS?</a:t>
              </a:r>
            </a:p>
          </p:txBody>
        </p:sp>
        <p:sp>
          <p:nvSpPr>
            <p:cNvPr id="10" name="TextBox 10"/>
            <p:cNvSpPr txBox="1"/>
            <p:nvPr/>
          </p:nvSpPr>
          <p:spPr>
            <a:xfrm>
              <a:off x="0" y="7249415"/>
              <a:ext cx="21886107" cy="1064603"/>
            </a:xfrm>
            <a:prstGeom prst="rect">
              <a:avLst/>
            </a:prstGeom>
          </p:spPr>
          <p:txBody>
            <a:bodyPr lIns="0" tIns="0" rIns="0" bIns="0" rtlCol="0" anchor="t">
              <a:spAutoFit/>
            </a:bodyPr>
            <a:lstStyle/>
            <a:p>
              <a:pPr algn="r">
                <a:lnSpc>
                  <a:spcPts val="6445"/>
                </a:lnSpc>
              </a:pPr>
              <a:endParaRPr/>
            </a:p>
          </p:txBody>
        </p:sp>
      </p:grpSp>
      <p:pic>
        <p:nvPicPr>
          <p:cNvPr id="11" name="Picture 11"/>
          <p:cNvPicPr>
            <a:picLocks noChangeAspect="1"/>
          </p:cNvPicPr>
          <p:nvPr/>
        </p:nvPicPr>
        <p:blipFill>
          <a:blip r:embed="rId3"/>
          <a:srcRect/>
          <a:stretch>
            <a:fillRect/>
          </a:stretch>
        </p:blipFill>
        <p:spPr>
          <a:xfrm>
            <a:off x="14998188" y="7021701"/>
            <a:ext cx="2854137" cy="2854137"/>
          </a:xfrm>
          <a:prstGeom prst="rect">
            <a:avLst/>
          </a:prstGeom>
        </p:spPr>
      </p:pic>
      <p:sp>
        <p:nvSpPr>
          <p:cNvPr id="12" name="TextBox 12"/>
          <p:cNvSpPr txBox="1"/>
          <p:nvPr/>
        </p:nvSpPr>
        <p:spPr>
          <a:xfrm>
            <a:off x="8652680" y="1019175"/>
            <a:ext cx="8612075" cy="619125"/>
          </a:xfrm>
          <a:prstGeom prst="rect">
            <a:avLst/>
          </a:prstGeom>
        </p:spPr>
        <p:txBody>
          <a:bodyPr lIns="0" tIns="0" rIns="0" bIns="0" rtlCol="0" anchor="t">
            <a:spAutoFit/>
          </a:bodyPr>
          <a:lstStyle/>
          <a:p>
            <a:pPr algn="r">
              <a:lnSpc>
                <a:spcPts val="4800"/>
              </a:lnSpc>
            </a:pPr>
            <a:r>
              <a:rPr lang="en-US" sz="4000" spc="200">
                <a:solidFill>
                  <a:srgbClr val="FFFFFF"/>
                </a:solidFill>
                <a:latin typeface="Raleway Bold"/>
              </a:rPr>
              <a:t>QUESTION #2</a:t>
            </a:r>
          </a:p>
        </p:txBody>
      </p:sp>
      <p:sp>
        <p:nvSpPr>
          <p:cNvPr id="13" name="TextBox 13"/>
          <p:cNvSpPr txBox="1"/>
          <p:nvPr/>
        </p:nvSpPr>
        <p:spPr>
          <a:xfrm>
            <a:off x="10596262" y="9454198"/>
            <a:ext cx="6668494" cy="421640"/>
          </a:xfrm>
          <a:prstGeom prst="rect">
            <a:avLst/>
          </a:prstGeom>
        </p:spPr>
        <p:txBody>
          <a:bodyPr lIns="0" tIns="0" rIns="0" bIns="0" rtlCol="0" anchor="t">
            <a:spAutoFit/>
          </a:bodyPr>
          <a:lstStyle/>
          <a:p>
            <a:pPr algn="r">
              <a:lnSpc>
                <a:spcPts val="3359"/>
              </a:lnSpc>
            </a:pPr>
            <a:r>
              <a:rPr lang="en-US" sz="2400" spc="144">
                <a:solidFill>
                  <a:srgbClr val="FFFFFF"/>
                </a:solidFill>
                <a:latin typeface="Raleway"/>
              </a:rPr>
              <a:t>REI Analysis 2020</a:t>
            </a:r>
          </a:p>
        </p:txBody>
      </p:sp>
      <p:pic>
        <p:nvPicPr>
          <p:cNvPr id="15" name="Picture 6">
            <a:extLst>
              <a:ext uri="{FF2B5EF4-FFF2-40B4-BE49-F238E27FC236}">
                <a16:creationId xmlns:a16="http://schemas.microsoft.com/office/drawing/2014/main" id="{0F70443C-D6F3-42CB-A5C1-F72C2F9B4585}"/>
              </a:ext>
            </a:extLst>
          </p:cNvPr>
          <p:cNvPicPr>
            <a:picLocks noChangeAspect="1"/>
          </p:cNvPicPr>
          <p:nvPr/>
        </p:nvPicPr>
        <p:blipFill>
          <a:blip r:embed="rId4"/>
          <a:srcRect t="121" b="121"/>
          <a:stretch>
            <a:fillRect/>
          </a:stretch>
        </p:blipFill>
        <p:spPr>
          <a:xfrm rot="-5400000">
            <a:off x="-230361" y="4624320"/>
            <a:ext cx="5855058" cy="58550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TextBox 3"/>
          <p:cNvSpPr txBox="1"/>
          <p:nvPr/>
        </p:nvSpPr>
        <p:spPr>
          <a:xfrm>
            <a:off x="5002580" y="9273698"/>
            <a:ext cx="1730218" cy="676716"/>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Case Managers/</a:t>
            </a:r>
          </a:p>
          <a:p>
            <a:pPr algn="ctr">
              <a:lnSpc>
                <a:spcPts val="2714"/>
              </a:lnSpc>
            </a:pPr>
            <a:r>
              <a:rPr lang="en-US" sz="1625" spc="112">
                <a:solidFill>
                  <a:srgbClr val="191919"/>
                </a:solidFill>
                <a:latin typeface="Aileron Regular"/>
              </a:rPr>
              <a:t>Social Workers</a:t>
            </a:r>
          </a:p>
        </p:txBody>
      </p:sp>
      <p:sp>
        <p:nvSpPr>
          <p:cNvPr id="4" name="TextBox 4"/>
          <p:cNvSpPr txBox="1"/>
          <p:nvPr/>
        </p:nvSpPr>
        <p:spPr>
          <a:xfrm>
            <a:off x="9885684" y="9091453"/>
            <a:ext cx="1777215" cy="1020715"/>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Health and Human Services Customers</a:t>
            </a:r>
          </a:p>
        </p:txBody>
      </p:sp>
      <p:sp>
        <p:nvSpPr>
          <p:cNvPr id="5" name="AutoShape 5"/>
          <p:cNvSpPr/>
          <p:nvPr/>
        </p:nvSpPr>
        <p:spPr>
          <a:xfrm rot="-5400000">
            <a:off x="1552131" y="4115546"/>
            <a:ext cx="8626476" cy="1154884"/>
          </a:xfrm>
          <a:prstGeom prst="rect">
            <a:avLst/>
          </a:prstGeom>
          <a:solidFill>
            <a:srgbClr val="D9D9D9">
              <a:alpha val="22745"/>
            </a:srgbClr>
          </a:solidFill>
        </p:spPr>
      </p:sp>
      <p:sp>
        <p:nvSpPr>
          <p:cNvPr id="6" name="AutoShape 6"/>
          <p:cNvSpPr/>
          <p:nvPr/>
        </p:nvSpPr>
        <p:spPr>
          <a:xfrm>
            <a:off x="5287927" y="9006226"/>
            <a:ext cx="6040185" cy="20118"/>
          </a:xfrm>
          <a:prstGeom prst="rect">
            <a:avLst/>
          </a:prstGeom>
          <a:solidFill>
            <a:srgbClr val="191919">
              <a:alpha val="98823"/>
            </a:srgbClr>
          </a:solidFill>
        </p:spPr>
      </p:sp>
      <p:sp>
        <p:nvSpPr>
          <p:cNvPr id="7" name="TextBox 7"/>
          <p:cNvSpPr txBox="1"/>
          <p:nvPr/>
        </p:nvSpPr>
        <p:spPr>
          <a:xfrm>
            <a:off x="7613600" y="9091453"/>
            <a:ext cx="1464920" cy="1020715"/>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Health and Human Services Staff</a:t>
            </a:r>
          </a:p>
        </p:txBody>
      </p:sp>
      <p:sp>
        <p:nvSpPr>
          <p:cNvPr id="8" name="TextBox 8"/>
          <p:cNvSpPr txBox="1"/>
          <p:nvPr/>
        </p:nvSpPr>
        <p:spPr>
          <a:xfrm>
            <a:off x="408064" y="354550"/>
            <a:ext cx="3412972" cy="27457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Does staff diversity reflect customer diversity across key positions and departments?</a:t>
            </a:r>
          </a:p>
        </p:txBody>
      </p:sp>
      <p:sp>
        <p:nvSpPr>
          <p:cNvPr id="9" name="TextBox 9"/>
          <p:cNvSpPr txBox="1"/>
          <p:nvPr/>
        </p:nvSpPr>
        <p:spPr>
          <a:xfrm>
            <a:off x="4666487" y="880344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0</a:t>
            </a:r>
          </a:p>
        </p:txBody>
      </p:sp>
      <p:sp>
        <p:nvSpPr>
          <p:cNvPr id="10" name="TextBox 10"/>
          <p:cNvSpPr txBox="1"/>
          <p:nvPr/>
        </p:nvSpPr>
        <p:spPr>
          <a:xfrm>
            <a:off x="4666487" y="2920742"/>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60</a:t>
            </a:r>
          </a:p>
        </p:txBody>
      </p:sp>
      <p:sp>
        <p:nvSpPr>
          <p:cNvPr id="11" name="TextBox 11"/>
          <p:cNvSpPr txBox="1"/>
          <p:nvPr/>
        </p:nvSpPr>
        <p:spPr>
          <a:xfrm>
            <a:off x="4666487" y="3799040"/>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50</a:t>
            </a:r>
          </a:p>
        </p:txBody>
      </p:sp>
      <p:sp>
        <p:nvSpPr>
          <p:cNvPr id="12" name="TextBox 12"/>
          <p:cNvSpPr txBox="1"/>
          <p:nvPr/>
        </p:nvSpPr>
        <p:spPr>
          <a:xfrm>
            <a:off x="4666487" y="4795088"/>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40</a:t>
            </a:r>
          </a:p>
        </p:txBody>
      </p:sp>
      <p:sp>
        <p:nvSpPr>
          <p:cNvPr id="13" name="TextBox 13"/>
          <p:cNvSpPr txBox="1"/>
          <p:nvPr/>
        </p:nvSpPr>
        <p:spPr>
          <a:xfrm>
            <a:off x="4666487" y="587327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30</a:t>
            </a:r>
          </a:p>
        </p:txBody>
      </p:sp>
      <p:sp>
        <p:nvSpPr>
          <p:cNvPr id="14" name="TextBox 14"/>
          <p:cNvSpPr txBox="1"/>
          <p:nvPr/>
        </p:nvSpPr>
        <p:spPr>
          <a:xfrm>
            <a:off x="4666487" y="689242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20</a:t>
            </a:r>
          </a:p>
        </p:txBody>
      </p:sp>
      <p:sp>
        <p:nvSpPr>
          <p:cNvPr id="15" name="TextBox 15"/>
          <p:cNvSpPr txBox="1"/>
          <p:nvPr/>
        </p:nvSpPr>
        <p:spPr>
          <a:xfrm>
            <a:off x="4666487" y="784793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10</a:t>
            </a:r>
          </a:p>
        </p:txBody>
      </p:sp>
      <p:sp>
        <p:nvSpPr>
          <p:cNvPr id="16" name="TextBox 16"/>
          <p:cNvSpPr txBox="1"/>
          <p:nvPr/>
        </p:nvSpPr>
        <p:spPr>
          <a:xfrm>
            <a:off x="4666487" y="1904553"/>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70</a:t>
            </a:r>
          </a:p>
        </p:txBody>
      </p:sp>
      <p:sp>
        <p:nvSpPr>
          <p:cNvPr id="17" name="TextBox 17"/>
          <p:cNvSpPr txBox="1"/>
          <p:nvPr/>
        </p:nvSpPr>
        <p:spPr>
          <a:xfrm>
            <a:off x="408064" y="8618542"/>
            <a:ext cx="3602184" cy="1310311"/>
          </a:xfrm>
          <a:prstGeom prst="rect">
            <a:avLst/>
          </a:prstGeom>
        </p:spPr>
        <p:txBody>
          <a:bodyPr lIns="0" tIns="0" rIns="0" bIns="0" rtlCol="0" anchor="t">
            <a:spAutoFit/>
          </a:bodyPr>
          <a:lstStyle/>
          <a:p>
            <a:pPr>
              <a:lnSpc>
                <a:spcPts val="3506"/>
              </a:lnSpc>
            </a:pPr>
            <a:r>
              <a:rPr lang="en-US" sz="2099" spc="144" dirty="0">
                <a:solidFill>
                  <a:srgbClr val="FFFFFF"/>
                </a:solidFill>
                <a:latin typeface="Aileron Regular"/>
              </a:rPr>
              <a:t>Source: 2020 Racine County staffing and EEO survey results</a:t>
            </a:r>
          </a:p>
        </p:txBody>
      </p:sp>
      <p:sp>
        <p:nvSpPr>
          <p:cNvPr id="18" name="TextBox 18"/>
          <p:cNvSpPr txBox="1"/>
          <p:nvPr/>
        </p:nvSpPr>
        <p:spPr>
          <a:xfrm>
            <a:off x="11440769" y="592475"/>
            <a:ext cx="6818656" cy="2292783"/>
          </a:xfrm>
          <a:prstGeom prst="rect">
            <a:avLst/>
          </a:prstGeom>
        </p:spPr>
        <p:txBody>
          <a:bodyPr lIns="0" tIns="0" rIns="0" bIns="0" rtlCol="0" anchor="t">
            <a:spAutoFit/>
          </a:bodyPr>
          <a:lstStyle/>
          <a:p>
            <a:pPr algn="ctr">
              <a:lnSpc>
                <a:spcPts val="6000"/>
              </a:lnSpc>
            </a:pPr>
            <a:r>
              <a:rPr lang="en-US" sz="5000" spc="250" dirty="0">
                <a:solidFill>
                  <a:srgbClr val="12264A"/>
                </a:solidFill>
                <a:latin typeface="Raleway Bold"/>
              </a:rPr>
              <a:t>CASE MANAGERS, HEALTH AND HUMAN SERVICES</a:t>
            </a:r>
          </a:p>
        </p:txBody>
      </p:sp>
      <p:sp>
        <p:nvSpPr>
          <p:cNvPr id="19" name="TextBox 19"/>
          <p:cNvSpPr txBox="1"/>
          <p:nvPr/>
        </p:nvSpPr>
        <p:spPr>
          <a:xfrm>
            <a:off x="11198746" y="9528774"/>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20" name="TextBox 20"/>
          <p:cNvSpPr txBox="1"/>
          <p:nvPr/>
        </p:nvSpPr>
        <p:spPr>
          <a:xfrm>
            <a:off x="5331721" y="2853560"/>
            <a:ext cx="1059327" cy="474642"/>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58.5%</a:t>
            </a:r>
          </a:p>
        </p:txBody>
      </p:sp>
      <p:sp>
        <p:nvSpPr>
          <p:cNvPr id="21" name="TextBox 21"/>
          <p:cNvSpPr txBox="1"/>
          <p:nvPr/>
        </p:nvSpPr>
        <p:spPr>
          <a:xfrm>
            <a:off x="4666487" y="971550"/>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80</a:t>
            </a:r>
          </a:p>
        </p:txBody>
      </p:sp>
      <p:sp>
        <p:nvSpPr>
          <p:cNvPr id="22" name="AutoShape 22"/>
          <p:cNvSpPr/>
          <p:nvPr/>
        </p:nvSpPr>
        <p:spPr>
          <a:xfrm rot="-5400000">
            <a:off x="4032822" y="4115546"/>
            <a:ext cx="8626476" cy="1154884"/>
          </a:xfrm>
          <a:prstGeom prst="rect">
            <a:avLst/>
          </a:prstGeom>
          <a:solidFill>
            <a:srgbClr val="D9D9D9">
              <a:alpha val="22745"/>
            </a:srgbClr>
          </a:solidFill>
        </p:spPr>
      </p:sp>
      <p:sp>
        <p:nvSpPr>
          <p:cNvPr id="23" name="AutoShape 23"/>
          <p:cNvSpPr/>
          <p:nvPr/>
        </p:nvSpPr>
        <p:spPr>
          <a:xfrm rot="-5400000">
            <a:off x="6437432" y="4115546"/>
            <a:ext cx="8626476" cy="1154884"/>
          </a:xfrm>
          <a:prstGeom prst="rect">
            <a:avLst/>
          </a:prstGeom>
          <a:solidFill>
            <a:srgbClr val="D9D9D9">
              <a:alpha val="22745"/>
            </a:srgbClr>
          </a:solidFill>
        </p:spPr>
      </p:sp>
      <p:sp>
        <p:nvSpPr>
          <p:cNvPr id="24" name="AutoShape 24"/>
          <p:cNvSpPr/>
          <p:nvPr/>
        </p:nvSpPr>
        <p:spPr>
          <a:xfrm rot="-5400000">
            <a:off x="5718238" y="2889134"/>
            <a:ext cx="294264" cy="1154884"/>
          </a:xfrm>
          <a:prstGeom prst="rect">
            <a:avLst/>
          </a:prstGeom>
          <a:solidFill>
            <a:srgbClr val="12264A"/>
          </a:solidFill>
        </p:spPr>
      </p:sp>
      <p:sp>
        <p:nvSpPr>
          <p:cNvPr id="25" name="AutoShape 25"/>
          <p:cNvSpPr/>
          <p:nvPr/>
        </p:nvSpPr>
        <p:spPr>
          <a:xfrm rot="-5400000">
            <a:off x="8190981" y="2349595"/>
            <a:ext cx="294264" cy="1154884"/>
          </a:xfrm>
          <a:prstGeom prst="rect">
            <a:avLst/>
          </a:prstGeom>
          <a:solidFill>
            <a:srgbClr val="12264A"/>
          </a:solidFill>
        </p:spPr>
      </p:sp>
      <p:sp>
        <p:nvSpPr>
          <p:cNvPr id="26" name="TextBox 26"/>
          <p:cNvSpPr txBox="1"/>
          <p:nvPr/>
        </p:nvSpPr>
        <p:spPr>
          <a:xfrm>
            <a:off x="7760671" y="2304212"/>
            <a:ext cx="1152564" cy="475694"/>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61.1%</a:t>
            </a:r>
          </a:p>
        </p:txBody>
      </p:sp>
      <p:sp>
        <p:nvSpPr>
          <p:cNvPr id="27" name="TextBox 27"/>
          <p:cNvSpPr txBox="1"/>
          <p:nvPr/>
        </p:nvSpPr>
        <p:spPr>
          <a:xfrm>
            <a:off x="7806129" y="6147521"/>
            <a:ext cx="1059327" cy="4805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22.6%</a:t>
            </a:r>
          </a:p>
        </p:txBody>
      </p:sp>
      <p:sp>
        <p:nvSpPr>
          <p:cNvPr id="28" name="AutoShape 28"/>
          <p:cNvSpPr/>
          <p:nvPr/>
        </p:nvSpPr>
        <p:spPr>
          <a:xfrm rot="-5400000">
            <a:off x="8188661" y="6184523"/>
            <a:ext cx="294264" cy="1154884"/>
          </a:xfrm>
          <a:prstGeom prst="rect">
            <a:avLst/>
          </a:prstGeom>
          <a:solidFill>
            <a:srgbClr val="C6AA74"/>
          </a:solidFill>
        </p:spPr>
      </p:sp>
      <p:sp>
        <p:nvSpPr>
          <p:cNvPr id="29" name="TextBox 29"/>
          <p:cNvSpPr txBox="1"/>
          <p:nvPr/>
        </p:nvSpPr>
        <p:spPr>
          <a:xfrm>
            <a:off x="10230038" y="3950230"/>
            <a:ext cx="1059327" cy="4805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46.3%</a:t>
            </a:r>
          </a:p>
        </p:txBody>
      </p:sp>
      <p:sp>
        <p:nvSpPr>
          <p:cNvPr id="30" name="AutoShape 30"/>
          <p:cNvSpPr/>
          <p:nvPr/>
        </p:nvSpPr>
        <p:spPr>
          <a:xfrm rot="-5400000">
            <a:off x="10603538" y="3968414"/>
            <a:ext cx="294264" cy="1154884"/>
          </a:xfrm>
          <a:prstGeom prst="rect">
            <a:avLst/>
          </a:prstGeom>
          <a:solidFill>
            <a:srgbClr val="12264A"/>
          </a:solidFill>
        </p:spPr>
      </p:sp>
      <p:sp>
        <p:nvSpPr>
          <p:cNvPr id="31" name="AutoShape 31"/>
          <p:cNvSpPr/>
          <p:nvPr/>
        </p:nvSpPr>
        <p:spPr>
          <a:xfrm rot="-5400000">
            <a:off x="5718238" y="6167850"/>
            <a:ext cx="294264" cy="1154884"/>
          </a:xfrm>
          <a:prstGeom prst="rect">
            <a:avLst/>
          </a:prstGeom>
          <a:solidFill>
            <a:srgbClr val="C6AA74"/>
          </a:solidFill>
        </p:spPr>
      </p:sp>
      <p:sp>
        <p:nvSpPr>
          <p:cNvPr id="32" name="TextBox 32"/>
          <p:cNvSpPr txBox="1"/>
          <p:nvPr/>
        </p:nvSpPr>
        <p:spPr>
          <a:xfrm>
            <a:off x="5335706" y="6135961"/>
            <a:ext cx="1059327" cy="4805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22.6%</a:t>
            </a:r>
          </a:p>
        </p:txBody>
      </p:sp>
      <p:sp>
        <p:nvSpPr>
          <p:cNvPr id="33" name="AutoShape 33"/>
          <p:cNvSpPr/>
          <p:nvPr/>
        </p:nvSpPr>
        <p:spPr>
          <a:xfrm rot="-5400000">
            <a:off x="5718238" y="6810526"/>
            <a:ext cx="294264" cy="1154884"/>
          </a:xfrm>
          <a:prstGeom prst="rect">
            <a:avLst/>
          </a:prstGeom>
          <a:solidFill>
            <a:srgbClr val="7D827D"/>
          </a:solidFill>
        </p:spPr>
      </p:sp>
      <p:sp>
        <p:nvSpPr>
          <p:cNvPr id="34" name="TextBox 34"/>
          <p:cNvSpPr txBox="1"/>
          <p:nvPr/>
        </p:nvSpPr>
        <p:spPr>
          <a:xfrm>
            <a:off x="5322382" y="6812057"/>
            <a:ext cx="1059327" cy="4805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18.9%</a:t>
            </a:r>
          </a:p>
        </p:txBody>
      </p:sp>
      <p:sp>
        <p:nvSpPr>
          <p:cNvPr id="35" name="AutoShape 35"/>
          <p:cNvSpPr/>
          <p:nvPr/>
        </p:nvSpPr>
        <p:spPr>
          <a:xfrm rot="-5400000">
            <a:off x="8198928" y="6957658"/>
            <a:ext cx="294264" cy="1154884"/>
          </a:xfrm>
          <a:prstGeom prst="rect">
            <a:avLst/>
          </a:prstGeom>
          <a:solidFill>
            <a:srgbClr val="7D827D"/>
          </a:solidFill>
        </p:spPr>
      </p:sp>
      <p:sp>
        <p:nvSpPr>
          <p:cNvPr id="36" name="TextBox 36"/>
          <p:cNvSpPr txBox="1"/>
          <p:nvPr/>
        </p:nvSpPr>
        <p:spPr>
          <a:xfrm>
            <a:off x="7816396" y="6925777"/>
            <a:ext cx="1059327" cy="4805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15.1%</a:t>
            </a:r>
          </a:p>
        </p:txBody>
      </p:sp>
      <p:sp>
        <p:nvSpPr>
          <p:cNvPr id="37" name="AutoShape 37"/>
          <p:cNvSpPr/>
          <p:nvPr/>
        </p:nvSpPr>
        <p:spPr>
          <a:xfrm rot="-5400000">
            <a:off x="10603538" y="5205850"/>
            <a:ext cx="294264" cy="1154884"/>
          </a:xfrm>
          <a:prstGeom prst="rect">
            <a:avLst/>
          </a:prstGeom>
          <a:solidFill>
            <a:srgbClr val="C6AA74"/>
          </a:solidFill>
        </p:spPr>
      </p:sp>
      <p:sp>
        <p:nvSpPr>
          <p:cNvPr id="38" name="TextBox 38"/>
          <p:cNvSpPr txBox="1"/>
          <p:nvPr/>
        </p:nvSpPr>
        <p:spPr>
          <a:xfrm>
            <a:off x="10230038" y="5183469"/>
            <a:ext cx="1059327" cy="4805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32.9%</a:t>
            </a:r>
          </a:p>
        </p:txBody>
      </p:sp>
      <p:sp>
        <p:nvSpPr>
          <p:cNvPr id="39" name="AutoShape 39"/>
          <p:cNvSpPr/>
          <p:nvPr/>
        </p:nvSpPr>
        <p:spPr>
          <a:xfrm rot="-5400000">
            <a:off x="10603538" y="6862317"/>
            <a:ext cx="294264" cy="1154884"/>
          </a:xfrm>
          <a:prstGeom prst="rect">
            <a:avLst/>
          </a:prstGeom>
          <a:solidFill>
            <a:srgbClr val="7D827D"/>
          </a:solidFill>
        </p:spPr>
      </p:sp>
      <p:sp>
        <p:nvSpPr>
          <p:cNvPr id="40" name="TextBox 40"/>
          <p:cNvSpPr txBox="1"/>
          <p:nvPr/>
        </p:nvSpPr>
        <p:spPr>
          <a:xfrm>
            <a:off x="10230038" y="6858225"/>
            <a:ext cx="1059327" cy="480570"/>
          </a:xfrm>
          <a:prstGeom prst="rect">
            <a:avLst/>
          </a:prstGeom>
        </p:spPr>
        <p:txBody>
          <a:bodyPr lIns="0" tIns="0" rIns="0" bIns="0" rtlCol="0" anchor="t">
            <a:spAutoFit/>
          </a:bodyPr>
          <a:lstStyle/>
          <a:p>
            <a:pPr algn="ctr">
              <a:lnSpc>
                <a:spcPts val="3978"/>
              </a:lnSpc>
            </a:pPr>
            <a:r>
              <a:rPr lang="en-US" sz="2600" spc="26" dirty="0">
                <a:solidFill>
                  <a:srgbClr val="191919"/>
                </a:solidFill>
                <a:latin typeface="Aileron Regular"/>
              </a:rPr>
              <a:t>17.4%</a:t>
            </a:r>
          </a:p>
        </p:txBody>
      </p:sp>
      <p:pic>
        <p:nvPicPr>
          <p:cNvPr id="41" name="Picture 41"/>
          <p:cNvPicPr>
            <a:picLocks noChangeAspect="1"/>
          </p:cNvPicPr>
          <p:nvPr/>
        </p:nvPicPr>
        <p:blipFill>
          <a:blip r:embed="rId2"/>
          <a:srcRect/>
          <a:stretch>
            <a:fillRect/>
          </a:stretch>
        </p:blipFill>
        <p:spPr>
          <a:xfrm>
            <a:off x="5364007" y="4549061"/>
            <a:ext cx="8423270" cy="42116"/>
          </a:xfrm>
          <a:prstGeom prst="rect">
            <a:avLst/>
          </a:prstGeom>
        </p:spPr>
      </p:pic>
      <p:sp>
        <p:nvSpPr>
          <p:cNvPr id="43" name="AutoShape 43"/>
          <p:cNvSpPr/>
          <p:nvPr/>
        </p:nvSpPr>
        <p:spPr>
          <a:xfrm rot="-5400000">
            <a:off x="12485083" y="3477173"/>
            <a:ext cx="494196" cy="2143777"/>
          </a:xfrm>
          <a:prstGeom prst="rect">
            <a:avLst/>
          </a:prstGeom>
          <a:solidFill>
            <a:srgbClr val="12264A"/>
          </a:solidFill>
        </p:spPr>
      </p:sp>
      <p:sp>
        <p:nvSpPr>
          <p:cNvPr id="44" name="TextBox 44"/>
          <p:cNvSpPr txBox="1"/>
          <p:nvPr/>
        </p:nvSpPr>
        <p:spPr>
          <a:xfrm>
            <a:off x="11622208" y="4162116"/>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White</a:t>
            </a:r>
          </a:p>
        </p:txBody>
      </p:sp>
      <p:pic>
        <p:nvPicPr>
          <p:cNvPr id="45" name="Picture 45"/>
          <p:cNvPicPr>
            <a:picLocks noChangeAspect="1"/>
          </p:cNvPicPr>
          <p:nvPr/>
        </p:nvPicPr>
        <p:blipFill>
          <a:blip r:embed="rId3"/>
          <a:srcRect/>
          <a:stretch>
            <a:fillRect/>
          </a:stretch>
        </p:blipFill>
        <p:spPr>
          <a:xfrm>
            <a:off x="5335706" y="5759741"/>
            <a:ext cx="8413548" cy="42068"/>
          </a:xfrm>
          <a:prstGeom prst="rect">
            <a:avLst/>
          </a:prstGeom>
        </p:spPr>
      </p:pic>
      <p:sp>
        <p:nvSpPr>
          <p:cNvPr id="46" name="TextBox 46"/>
          <p:cNvSpPr txBox="1"/>
          <p:nvPr/>
        </p:nvSpPr>
        <p:spPr>
          <a:xfrm>
            <a:off x="14191665" y="5214483"/>
            <a:ext cx="3083760" cy="1089994"/>
          </a:xfrm>
          <a:prstGeom prst="rect">
            <a:avLst/>
          </a:prstGeom>
        </p:spPr>
        <p:txBody>
          <a:bodyPr lIns="0" tIns="0" rIns="0" bIns="0" rtlCol="0" anchor="t">
            <a:spAutoFit/>
          </a:bodyPr>
          <a:lstStyle/>
          <a:p>
            <a:pPr>
              <a:lnSpc>
                <a:spcPts val="2906"/>
              </a:lnSpc>
            </a:pPr>
            <a:r>
              <a:rPr lang="en-US" sz="2075" spc="103">
                <a:solidFill>
                  <a:srgbClr val="C6AA74"/>
                </a:solidFill>
                <a:latin typeface="Aileron Regular"/>
              </a:rPr>
              <a:t>Underrepresented among case managers and all HSD staff</a:t>
            </a:r>
          </a:p>
        </p:txBody>
      </p:sp>
      <p:sp>
        <p:nvSpPr>
          <p:cNvPr id="47" name="AutoShape 47"/>
          <p:cNvSpPr/>
          <p:nvPr/>
        </p:nvSpPr>
        <p:spPr>
          <a:xfrm rot="-5400000">
            <a:off x="12487689" y="4687852"/>
            <a:ext cx="494196" cy="2143777"/>
          </a:xfrm>
          <a:prstGeom prst="rect">
            <a:avLst/>
          </a:prstGeom>
          <a:solidFill>
            <a:srgbClr val="C6AA74"/>
          </a:solidFill>
        </p:spPr>
      </p:sp>
      <p:sp>
        <p:nvSpPr>
          <p:cNvPr id="48" name="TextBox 48"/>
          <p:cNvSpPr txBox="1"/>
          <p:nvPr/>
        </p:nvSpPr>
        <p:spPr>
          <a:xfrm>
            <a:off x="11628174" y="5361110"/>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Black</a:t>
            </a:r>
          </a:p>
        </p:txBody>
      </p:sp>
      <p:pic>
        <p:nvPicPr>
          <p:cNvPr id="49" name="Picture 49"/>
          <p:cNvPicPr>
            <a:picLocks noChangeAspect="1"/>
          </p:cNvPicPr>
          <p:nvPr/>
        </p:nvPicPr>
        <p:blipFill>
          <a:blip r:embed="rId4"/>
          <a:srcRect/>
          <a:stretch>
            <a:fillRect/>
          </a:stretch>
        </p:blipFill>
        <p:spPr>
          <a:xfrm>
            <a:off x="5416674" y="7449725"/>
            <a:ext cx="8413548" cy="42068"/>
          </a:xfrm>
          <a:prstGeom prst="rect">
            <a:avLst/>
          </a:prstGeom>
        </p:spPr>
      </p:pic>
      <p:sp>
        <p:nvSpPr>
          <p:cNvPr id="50" name="TextBox 50"/>
          <p:cNvSpPr txBox="1"/>
          <p:nvPr/>
        </p:nvSpPr>
        <p:spPr>
          <a:xfrm>
            <a:off x="14191664" y="6820168"/>
            <a:ext cx="3410535" cy="1089994"/>
          </a:xfrm>
          <a:prstGeom prst="rect">
            <a:avLst/>
          </a:prstGeom>
        </p:spPr>
        <p:txBody>
          <a:bodyPr wrap="square" lIns="0" tIns="0" rIns="0" bIns="0" rtlCol="0" anchor="t">
            <a:spAutoFit/>
          </a:bodyPr>
          <a:lstStyle/>
          <a:p>
            <a:pPr>
              <a:lnSpc>
                <a:spcPts val="2906"/>
              </a:lnSpc>
            </a:pPr>
            <a:r>
              <a:rPr lang="en-US" sz="2075" spc="103" dirty="0">
                <a:solidFill>
                  <a:srgbClr val="7D827D"/>
                </a:solidFill>
                <a:latin typeface="Aileron Regular"/>
              </a:rPr>
              <a:t>Fairly represented among case managers and all HSD staff</a:t>
            </a:r>
          </a:p>
        </p:txBody>
      </p:sp>
      <p:sp>
        <p:nvSpPr>
          <p:cNvPr id="51" name="AutoShape 51"/>
          <p:cNvSpPr/>
          <p:nvPr/>
        </p:nvSpPr>
        <p:spPr>
          <a:xfrm rot="-5400000">
            <a:off x="12511236" y="6317088"/>
            <a:ext cx="494196" cy="2143777"/>
          </a:xfrm>
          <a:prstGeom prst="rect">
            <a:avLst/>
          </a:prstGeom>
          <a:solidFill>
            <a:srgbClr val="7D827D"/>
          </a:solidFill>
        </p:spPr>
      </p:sp>
      <p:sp>
        <p:nvSpPr>
          <p:cNvPr id="52" name="TextBox 52"/>
          <p:cNvSpPr txBox="1"/>
          <p:nvPr/>
        </p:nvSpPr>
        <p:spPr>
          <a:xfrm>
            <a:off x="11641258" y="6981191"/>
            <a:ext cx="2208014" cy="696714"/>
          </a:xfrm>
          <a:prstGeom prst="rect">
            <a:avLst/>
          </a:prstGeom>
        </p:spPr>
        <p:txBody>
          <a:bodyPr lIns="0" tIns="0" rIns="0" bIns="0" rtlCol="0" anchor="t">
            <a:spAutoFit/>
          </a:bodyPr>
          <a:lstStyle/>
          <a:p>
            <a:pPr algn="ctr">
              <a:lnSpc>
                <a:spcPts val="5805"/>
              </a:lnSpc>
            </a:pPr>
            <a:r>
              <a:rPr lang="en-US" sz="3476" spc="239" dirty="0">
                <a:solidFill>
                  <a:srgbClr val="FFFFFF"/>
                </a:solidFill>
                <a:latin typeface="Aileron Regular"/>
              </a:rPr>
              <a:t>Hispanic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229100" cy="10287000"/>
          </a:xfrm>
          <a:prstGeom prst="rect">
            <a:avLst/>
          </a:prstGeom>
          <a:solidFill>
            <a:srgbClr val="12264A"/>
          </a:solidFill>
        </p:spPr>
      </p:sp>
      <p:sp>
        <p:nvSpPr>
          <p:cNvPr id="3" name="TextBox 3"/>
          <p:cNvSpPr txBox="1"/>
          <p:nvPr/>
        </p:nvSpPr>
        <p:spPr>
          <a:xfrm>
            <a:off x="5000261" y="9204703"/>
            <a:ext cx="1730218" cy="676716"/>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Case Managers/</a:t>
            </a:r>
          </a:p>
          <a:p>
            <a:pPr algn="ctr">
              <a:lnSpc>
                <a:spcPts val="2714"/>
              </a:lnSpc>
            </a:pPr>
            <a:r>
              <a:rPr lang="en-US" sz="1625" spc="112">
                <a:solidFill>
                  <a:srgbClr val="191919"/>
                </a:solidFill>
                <a:latin typeface="Aileron Regular"/>
              </a:rPr>
              <a:t>Social Workers</a:t>
            </a:r>
          </a:p>
        </p:txBody>
      </p:sp>
      <p:sp>
        <p:nvSpPr>
          <p:cNvPr id="4" name="TextBox 4"/>
          <p:cNvSpPr txBox="1"/>
          <p:nvPr/>
        </p:nvSpPr>
        <p:spPr>
          <a:xfrm>
            <a:off x="9885684" y="9066132"/>
            <a:ext cx="1777215" cy="1020715"/>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Health and Human Services Customers</a:t>
            </a:r>
          </a:p>
        </p:txBody>
      </p:sp>
      <p:sp>
        <p:nvSpPr>
          <p:cNvPr id="5" name="AutoShape 5"/>
          <p:cNvSpPr/>
          <p:nvPr/>
        </p:nvSpPr>
        <p:spPr>
          <a:xfrm rot="-5400000">
            <a:off x="1552131" y="4115546"/>
            <a:ext cx="8626476" cy="1154884"/>
          </a:xfrm>
          <a:prstGeom prst="rect">
            <a:avLst/>
          </a:prstGeom>
          <a:solidFill>
            <a:srgbClr val="D9D9D9">
              <a:alpha val="22745"/>
            </a:srgbClr>
          </a:solidFill>
        </p:spPr>
      </p:sp>
      <p:sp>
        <p:nvSpPr>
          <p:cNvPr id="6" name="AutoShape 6"/>
          <p:cNvSpPr/>
          <p:nvPr/>
        </p:nvSpPr>
        <p:spPr>
          <a:xfrm>
            <a:off x="5287927" y="9006226"/>
            <a:ext cx="6017187" cy="9526"/>
          </a:xfrm>
          <a:prstGeom prst="rect">
            <a:avLst/>
          </a:prstGeom>
          <a:solidFill>
            <a:srgbClr val="191919">
              <a:alpha val="98823"/>
            </a:srgbClr>
          </a:solidFill>
        </p:spPr>
      </p:sp>
      <p:sp>
        <p:nvSpPr>
          <p:cNvPr id="7" name="TextBox 7"/>
          <p:cNvSpPr txBox="1"/>
          <p:nvPr/>
        </p:nvSpPr>
        <p:spPr>
          <a:xfrm>
            <a:off x="7613600" y="9032704"/>
            <a:ext cx="1464920" cy="1020715"/>
          </a:xfrm>
          <a:prstGeom prst="rect">
            <a:avLst/>
          </a:prstGeom>
        </p:spPr>
        <p:txBody>
          <a:bodyPr lIns="0" tIns="0" rIns="0" bIns="0" rtlCol="0" anchor="t">
            <a:spAutoFit/>
          </a:bodyPr>
          <a:lstStyle/>
          <a:p>
            <a:pPr algn="ctr">
              <a:lnSpc>
                <a:spcPts val="2714"/>
              </a:lnSpc>
            </a:pPr>
            <a:r>
              <a:rPr lang="en-US" sz="1625" spc="112">
                <a:solidFill>
                  <a:srgbClr val="191919"/>
                </a:solidFill>
                <a:latin typeface="Aileron Regular"/>
              </a:rPr>
              <a:t>Health and Human Services Staff</a:t>
            </a:r>
          </a:p>
        </p:txBody>
      </p:sp>
      <p:sp>
        <p:nvSpPr>
          <p:cNvPr id="8" name="TextBox 8"/>
          <p:cNvSpPr txBox="1"/>
          <p:nvPr/>
        </p:nvSpPr>
        <p:spPr>
          <a:xfrm>
            <a:off x="408064" y="354550"/>
            <a:ext cx="3412972" cy="2745740"/>
          </a:xfrm>
          <a:prstGeom prst="rect">
            <a:avLst/>
          </a:prstGeom>
        </p:spPr>
        <p:txBody>
          <a:bodyPr lIns="0" tIns="0" rIns="0" bIns="0" rtlCol="0" anchor="t">
            <a:spAutoFit/>
          </a:bodyPr>
          <a:lstStyle/>
          <a:p>
            <a:pPr>
              <a:lnSpc>
                <a:spcPts val="3640"/>
              </a:lnSpc>
              <a:spcBef>
                <a:spcPct val="0"/>
              </a:spcBef>
            </a:pPr>
            <a:r>
              <a:rPr lang="en-US" sz="2800" spc="84">
                <a:solidFill>
                  <a:srgbClr val="FFFFFF"/>
                </a:solidFill>
                <a:latin typeface="Raleway Bold"/>
              </a:rPr>
              <a:t>Does staff diversity reflect customer diversity across key positions and departments?</a:t>
            </a:r>
          </a:p>
        </p:txBody>
      </p:sp>
      <p:sp>
        <p:nvSpPr>
          <p:cNvPr id="9" name="TextBox 9"/>
          <p:cNvSpPr txBox="1"/>
          <p:nvPr/>
        </p:nvSpPr>
        <p:spPr>
          <a:xfrm>
            <a:off x="4666487" y="880344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0</a:t>
            </a:r>
          </a:p>
        </p:txBody>
      </p:sp>
      <p:sp>
        <p:nvSpPr>
          <p:cNvPr id="10" name="TextBox 10"/>
          <p:cNvSpPr txBox="1"/>
          <p:nvPr/>
        </p:nvSpPr>
        <p:spPr>
          <a:xfrm>
            <a:off x="4666487" y="2920742"/>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60</a:t>
            </a:r>
          </a:p>
        </p:txBody>
      </p:sp>
      <p:sp>
        <p:nvSpPr>
          <p:cNvPr id="11" name="TextBox 11"/>
          <p:cNvSpPr txBox="1"/>
          <p:nvPr/>
        </p:nvSpPr>
        <p:spPr>
          <a:xfrm>
            <a:off x="4666487" y="3799040"/>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50</a:t>
            </a:r>
          </a:p>
        </p:txBody>
      </p:sp>
      <p:sp>
        <p:nvSpPr>
          <p:cNvPr id="12" name="TextBox 12"/>
          <p:cNvSpPr txBox="1"/>
          <p:nvPr/>
        </p:nvSpPr>
        <p:spPr>
          <a:xfrm>
            <a:off x="4666487" y="4795088"/>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40</a:t>
            </a:r>
          </a:p>
        </p:txBody>
      </p:sp>
      <p:sp>
        <p:nvSpPr>
          <p:cNvPr id="13" name="TextBox 13"/>
          <p:cNvSpPr txBox="1"/>
          <p:nvPr/>
        </p:nvSpPr>
        <p:spPr>
          <a:xfrm>
            <a:off x="4666487" y="587327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30</a:t>
            </a:r>
          </a:p>
        </p:txBody>
      </p:sp>
      <p:sp>
        <p:nvSpPr>
          <p:cNvPr id="14" name="TextBox 14"/>
          <p:cNvSpPr txBox="1"/>
          <p:nvPr/>
        </p:nvSpPr>
        <p:spPr>
          <a:xfrm>
            <a:off x="4666487" y="6892424"/>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20</a:t>
            </a:r>
          </a:p>
        </p:txBody>
      </p:sp>
      <p:sp>
        <p:nvSpPr>
          <p:cNvPr id="15" name="TextBox 15"/>
          <p:cNvSpPr txBox="1"/>
          <p:nvPr/>
        </p:nvSpPr>
        <p:spPr>
          <a:xfrm>
            <a:off x="4666487" y="7847935"/>
            <a:ext cx="474835" cy="348412"/>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10</a:t>
            </a:r>
          </a:p>
        </p:txBody>
      </p:sp>
      <p:sp>
        <p:nvSpPr>
          <p:cNvPr id="16" name="TextBox 16"/>
          <p:cNvSpPr txBox="1"/>
          <p:nvPr/>
        </p:nvSpPr>
        <p:spPr>
          <a:xfrm>
            <a:off x="4666487" y="1904553"/>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70</a:t>
            </a:r>
          </a:p>
        </p:txBody>
      </p:sp>
      <p:sp>
        <p:nvSpPr>
          <p:cNvPr id="17" name="TextBox 17"/>
          <p:cNvSpPr txBox="1"/>
          <p:nvPr/>
        </p:nvSpPr>
        <p:spPr>
          <a:xfrm>
            <a:off x="408064" y="8550757"/>
            <a:ext cx="3602184" cy="1310311"/>
          </a:xfrm>
          <a:prstGeom prst="rect">
            <a:avLst/>
          </a:prstGeom>
        </p:spPr>
        <p:txBody>
          <a:bodyPr lIns="0" tIns="0" rIns="0" bIns="0" rtlCol="0" anchor="t">
            <a:spAutoFit/>
          </a:bodyPr>
          <a:lstStyle/>
          <a:p>
            <a:pPr>
              <a:lnSpc>
                <a:spcPts val="3506"/>
              </a:lnSpc>
            </a:pPr>
            <a:r>
              <a:rPr lang="en-US" sz="2099" spc="144">
                <a:solidFill>
                  <a:srgbClr val="FFFFFF"/>
                </a:solidFill>
                <a:latin typeface="Aileron Regular"/>
              </a:rPr>
              <a:t>Source: 2020 Racine County staffing and EEO survey results</a:t>
            </a:r>
          </a:p>
        </p:txBody>
      </p:sp>
      <p:sp>
        <p:nvSpPr>
          <p:cNvPr id="18" name="TextBox 18"/>
          <p:cNvSpPr txBox="1"/>
          <p:nvPr/>
        </p:nvSpPr>
        <p:spPr>
          <a:xfrm>
            <a:off x="11198746" y="9528774"/>
            <a:ext cx="6668494" cy="421640"/>
          </a:xfrm>
          <a:prstGeom prst="rect">
            <a:avLst/>
          </a:prstGeom>
        </p:spPr>
        <p:txBody>
          <a:bodyPr lIns="0" tIns="0" rIns="0" bIns="0" rtlCol="0" anchor="t">
            <a:spAutoFit/>
          </a:bodyPr>
          <a:lstStyle/>
          <a:p>
            <a:pPr algn="r">
              <a:lnSpc>
                <a:spcPts val="3359"/>
              </a:lnSpc>
            </a:pPr>
            <a:r>
              <a:rPr lang="en-US" sz="2400" spc="144">
                <a:solidFill>
                  <a:srgbClr val="12264A"/>
                </a:solidFill>
                <a:latin typeface="Raleway"/>
              </a:rPr>
              <a:t>REI Analysis 2020</a:t>
            </a:r>
          </a:p>
        </p:txBody>
      </p:sp>
      <p:sp>
        <p:nvSpPr>
          <p:cNvPr id="19" name="TextBox 19"/>
          <p:cNvSpPr txBox="1"/>
          <p:nvPr/>
        </p:nvSpPr>
        <p:spPr>
          <a:xfrm>
            <a:off x="5335706" y="6863849"/>
            <a:ext cx="1059327" cy="4805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16.7%</a:t>
            </a:r>
          </a:p>
        </p:txBody>
      </p:sp>
      <p:sp>
        <p:nvSpPr>
          <p:cNvPr id="20" name="AutoShape 20"/>
          <p:cNvSpPr/>
          <p:nvPr/>
        </p:nvSpPr>
        <p:spPr>
          <a:xfrm rot="-5400000">
            <a:off x="5718238" y="452721"/>
            <a:ext cx="294264" cy="1154884"/>
          </a:xfrm>
          <a:prstGeom prst="rect">
            <a:avLst/>
          </a:prstGeom>
          <a:solidFill>
            <a:srgbClr val="C6AA74"/>
          </a:solidFill>
        </p:spPr>
      </p:sp>
      <p:sp>
        <p:nvSpPr>
          <p:cNvPr id="21" name="TextBox 21"/>
          <p:cNvSpPr txBox="1"/>
          <p:nvPr/>
        </p:nvSpPr>
        <p:spPr>
          <a:xfrm>
            <a:off x="4666487" y="971550"/>
            <a:ext cx="474835" cy="354339"/>
          </a:xfrm>
          <a:prstGeom prst="rect">
            <a:avLst/>
          </a:prstGeom>
        </p:spPr>
        <p:txBody>
          <a:bodyPr lIns="0" tIns="0" rIns="0" bIns="0" rtlCol="0" anchor="t">
            <a:spAutoFit/>
          </a:bodyPr>
          <a:lstStyle/>
          <a:p>
            <a:pPr algn="ctr">
              <a:lnSpc>
                <a:spcPts val="2999"/>
              </a:lnSpc>
            </a:pPr>
            <a:r>
              <a:rPr lang="en-US" sz="1960" spc="19">
                <a:solidFill>
                  <a:srgbClr val="191919"/>
                </a:solidFill>
                <a:latin typeface="Aileron Regular"/>
              </a:rPr>
              <a:t>80</a:t>
            </a:r>
          </a:p>
        </p:txBody>
      </p:sp>
      <p:sp>
        <p:nvSpPr>
          <p:cNvPr id="22" name="TextBox 22"/>
          <p:cNvSpPr txBox="1"/>
          <p:nvPr/>
        </p:nvSpPr>
        <p:spPr>
          <a:xfrm>
            <a:off x="5287927" y="407337"/>
            <a:ext cx="1152564" cy="475694"/>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83.3%</a:t>
            </a:r>
          </a:p>
        </p:txBody>
      </p:sp>
      <p:sp>
        <p:nvSpPr>
          <p:cNvPr id="23" name="AutoShape 23"/>
          <p:cNvSpPr/>
          <p:nvPr/>
        </p:nvSpPr>
        <p:spPr>
          <a:xfrm rot="-5400000">
            <a:off x="4032822" y="4115546"/>
            <a:ext cx="8626476" cy="1154884"/>
          </a:xfrm>
          <a:prstGeom prst="rect">
            <a:avLst/>
          </a:prstGeom>
          <a:solidFill>
            <a:srgbClr val="D9D9D9">
              <a:alpha val="22745"/>
            </a:srgbClr>
          </a:solidFill>
        </p:spPr>
      </p:sp>
      <p:sp>
        <p:nvSpPr>
          <p:cNvPr id="24" name="AutoShape 24"/>
          <p:cNvSpPr/>
          <p:nvPr/>
        </p:nvSpPr>
        <p:spPr>
          <a:xfrm rot="-5400000">
            <a:off x="6437432" y="4115546"/>
            <a:ext cx="8626476" cy="1154884"/>
          </a:xfrm>
          <a:prstGeom prst="rect">
            <a:avLst/>
          </a:prstGeom>
          <a:solidFill>
            <a:srgbClr val="D9D9D9">
              <a:alpha val="22745"/>
            </a:srgbClr>
          </a:solidFill>
        </p:spPr>
      </p:sp>
      <p:sp>
        <p:nvSpPr>
          <p:cNvPr id="25" name="AutoShape 25"/>
          <p:cNvSpPr/>
          <p:nvPr/>
        </p:nvSpPr>
        <p:spPr>
          <a:xfrm rot="-5400000">
            <a:off x="5715918" y="6914109"/>
            <a:ext cx="294264" cy="1154884"/>
          </a:xfrm>
          <a:prstGeom prst="rect">
            <a:avLst/>
          </a:prstGeom>
          <a:solidFill>
            <a:srgbClr val="12264A"/>
          </a:solidFill>
        </p:spPr>
      </p:sp>
      <p:sp>
        <p:nvSpPr>
          <p:cNvPr id="26" name="AutoShape 26"/>
          <p:cNvSpPr/>
          <p:nvPr/>
        </p:nvSpPr>
        <p:spPr>
          <a:xfrm rot="-5400000">
            <a:off x="8193301" y="1359226"/>
            <a:ext cx="294264" cy="1154884"/>
          </a:xfrm>
          <a:prstGeom prst="rect">
            <a:avLst/>
          </a:prstGeom>
          <a:solidFill>
            <a:srgbClr val="C6AA74"/>
          </a:solidFill>
        </p:spPr>
      </p:sp>
      <p:sp>
        <p:nvSpPr>
          <p:cNvPr id="27" name="TextBox 27"/>
          <p:cNvSpPr txBox="1"/>
          <p:nvPr/>
        </p:nvSpPr>
        <p:spPr>
          <a:xfrm>
            <a:off x="7762991" y="1313842"/>
            <a:ext cx="1152564" cy="475694"/>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71.1%</a:t>
            </a:r>
          </a:p>
        </p:txBody>
      </p:sp>
      <p:sp>
        <p:nvSpPr>
          <p:cNvPr id="28" name="TextBox 28"/>
          <p:cNvSpPr txBox="1"/>
          <p:nvPr/>
        </p:nvSpPr>
        <p:spPr>
          <a:xfrm>
            <a:off x="7810769" y="5645776"/>
            <a:ext cx="1059327" cy="4805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28.9%</a:t>
            </a:r>
          </a:p>
        </p:txBody>
      </p:sp>
      <p:sp>
        <p:nvSpPr>
          <p:cNvPr id="29" name="AutoShape 29"/>
          <p:cNvSpPr/>
          <p:nvPr/>
        </p:nvSpPr>
        <p:spPr>
          <a:xfrm rot="-5400000">
            <a:off x="8190981" y="5696036"/>
            <a:ext cx="294264" cy="1154884"/>
          </a:xfrm>
          <a:prstGeom prst="rect">
            <a:avLst/>
          </a:prstGeom>
          <a:solidFill>
            <a:srgbClr val="12264A"/>
          </a:solidFill>
        </p:spPr>
      </p:sp>
      <p:sp>
        <p:nvSpPr>
          <p:cNvPr id="30" name="TextBox 30"/>
          <p:cNvSpPr txBox="1"/>
          <p:nvPr/>
        </p:nvSpPr>
        <p:spPr>
          <a:xfrm>
            <a:off x="10244627" y="3770465"/>
            <a:ext cx="1059327" cy="480570"/>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48.9%</a:t>
            </a:r>
          </a:p>
        </p:txBody>
      </p:sp>
      <p:sp>
        <p:nvSpPr>
          <p:cNvPr id="31" name="AutoShape 31"/>
          <p:cNvSpPr/>
          <p:nvPr/>
        </p:nvSpPr>
        <p:spPr>
          <a:xfrm rot="-5400000">
            <a:off x="10603538" y="3767432"/>
            <a:ext cx="294264" cy="1154884"/>
          </a:xfrm>
          <a:prstGeom prst="rect">
            <a:avLst/>
          </a:prstGeom>
          <a:solidFill>
            <a:srgbClr val="12264A"/>
          </a:solidFill>
        </p:spPr>
      </p:sp>
      <p:sp>
        <p:nvSpPr>
          <p:cNvPr id="32" name="AutoShape 32"/>
          <p:cNvSpPr/>
          <p:nvPr/>
        </p:nvSpPr>
        <p:spPr>
          <a:xfrm rot="-5400000">
            <a:off x="10568619" y="3126499"/>
            <a:ext cx="294264" cy="1176405"/>
          </a:xfrm>
          <a:prstGeom prst="rect">
            <a:avLst/>
          </a:prstGeom>
          <a:solidFill>
            <a:srgbClr val="C6AA74"/>
          </a:solidFill>
        </p:spPr>
      </p:sp>
      <p:sp>
        <p:nvSpPr>
          <p:cNvPr id="33" name="TextBox 33"/>
          <p:cNvSpPr txBox="1"/>
          <p:nvPr/>
        </p:nvSpPr>
        <p:spPr>
          <a:xfrm>
            <a:off x="10173228" y="3102736"/>
            <a:ext cx="1152564" cy="475694"/>
          </a:xfrm>
          <a:prstGeom prst="rect">
            <a:avLst/>
          </a:prstGeom>
        </p:spPr>
        <p:txBody>
          <a:bodyPr lIns="0" tIns="0" rIns="0" bIns="0" rtlCol="0" anchor="t">
            <a:spAutoFit/>
          </a:bodyPr>
          <a:lstStyle/>
          <a:p>
            <a:pPr algn="ctr">
              <a:lnSpc>
                <a:spcPts val="3978"/>
              </a:lnSpc>
            </a:pPr>
            <a:r>
              <a:rPr lang="en-US" sz="2600" spc="26">
                <a:solidFill>
                  <a:srgbClr val="191919"/>
                </a:solidFill>
                <a:latin typeface="Aileron Regular"/>
              </a:rPr>
              <a:t>51.1%</a:t>
            </a:r>
          </a:p>
        </p:txBody>
      </p:sp>
      <p:pic>
        <p:nvPicPr>
          <p:cNvPr id="34" name="Picture 34"/>
          <p:cNvPicPr>
            <a:picLocks noChangeAspect="1"/>
          </p:cNvPicPr>
          <p:nvPr/>
        </p:nvPicPr>
        <p:blipFill>
          <a:blip r:embed="rId2"/>
          <a:srcRect/>
          <a:stretch>
            <a:fillRect/>
          </a:stretch>
        </p:blipFill>
        <p:spPr>
          <a:xfrm>
            <a:off x="5287927" y="4345771"/>
            <a:ext cx="8295154" cy="41476"/>
          </a:xfrm>
          <a:prstGeom prst="rect">
            <a:avLst/>
          </a:prstGeom>
        </p:spPr>
      </p:pic>
      <p:sp>
        <p:nvSpPr>
          <p:cNvPr id="35" name="AutoShape 35"/>
          <p:cNvSpPr/>
          <p:nvPr/>
        </p:nvSpPr>
        <p:spPr>
          <a:xfrm rot="-5400000">
            <a:off x="12588799" y="3404759"/>
            <a:ext cx="433855" cy="1882024"/>
          </a:xfrm>
          <a:prstGeom prst="rect">
            <a:avLst/>
          </a:prstGeom>
          <a:solidFill>
            <a:srgbClr val="12264A"/>
          </a:solidFill>
        </p:spPr>
      </p:sp>
      <p:sp>
        <p:nvSpPr>
          <p:cNvPr id="36" name="TextBox 36"/>
          <p:cNvSpPr txBox="1"/>
          <p:nvPr/>
        </p:nvSpPr>
        <p:spPr>
          <a:xfrm>
            <a:off x="11823080" y="3981839"/>
            <a:ext cx="1938417" cy="594480"/>
          </a:xfrm>
          <a:prstGeom prst="rect">
            <a:avLst/>
          </a:prstGeom>
        </p:spPr>
        <p:txBody>
          <a:bodyPr lIns="0" tIns="0" rIns="0" bIns="0" rtlCol="0" anchor="t">
            <a:spAutoFit/>
          </a:bodyPr>
          <a:lstStyle/>
          <a:p>
            <a:pPr algn="ctr">
              <a:lnSpc>
                <a:spcPts val="5096"/>
              </a:lnSpc>
            </a:pPr>
            <a:r>
              <a:rPr lang="en-US" sz="3051" spc="210" dirty="0">
                <a:solidFill>
                  <a:srgbClr val="FFFFFF"/>
                </a:solidFill>
                <a:latin typeface="Aileron Regular"/>
              </a:rPr>
              <a:t>Men</a:t>
            </a:r>
          </a:p>
        </p:txBody>
      </p:sp>
      <p:sp>
        <p:nvSpPr>
          <p:cNvPr id="37" name="TextBox 37"/>
          <p:cNvSpPr txBox="1"/>
          <p:nvPr/>
        </p:nvSpPr>
        <p:spPr>
          <a:xfrm>
            <a:off x="14082341" y="3242658"/>
            <a:ext cx="3772301" cy="1463068"/>
          </a:xfrm>
          <a:prstGeom prst="rect">
            <a:avLst/>
          </a:prstGeom>
        </p:spPr>
        <p:txBody>
          <a:bodyPr lIns="0" tIns="0" rIns="0" bIns="0" rtlCol="0" anchor="t">
            <a:spAutoFit/>
          </a:bodyPr>
          <a:lstStyle/>
          <a:p>
            <a:pPr>
              <a:lnSpc>
                <a:spcPts val="2939"/>
              </a:lnSpc>
            </a:pPr>
            <a:r>
              <a:rPr lang="en-US" sz="2099" spc="104" dirty="0">
                <a:solidFill>
                  <a:srgbClr val="12264A"/>
                </a:solidFill>
                <a:latin typeface="Aileron Regular"/>
              </a:rPr>
              <a:t>Men significantly underrepresented among case managers/social workers and all HSD staff</a:t>
            </a:r>
          </a:p>
        </p:txBody>
      </p:sp>
      <p:pic>
        <p:nvPicPr>
          <p:cNvPr id="38" name="Picture 38"/>
          <p:cNvPicPr>
            <a:picLocks noChangeAspect="1"/>
          </p:cNvPicPr>
          <p:nvPr/>
        </p:nvPicPr>
        <p:blipFill>
          <a:blip r:embed="rId3"/>
          <a:srcRect/>
          <a:stretch>
            <a:fillRect/>
          </a:stretch>
        </p:blipFill>
        <p:spPr>
          <a:xfrm>
            <a:off x="5335706" y="3688631"/>
            <a:ext cx="7386262" cy="36931"/>
          </a:xfrm>
          <a:prstGeom prst="rect">
            <a:avLst/>
          </a:prstGeom>
        </p:spPr>
      </p:pic>
      <p:sp>
        <p:nvSpPr>
          <p:cNvPr id="39" name="AutoShape 39"/>
          <p:cNvSpPr/>
          <p:nvPr/>
        </p:nvSpPr>
        <p:spPr>
          <a:xfrm rot="-5400000">
            <a:off x="12588799" y="2766084"/>
            <a:ext cx="433855" cy="1882024"/>
          </a:xfrm>
          <a:prstGeom prst="rect">
            <a:avLst/>
          </a:prstGeom>
          <a:solidFill>
            <a:srgbClr val="C6AA74"/>
          </a:solidFill>
        </p:spPr>
      </p:sp>
      <p:sp>
        <p:nvSpPr>
          <p:cNvPr id="40" name="TextBox 40"/>
          <p:cNvSpPr txBox="1"/>
          <p:nvPr/>
        </p:nvSpPr>
        <p:spPr>
          <a:xfrm>
            <a:off x="11836518" y="3377646"/>
            <a:ext cx="1882024" cy="557974"/>
          </a:xfrm>
          <a:prstGeom prst="rect">
            <a:avLst/>
          </a:prstGeom>
        </p:spPr>
        <p:txBody>
          <a:bodyPr lIns="0" tIns="0" rIns="0" bIns="0" rtlCol="0" anchor="t">
            <a:spAutoFit/>
          </a:bodyPr>
          <a:lstStyle/>
          <a:p>
            <a:pPr algn="ctr">
              <a:lnSpc>
                <a:spcPts val="4666"/>
              </a:lnSpc>
              <a:spcBef>
                <a:spcPct val="0"/>
              </a:spcBef>
            </a:pPr>
            <a:r>
              <a:rPr lang="en-US" sz="3050" spc="30" dirty="0">
                <a:solidFill>
                  <a:srgbClr val="FFFFFF"/>
                </a:solidFill>
                <a:latin typeface="Aileron Regular"/>
              </a:rPr>
              <a:t>Women</a:t>
            </a:r>
          </a:p>
        </p:txBody>
      </p:sp>
      <p:sp>
        <p:nvSpPr>
          <p:cNvPr id="41" name="TextBox 41"/>
          <p:cNvSpPr txBox="1"/>
          <p:nvPr/>
        </p:nvSpPr>
        <p:spPr>
          <a:xfrm>
            <a:off x="11469344" y="360700"/>
            <a:ext cx="6818656" cy="2292783"/>
          </a:xfrm>
          <a:prstGeom prst="rect">
            <a:avLst/>
          </a:prstGeom>
        </p:spPr>
        <p:txBody>
          <a:bodyPr lIns="0" tIns="0" rIns="0" bIns="0" rtlCol="0" anchor="t">
            <a:spAutoFit/>
          </a:bodyPr>
          <a:lstStyle/>
          <a:p>
            <a:pPr algn="ctr">
              <a:lnSpc>
                <a:spcPts val="6000"/>
              </a:lnSpc>
            </a:pPr>
            <a:r>
              <a:rPr lang="en-US" sz="5000" spc="250">
                <a:solidFill>
                  <a:srgbClr val="12264A"/>
                </a:solidFill>
                <a:latin typeface="Raleway Bold"/>
              </a:rPr>
              <a:t>CASE MANAGERS, HEALTH AND HUMAN SERVICES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1862</Words>
  <Application>Microsoft Office PowerPoint</Application>
  <PresentationFormat>Custom</PresentationFormat>
  <Paragraphs>496</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Aileron Regular</vt:lpstr>
      <vt:lpstr>Arimo</vt:lpstr>
      <vt:lpstr>Aileron Regular Bold</vt:lpstr>
      <vt:lpstr>Open Sans</vt:lpstr>
      <vt:lpstr>Arial</vt:lpstr>
      <vt:lpstr>Raleway Bold</vt:lpstr>
      <vt:lpstr>Aileron Heavy</vt:lpstr>
      <vt:lpstr>Calibri</vt:lpstr>
      <vt:lpstr>Raleway</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Racine County REI Analysis 2020</dc:title>
  <dc:creator>Richardson, Travis</dc:creator>
  <cp:lastModifiedBy>Richardson, Travis</cp:lastModifiedBy>
  <cp:revision>23</cp:revision>
  <dcterms:created xsi:type="dcterms:W3CDTF">2006-08-16T00:00:00Z</dcterms:created>
  <dcterms:modified xsi:type="dcterms:W3CDTF">2020-10-05T02:04:37Z</dcterms:modified>
  <dc:identifier>DAECiiChk2w</dc:identifier>
</cp:coreProperties>
</file>