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sldIdLst>
    <p:sldId id="266" r:id="rId2"/>
    <p:sldId id="3901" r:id="rId3"/>
    <p:sldId id="3892" r:id="rId4"/>
    <p:sldId id="3893" r:id="rId5"/>
    <p:sldId id="3894" r:id="rId6"/>
    <p:sldId id="3896" r:id="rId7"/>
    <p:sldId id="3897" r:id="rId8"/>
    <p:sldId id="3886" r:id="rId9"/>
    <p:sldId id="3898" r:id="rId10"/>
    <p:sldId id="3899" r:id="rId11"/>
    <p:sldId id="3872" r:id="rId12"/>
    <p:sldId id="3868" r:id="rId13"/>
    <p:sldId id="3876" r:id="rId14"/>
    <p:sldId id="3877" r:id="rId15"/>
    <p:sldId id="3878" r:id="rId16"/>
    <p:sldId id="3883" r:id="rId17"/>
    <p:sldId id="3879" r:id="rId18"/>
    <p:sldId id="3882" r:id="rId19"/>
    <p:sldId id="3888" r:id="rId20"/>
    <p:sldId id="3880" r:id="rId21"/>
    <p:sldId id="3895" r:id="rId22"/>
    <p:sldId id="3884" r:id="rId23"/>
    <p:sldId id="3910" r:id="rId24"/>
    <p:sldId id="3903" r:id="rId25"/>
    <p:sldId id="3904" r:id="rId26"/>
    <p:sldId id="3891" r:id="rId27"/>
    <p:sldId id="3913" r:id="rId28"/>
    <p:sldId id="3914" r:id="rId29"/>
    <p:sldId id="3912" r:id="rId30"/>
    <p:sldId id="3889" r:id="rId31"/>
    <p:sldId id="3907" r:id="rId32"/>
    <p:sldId id="3909" r:id="rId33"/>
    <p:sldId id="3908" r:id="rId34"/>
    <p:sldId id="3906" r:id="rId35"/>
    <p:sldId id="3875" r:id="rId36"/>
    <p:sldId id="3905" r:id="rId37"/>
    <p:sldId id="390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son, Travis" initials="RT" lastIdx="1" clrIdx="0">
    <p:extLst>
      <p:ext uri="{19B8F6BF-5375-455C-9EA6-DF929625EA0E}">
        <p15:presenceInfo xmlns:p15="http://schemas.microsoft.com/office/powerpoint/2012/main" userId="S::Travis.Richardson@racinecounty.com::6eaf4243-3fce-402a-a983-2c6b1f12dc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AA74"/>
    <a:srgbClr val="11274C"/>
    <a:srgbClr val="D9D9D9"/>
    <a:srgbClr val="040404"/>
    <a:srgbClr val="7F7F7F"/>
    <a:srgbClr val="BFBFBF"/>
    <a:srgbClr val="404040"/>
    <a:srgbClr val="12264A"/>
    <a:srgbClr val="BFC7BB"/>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6357" autoAdjust="0"/>
  </p:normalViewPr>
  <p:slideViewPr>
    <p:cSldViewPr>
      <p:cViewPr varScale="1">
        <p:scale>
          <a:sx n="114" d="100"/>
          <a:sy n="114" d="100"/>
        </p:scale>
        <p:origin x="14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image" Target="../media/image28.svg"/><Relationship Id="rId1" Type="http://schemas.openxmlformats.org/officeDocument/2006/relationships/image" Target="../media/image35.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35E78-205D-4412-8554-8EF403B1741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549D09-06A5-42C5-A9A3-F4B14F5332CC}">
      <dgm:prSet/>
      <dgm:spPr/>
      <dgm:t>
        <a:bodyPr/>
        <a:lstStyle/>
        <a:p>
          <a:r>
            <a:rPr lang="en-US" baseline="0" dirty="0"/>
            <a:t>Reduction in acceptance of low level in-custody offenses at the Racine County Jail</a:t>
          </a:r>
          <a:endParaRPr lang="en-US" dirty="0"/>
        </a:p>
      </dgm:t>
    </dgm:pt>
    <dgm:pt modelId="{FCFDBEE9-EB6C-4C97-AF24-9BF971A518F4}" type="parTrans" cxnId="{5A624A2B-5E06-4185-9904-C879693F7B8D}">
      <dgm:prSet/>
      <dgm:spPr/>
      <dgm:t>
        <a:bodyPr/>
        <a:lstStyle/>
        <a:p>
          <a:endParaRPr lang="en-US"/>
        </a:p>
      </dgm:t>
    </dgm:pt>
    <dgm:pt modelId="{B49A0017-3BF7-468D-BDCE-001907EA8F08}" type="sibTrans" cxnId="{5A624A2B-5E06-4185-9904-C879693F7B8D}">
      <dgm:prSet/>
      <dgm:spPr/>
      <dgm:t>
        <a:bodyPr/>
        <a:lstStyle/>
        <a:p>
          <a:endParaRPr lang="en-US"/>
        </a:p>
      </dgm:t>
    </dgm:pt>
    <dgm:pt modelId="{4DD1A1C0-99A7-445B-897E-7AAE0608B5A0}">
      <dgm:prSet/>
      <dgm:spPr/>
      <dgm:t>
        <a:bodyPr/>
        <a:lstStyle/>
        <a:p>
          <a:r>
            <a:rPr lang="en-US" baseline="0" dirty="0"/>
            <a:t>Increased utilization of video hearings for certain court proceedings</a:t>
          </a:r>
          <a:endParaRPr lang="en-US" dirty="0"/>
        </a:p>
      </dgm:t>
    </dgm:pt>
    <dgm:pt modelId="{EA757705-6C4C-4946-8F53-40901DFB4F7F}" type="parTrans" cxnId="{9F2E0A84-6886-40B3-A468-032C3DA77848}">
      <dgm:prSet/>
      <dgm:spPr/>
      <dgm:t>
        <a:bodyPr/>
        <a:lstStyle/>
        <a:p>
          <a:endParaRPr lang="en-US"/>
        </a:p>
      </dgm:t>
    </dgm:pt>
    <dgm:pt modelId="{B160A2C1-43E0-457D-8690-E6CAD2607936}" type="sibTrans" cxnId="{9F2E0A84-6886-40B3-A468-032C3DA77848}">
      <dgm:prSet/>
      <dgm:spPr/>
      <dgm:t>
        <a:bodyPr/>
        <a:lstStyle/>
        <a:p>
          <a:endParaRPr lang="en-US"/>
        </a:p>
      </dgm:t>
    </dgm:pt>
    <dgm:pt modelId="{C60DD6AE-681F-46FD-825A-7B4A3CC91A9F}">
      <dgm:prSet/>
      <dgm:spPr/>
      <dgm:t>
        <a:bodyPr/>
        <a:lstStyle/>
        <a:p>
          <a:r>
            <a:rPr lang="en-US" baseline="0" dirty="0"/>
            <a:t>Dispatch implementing Infectious Disease Protocols</a:t>
          </a:r>
          <a:endParaRPr lang="en-US" dirty="0"/>
        </a:p>
      </dgm:t>
    </dgm:pt>
    <dgm:pt modelId="{C8B96B57-B9BC-47B0-91F7-6C131441CA15}" type="parTrans" cxnId="{153B259F-A31C-4001-BDAC-061A51D56F67}">
      <dgm:prSet/>
      <dgm:spPr/>
      <dgm:t>
        <a:bodyPr/>
        <a:lstStyle/>
        <a:p>
          <a:endParaRPr lang="en-US"/>
        </a:p>
      </dgm:t>
    </dgm:pt>
    <dgm:pt modelId="{344EDA83-FECC-4927-8ABC-6AFFA608FBF5}" type="sibTrans" cxnId="{153B259F-A31C-4001-BDAC-061A51D56F67}">
      <dgm:prSet/>
      <dgm:spPr/>
      <dgm:t>
        <a:bodyPr/>
        <a:lstStyle/>
        <a:p>
          <a:endParaRPr lang="en-US"/>
        </a:p>
      </dgm:t>
    </dgm:pt>
    <dgm:pt modelId="{2673C9D2-8EBA-46B1-ADAD-446ACC6170EE}">
      <dgm:prSet/>
      <dgm:spPr/>
      <dgm:t>
        <a:bodyPr/>
        <a:lstStyle/>
        <a:p>
          <a:r>
            <a:rPr lang="en-US" baseline="0" dirty="0"/>
            <a:t>First responder recommendation for use of PPE under certain circumstances</a:t>
          </a:r>
          <a:endParaRPr lang="en-US" dirty="0"/>
        </a:p>
      </dgm:t>
    </dgm:pt>
    <dgm:pt modelId="{F4433691-3643-4ABD-9BD5-9975E9B54C8A}" type="parTrans" cxnId="{3301C959-243C-496C-9899-5B9982445DB9}">
      <dgm:prSet/>
      <dgm:spPr/>
      <dgm:t>
        <a:bodyPr/>
        <a:lstStyle/>
        <a:p>
          <a:endParaRPr lang="en-US"/>
        </a:p>
      </dgm:t>
    </dgm:pt>
    <dgm:pt modelId="{E14EFA18-4B7F-42B5-8A84-AF89BC09253E}" type="sibTrans" cxnId="{3301C959-243C-496C-9899-5B9982445DB9}">
      <dgm:prSet/>
      <dgm:spPr/>
      <dgm:t>
        <a:bodyPr/>
        <a:lstStyle/>
        <a:p>
          <a:endParaRPr lang="en-US"/>
        </a:p>
      </dgm:t>
    </dgm:pt>
    <dgm:pt modelId="{56E3FD53-321C-47F3-8427-7E5DE7DD8E24}" type="pres">
      <dgm:prSet presAssocID="{71A35E78-205D-4412-8554-8EF403B17418}" presName="root" presStyleCnt="0">
        <dgm:presLayoutVars>
          <dgm:dir/>
          <dgm:resizeHandles val="exact"/>
        </dgm:presLayoutVars>
      </dgm:prSet>
      <dgm:spPr/>
    </dgm:pt>
    <dgm:pt modelId="{3EDAD5A0-23EA-4E96-A0A9-DE45527B107E}" type="pres">
      <dgm:prSet presAssocID="{F9549D09-06A5-42C5-A9A3-F4B14F5332CC}" presName="compNode" presStyleCnt="0"/>
      <dgm:spPr/>
    </dgm:pt>
    <dgm:pt modelId="{8A6ED9BB-6A22-40CE-97A8-1AA6B709C31A}" type="pres">
      <dgm:prSet presAssocID="{F9549D09-06A5-42C5-A9A3-F4B14F5332CC}" presName="bgRect" presStyleLbl="bgShp" presStyleIdx="0" presStyleCnt="4" custLinFactNeighborX="-19118" custLinFactNeighborY="-22247"/>
      <dgm:spPr>
        <a:solidFill>
          <a:srgbClr val="12264A"/>
        </a:solidFill>
      </dgm:spPr>
    </dgm:pt>
    <dgm:pt modelId="{B2E59A33-1F60-4D85-9D43-A623AED6EED7}" type="pres">
      <dgm:prSet presAssocID="{F9549D09-06A5-42C5-A9A3-F4B14F5332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lice"/>
        </a:ext>
      </dgm:extLst>
    </dgm:pt>
    <dgm:pt modelId="{9CF1F111-72EC-4CAF-80FF-EE0551E9EE5F}" type="pres">
      <dgm:prSet presAssocID="{F9549D09-06A5-42C5-A9A3-F4B14F5332CC}" presName="spaceRect" presStyleCnt="0"/>
      <dgm:spPr/>
    </dgm:pt>
    <dgm:pt modelId="{28068887-68F7-4775-9A1F-3A534367AEE3}" type="pres">
      <dgm:prSet presAssocID="{F9549D09-06A5-42C5-A9A3-F4B14F5332CC}" presName="parTx" presStyleLbl="revTx" presStyleIdx="0" presStyleCnt="4">
        <dgm:presLayoutVars>
          <dgm:chMax val="0"/>
          <dgm:chPref val="0"/>
        </dgm:presLayoutVars>
      </dgm:prSet>
      <dgm:spPr/>
    </dgm:pt>
    <dgm:pt modelId="{785EDC44-E61C-43AB-9013-566570CB2B1B}" type="pres">
      <dgm:prSet presAssocID="{B49A0017-3BF7-468D-BDCE-001907EA8F08}" presName="sibTrans" presStyleCnt="0"/>
      <dgm:spPr/>
    </dgm:pt>
    <dgm:pt modelId="{BA3072D5-3CDC-457A-B131-91B0291713B5}" type="pres">
      <dgm:prSet presAssocID="{4DD1A1C0-99A7-445B-897E-7AAE0608B5A0}" presName="compNode" presStyleCnt="0"/>
      <dgm:spPr/>
    </dgm:pt>
    <dgm:pt modelId="{B29087E0-247A-45B6-931A-5C7731EF3966}" type="pres">
      <dgm:prSet presAssocID="{4DD1A1C0-99A7-445B-897E-7AAE0608B5A0}" presName="bgRect" presStyleLbl="bgShp" presStyleIdx="1" presStyleCnt="4"/>
      <dgm:spPr>
        <a:solidFill>
          <a:schemeClr val="accent1"/>
        </a:solidFill>
      </dgm:spPr>
    </dgm:pt>
    <dgm:pt modelId="{BBED280E-09BA-4AB4-8048-4F397E7A5771}" type="pres">
      <dgm:prSet presAssocID="{4DD1A1C0-99A7-445B-897E-7AAE0608B5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7C6C26E-3A17-4255-AD9A-602FB34C8E2B}" type="pres">
      <dgm:prSet presAssocID="{4DD1A1C0-99A7-445B-897E-7AAE0608B5A0}" presName="spaceRect" presStyleCnt="0"/>
      <dgm:spPr/>
    </dgm:pt>
    <dgm:pt modelId="{EBD3F652-EA35-43ED-B216-177F1DDA1BCC}" type="pres">
      <dgm:prSet presAssocID="{4DD1A1C0-99A7-445B-897E-7AAE0608B5A0}" presName="parTx" presStyleLbl="revTx" presStyleIdx="1" presStyleCnt="4">
        <dgm:presLayoutVars>
          <dgm:chMax val="0"/>
          <dgm:chPref val="0"/>
        </dgm:presLayoutVars>
      </dgm:prSet>
      <dgm:spPr/>
    </dgm:pt>
    <dgm:pt modelId="{2437A540-DA11-4B4B-905D-D4B82DF9B49A}" type="pres">
      <dgm:prSet presAssocID="{B160A2C1-43E0-457D-8690-E6CAD2607936}" presName="sibTrans" presStyleCnt="0"/>
      <dgm:spPr/>
    </dgm:pt>
    <dgm:pt modelId="{4124849C-2266-44E7-8285-F94A2B27925C}" type="pres">
      <dgm:prSet presAssocID="{C60DD6AE-681F-46FD-825A-7B4A3CC91A9F}" presName="compNode" presStyleCnt="0"/>
      <dgm:spPr/>
    </dgm:pt>
    <dgm:pt modelId="{0398731B-EFF2-4647-8B52-7D520E5F2E4F}" type="pres">
      <dgm:prSet presAssocID="{C60DD6AE-681F-46FD-825A-7B4A3CC91A9F}" presName="bgRect" presStyleLbl="bgShp" presStyleIdx="2" presStyleCnt="4"/>
      <dgm:spPr>
        <a:solidFill>
          <a:schemeClr val="bg1">
            <a:lumMod val="50000"/>
          </a:schemeClr>
        </a:solidFill>
      </dgm:spPr>
    </dgm:pt>
    <dgm:pt modelId="{E40D4884-D7D3-4C72-9655-3D606F80487A}" type="pres">
      <dgm:prSet presAssocID="{C60DD6AE-681F-46FD-825A-7B4A3CC91A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ll center"/>
        </a:ext>
      </dgm:extLst>
    </dgm:pt>
    <dgm:pt modelId="{A52F79F0-D00E-4DF5-BAC5-0BA7016507E2}" type="pres">
      <dgm:prSet presAssocID="{C60DD6AE-681F-46FD-825A-7B4A3CC91A9F}" presName="spaceRect" presStyleCnt="0"/>
      <dgm:spPr/>
    </dgm:pt>
    <dgm:pt modelId="{792AE9D8-7041-493F-B667-51401136D0CC}" type="pres">
      <dgm:prSet presAssocID="{C60DD6AE-681F-46FD-825A-7B4A3CC91A9F}" presName="parTx" presStyleLbl="revTx" presStyleIdx="2" presStyleCnt="4">
        <dgm:presLayoutVars>
          <dgm:chMax val="0"/>
          <dgm:chPref val="0"/>
        </dgm:presLayoutVars>
      </dgm:prSet>
      <dgm:spPr/>
    </dgm:pt>
    <dgm:pt modelId="{96491881-DE2E-4B9C-A120-5942F6A0A133}" type="pres">
      <dgm:prSet presAssocID="{344EDA83-FECC-4927-8ABC-6AFFA608FBF5}" presName="sibTrans" presStyleCnt="0"/>
      <dgm:spPr/>
    </dgm:pt>
    <dgm:pt modelId="{157FD3E1-3392-4BC8-BBD1-33AE45061C38}" type="pres">
      <dgm:prSet presAssocID="{2673C9D2-8EBA-46B1-ADAD-446ACC6170EE}" presName="compNode" presStyleCnt="0"/>
      <dgm:spPr/>
    </dgm:pt>
    <dgm:pt modelId="{719863B5-FD18-48BD-B8EE-B035A8EEBB8A}" type="pres">
      <dgm:prSet presAssocID="{2673C9D2-8EBA-46B1-ADAD-446ACC6170EE}" presName="bgRect" presStyleLbl="bgShp" presStyleIdx="3" presStyleCnt="4"/>
      <dgm:spPr>
        <a:solidFill>
          <a:srgbClr val="BFC7BB"/>
        </a:solidFill>
      </dgm:spPr>
    </dgm:pt>
    <dgm:pt modelId="{C9D62D70-6FDE-4771-9BB6-D25648BBE8F6}" type="pres">
      <dgm:prSet presAssocID="{2673C9D2-8EBA-46B1-ADAD-446ACC6170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nn Diagram"/>
        </a:ext>
      </dgm:extLst>
    </dgm:pt>
    <dgm:pt modelId="{E40741F9-294B-4751-8D3B-A33EB8ABC994}" type="pres">
      <dgm:prSet presAssocID="{2673C9D2-8EBA-46B1-ADAD-446ACC6170EE}" presName="spaceRect" presStyleCnt="0"/>
      <dgm:spPr/>
    </dgm:pt>
    <dgm:pt modelId="{9C2886C7-8D0F-4E7D-AE1C-AAF2C07A8E07}" type="pres">
      <dgm:prSet presAssocID="{2673C9D2-8EBA-46B1-ADAD-446ACC6170EE}" presName="parTx" presStyleLbl="revTx" presStyleIdx="3" presStyleCnt="4">
        <dgm:presLayoutVars>
          <dgm:chMax val="0"/>
          <dgm:chPref val="0"/>
        </dgm:presLayoutVars>
      </dgm:prSet>
      <dgm:spPr/>
    </dgm:pt>
  </dgm:ptLst>
  <dgm:cxnLst>
    <dgm:cxn modelId="{4F00C008-0C0B-4C6C-ACDF-1E3F684B01E2}" type="presOf" srcId="{C60DD6AE-681F-46FD-825A-7B4A3CC91A9F}" destId="{792AE9D8-7041-493F-B667-51401136D0CC}" srcOrd="0" destOrd="0" presId="urn:microsoft.com/office/officeart/2018/2/layout/IconVerticalSolidList"/>
    <dgm:cxn modelId="{36A0512A-0E0E-4017-8C7B-E8B1B3A4C325}" type="presOf" srcId="{F9549D09-06A5-42C5-A9A3-F4B14F5332CC}" destId="{28068887-68F7-4775-9A1F-3A534367AEE3}" srcOrd="0" destOrd="0" presId="urn:microsoft.com/office/officeart/2018/2/layout/IconVerticalSolidList"/>
    <dgm:cxn modelId="{5A624A2B-5E06-4185-9904-C879693F7B8D}" srcId="{71A35E78-205D-4412-8554-8EF403B17418}" destId="{F9549D09-06A5-42C5-A9A3-F4B14F5332CC}" srcOrd="0" destOrd="0" parTransId="{FCFDBEE9-EB6C-4C97-AF24-9BF971A518F4}" sibTransId="{B49A0017-3BF7-468D-BDCE-001907EA8F08}"/>
    <dgm:cxn modelId="{F1171562-8091-4F06-9865-C93CB1E4DF95}" type="presOf" srcId="{2673C9D2-8EBA-46B1-ADAD-446ACC6170EE}" destId="{9C2886C7-8D0F-4E7D-AE1C-AAF2C07A8E07}" srcOrd="0" destOrd="0" presId="urn:microsoft.com/office/officeart/2018/2/layout/IconVerticalSolidList"/>
    <dgm:cxn modelId="{264BBA65-B735-46BB-A906-30E264B89817}" type="presOf" srcId="{4DD1A1C0-99A7-445B-897E-7AAE0608B5A0}" destId="{EBD3F652-EA35-43ED-B216-177F1DDA1BCC}" srcOrd="0" destOrd="0" presId="urn:microsoft.com/office/officeart/2018/2/layout/IconVerticalSolidList"/>
    <dgm:cxn modelId="{E7F34479-A540-4681-8202-73D3AB330716}" type="presOf" srcId="{71A35E78-205D-4412-8554-8EF403B17418}" destId="{56E3FD53-321C-47F3-8427-7E5DE7DD8E24}" srcOrd="0" destOrd="0" presId="urn:microsoft.com/office/officeart/2018/2/layout/IconVerticalSolidList"/>
    <dgm:cxn modelId="{3301C959-243C-496C-9899-5B9982445DB9}" srcId="{71A35E78-205D-4412-8554-8EF403B17418}" destId="{2673C9D2-8EBA-46B1-ADAD-446ACC6170EE}" srcOrd="3" destOrd="0" parTransId="{F4433691-3643-4ABD-9BD5-9975E9B54C8A}" sibTransId="{E14EFA18-4B7F-42B5-8A84-AF89BC09253E}"/>
    <dgm:cxn modelId="{9F2E0A84-6886-40B3-A468-032C3DA77848}" srcId="{71A35E78-205D-4412-8554-8EF403B17418}" destId="{4DD1A1C0-99A7-445B-897E-7AAE0608B5A0}" srcOrd="1" destOrd="0" parTransId="{EA757705-6C4C-4946-8F53-40901DFB4F7F}" sibTransId="{B160A2C1-43E0-457D-8690-E6CAD2607936}"/>
    <dgm:cxn modelId="{153B259F-A31C-4001-BDAC-061A51D56F67}" srcId="{71A35E78-205D-4412-8554-8EF403B17418}" destId="{C60DD6AE-681F-46FD-825A-7B4A3CC91A9F}" srcOrd="2" destOrd="0" parTransId="{C8B96B57-B9BC-47B0-91F7-6C131441CA15}" sibTransId="{344EDA83-FECC-4927-8ABC-6AFFA608FBF5}"/>
    <dgm:cxn modelId="{39085F42-6FBD-445D-8DE2-799FE3C93B94}" type="presParOf" srcId="{56E3FD53-321C-47F3-8427-7E5DE7DD8E24}" destId="{3EDAD5A0-23EA-4E96-A0A9-DE45527B107E}" srcOrd="0" destOrd="0" presId="urn:microsoft.com/office/officeart/2018/2/layout/IconVerticalSolidList"/>
    <dgm:cxn modelId="{D40D25D1-2079-48FB-A844-67115AA0720D}" type="presParOf" srcId="{3EDAD5A0-23EA-4E96-A0A9-DE45527B107E}" destId="{8A6ED9BB-6A22-40CE-97A8-1AA6B709C31A}" srcOrd="0" destOrd="0" presId="urn:microsoft.com/office/officeart/2018/2/layout/IconVerticalSolidList"/>
    <dgm:cxn modelId="{EB429A7E-38C2-4E5E-91F1-070279A97FCE}" type="presParOf" srcId="{3EDAD5A0-23EA-4E96-A0A9-DE45527B107E}" destId="{B2E59A33-1F60-4D85-9D43-A623AED6EED7}" srcOrd="1" destOrd="0" presId="urn:microsoft.com/office/officeart/2018/2/layout/IconVerticalSolidList"/>
    <dgm:cxn modelId="{A3F08350-8B0C-4C7F-8473-0690F6C853FB}" type="presParOf" srcId="{3EDAD5A0-23EA-4E96-A0A9-DE45527B107E}" destId="{9CF1F111-72EC-4CAF-80FF-EE0551E9EE5F}" srcOrd="2" destOrd="0" presId="urn:microsoft.com/office/officeart/2018/2/layout/IconVerticalSolidList"/>
    <dgm:cxn modelId="{45EE60E0-CEF4-4FFA-B5F0-A8AF6BA53CE9}" type="presParOf" srcId="{3EDAD5A0-23EA-4E96-A0A9-DE45527B107E}" destId="{28068887-68F7-4775-9A1F-3A534367AEE3}" srcOrd="3" destOrd="0" presId="urn:microsoft.com/office/officeart/2018/2/layout/IconVerticalSolidList"/>
    <dgm:cxn modelId="{6BD05842-3D24-4CDB-A7B6-DE89D5C42D64}" type="presParOf" srcId="{56E3FD53-321C-47F3-8427-7E5DE7DD8E24}" destId="{785EDC44-E61C-43AB-9013-566570CB2B1B}" srcOrd="1" destOrd="0" presId="urn:microsoft.com/office/officeart/2018/2/layout/IconVerticalSolidList"/>
    <dgm:cxn modelId="{3FA48F20-D983-45A5-9E48-7EBCAE78597E}" type="presParOf" srcId="{56E3FD53-321C-47F3-8427-7E5DE7DD8E24}" destId="{BA3072D5-3CDC-457A-B131-91B0291713B5}" srcOrd="2" destOrd="0" presId="urn:microsoft.com/office/officeart/2018/2/layout/IconVerticalSolidList"/>
    <dgm:cxn modelId="{B506FB44-F64F-4063-A5BF-A14038F3142D}" type="presParOf" srcId="{BA3072D5-3CDC-457A-B131-91B0291713B5}" destId="{B29087E0-247A-45B6-931A-5C7731EF3966}" srcOrd="0" destOrd="0" presId="urn:microsoft.com/office/officeart/2018/2/layout/IconVerticalSolidList"/>
    <dgm:cxn modelId="{B1CBE0D8-1C6C-41CF-ACC7-21F33CAFC062}" type="presParOf" srcId="{BA3072D5-3CDC-457A-B131-91B0291713B5}" destId="{BBED280E-09BA-4AB4-8048-4F397E7A5771}" srcOrd="1" destOrd="0" presId="urn:microsoft.com/office/officeart/2018/2/layout/IconVerticalSolidList"/>
    <dgm:cxn modelId="{7EAF3E03-CE1F-4F2B-A400-3DB1A537ADB3}" type="presParOf" srcId="{BA3072D5-3CDC-457A-B131-91B0291713B5}" destId="{A7C6C26E-3A17-4255-AD9A-602FB34C8E2B}" srcOrd="2" destOrd="0" presId="urn:microsoft.com/office/officeart/2018/2/layout/IconVerticalSolidList"/>
    <dgm:cxn modelId="{F6E73ADC-96B0-4E9D-A2FB-D304996FC2C9}" type="presParOf" srcId="{BA3072D5-3CDC-457A-B131-91B0291713B5}" destId="{EBD3F652-EA35-43ED-B216-177F1DDA1BCC}" srcOrd="3" destOrd="0" presId="urn:microsoft.com/office/officeart/2018/2/layout/IconVerticalSolidList"/>
    <dgm:cxn modelId="{8A4AEA6A-184F-4BE4-BFCE-B04DE3AF55A4}" type="presParOf" srcId="{56E3FD53-321C-47F3-8427-7E5DE7DD8E24}" destId="{2437A540-DA11-4B4B-905D-D4B82DF9B49A}" srcOrd="3" destOrd="0" presId="urn:microsoft.com/office/officeart/2018/2/layout/IconVerticalSolidList"/>
    <dgm:cxn modelId="{6AFF6418-192A-425D-AE81-7AA4C6E8F60B}" type="presParOf" srcId="{56E3FD53-321C-47F3-8427-7E5DE7DD8E24}" destId="{4124849C-2266-44E7-8285-F94A2B27925C}" srcOrd="4" destOrd="0" presId="urn:microsoft.com/office/officeart/2018/2/layout/IconVerticalSolidList"/>
    <dgm:cxn modelId="{53C5043A-C990-4736-832D-32C5D9DA471B}" type="presParOf" srcId="{4124849C-2266-44E7-8285-F94A2B27925C}" destId="{0398731B-EFF2-4647-8B52-7D520E5F2E4F}" srcOrd="0" destOrd="0" presId="urn:microsoft.com/office/officeart/2018/2/layout/IconVerticalSolidList"/>
    <dgm:cxn modelId="{BF131254-D4E9-4C4B-915B-9CF274A130B2}" type="presParOf" srcId="{4124849C-2266-44E7-8285-F94A2B27925C}" destId="{E40D4884-D7D3-4C72-9655-3D606F80487A}" srcOrd="1" destOrd="0" presId="urn:microsoft.com/office/officeart/2018/2/layout/IconVerticalSolidList"/>
    <dgm:cxn modelId="{77EDFA6E-E513-4CC1-B1E2-E0AE36C8B907}" type="presParOf" srcId="{4124849C-2266-44E7-8285-F94A2B27925C}" destId="{A52F79F0-D00E-4DF5-BAC5-0BA7016507E2}" srcOrd="2" destOrd="0" presId="urn:microsoft.com/office/officeart/2018/2/layout/IconVerticalSolidList"/>
    <dgm:cxn modelId="{5BCCE98B-4BA1-4949-91A1-069B9271F168}" type="presParOf" srcId="{4124849C-2266-44E7-8285-F94A2B27925C}" destId="{792AE9D8-7041-493F-B667-51401136D0CC}" srcOrd="3" destOrd="0" presId="urn:microsoft.com/office/officeart/2018/2/layout/IconVerticalSolidList"/>
    <dgm:cxn modelId="{94FA16AE-F193-48E1-A7A8-97E7801CCBEB}" type="presParOf" srcId="{56E3FD53-321C-47F3-8427-7E5DE7DD8E24}" destId="{96491881-DE2E-4B9C-A120-5942F6A0A133}" srcOrd="5" destOrd="0" presId="urn:microsoft.com/office/officeart/2018/2/layout/IconVerticalSolidList"/>
    <dgm:cxn modelId="{DAE63435-9CDB-4E9C-B6EA-425E0A27B425}" type="presParOf" srcId="{56E3FD53-321C-47F3-8427-7E5DE7DD8E24}" destId="{157FD3E1-3392-4BC8-BBD1-33AE45061C38}" srcOrd="6" destOrd="0" presId="urn:microsoft.com/office/officeart/2018/2/layout/IconVerticalSolidList"/>
    <dgm:cxn modelId="{07D73267-FEE8-4A85-8382-E8B5A48A4EE8}" type="presParOf" srcId="{157FD3E1-3392-4BC8-BBD1-33AE45061C38}" destId="{719863B5-FD18-48BD-B8EE-B035A8EEBB8A}" srcOrd="0" destOrd="0" presId="urn:microsoft.com/office/officeart/2018/2/layout/IconVerticalSolidList"/>
    <dgm:cxn modelId="{444980D9-0554-4370-98C8-099A4C307635}" type="presParOf" srcId="{157FD3E1-3392-4BC8-BBD1-33AE45061C38}" destId="{C9D62D70-6FDE-4771-9BB6-D25648BBE8F6}" srcOrd="1" destOrd="0" presId="urn:microsoft.com/office/officeart/2018/2/layout/IconVerticalSolidList"/>
    <dgm:cxn modelId="{79827E67-1976-48E3-895A-0E39982DD3E8}" type="presParOf" srcId="{157FD3E1-3392-4BC8-BBD1-33AE45061C38}" destId="{E40741F9-294B-4751-8D3B-A33EB8ABC994}" srcOrd="2" destOrd="0" presId="urn:microsoft.com/office/officeart/2018/2/layout/IconVerticalSolidList"/>
    <dgm:cxn modelId="{DF99DFDC-5DF6-4B20-A612-DC09A7FC87AC}" type="presParOf" srcId="{157FD3E1-3392-4BC8-BBD1-33AE45061C38}" destId="{9C2886C7-8D0F-4E7D-AE1C-AAF2C07A8E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C9631-59D0-42D9-93B8-F7C7608914D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A7FDD19-7210-4AE1-87C4-8178B1E7DA11}">
      <dgm:prSet phldrT="[Text]" custT="1"/>
      <dgm:spPr/>
      <dgm:t>
        <a:bodyPr/>
        <a:lstStyle/>
        <a:p>
          <a:pPr algn="l"/>
          <a:r>
            <a:rPr lang="en-US" sz="1100" b="1" dirty="0">
              <a:solidFill>
                <a:srgbClr val="11274C"/>
              </a:solidFill>
              <a:latin typeface="+mn-lt"/>
            </a:rPr>
            <a:t>Fiscal</a:t>
          </a:r>
        </a:p>
      </dgm:t>
    </dgm:pt>
    <dgm:pt modelId="{4EE8FC02-8F64-4544-9CAC-496DA0BBD19C}" type="parTrans" cxnId="{F15E0F9D-2117-4B9F-9F42-FA0890B7142A}">
      <dgm:prSet/>
      <dgm:spPr/>
      <dgm:t>
        <a:bodyPr/>
        <a:lstStyle/>
        <a:p>
          <a:endParaRPr lang="en-US"/>
        </a:p>
      </dgm:t>
    </dgm:pt>
    <dgm:pt modelId="{3FDABCD4-C587-453A-A930-297CA1588910}" type="sibTrans" cxnId="{F15E0F9D-2117-4B9F-9F42-FA0890B7142A}">
      <dgm:prSet/>
      <dgm:spPr/>
      <dgm:t>
        <a:bodyPr/>
        <a:lstStyle/>
        <a:p>
          <a:endParaRPr lang="en-US"/>
        </a:p>
      </dgm:t>
    </dgm:pt>
    <dgm:pt modelId="{32B71773-9463-4054-9DC7-1F507F51BB72}">
      <dgm:prSet phldrT="[Text]" custT="1"/>
      <dgm:spPr/>
      <dgm:t>
        <a:bodyPr/>
        <a:lstStyle/>
        <a:p>
          <a:pPr algn="l"/>
          <a:r>
            <a:rPr lang="en-US" sz="1100" dirty="0">
              <a:solidFill>
                <a:srgbClr val="11274C"/>
              </a:solidFill>
              <a:latin typeface="+mn-lt"/>
            </a:rPr>
            <a:t>70% teleworking</a:t>
          </a:r>
        </a:p>
      </dgm:t>
    </dgm:pt>
    <dgm:pt modelId="{31B3F5AB-24DB-4948-BA5F-EE66F801F8A8}" type="parTrans" cxnId="{78971507-FD49-423E-9657-A15E91813679}">
      <dgm:prSet/>
      <dgm:spPr/>
      <dgm:t>
        <a:bodyPr/>
        <a:lstStyle/>
        <a:p>
          <a:endParaRPr lang="en-US"/>
        </a:p>
      </dgm:t>
    </dgm:pt>
    <dgm:pt modelId="{BCDB070A-0C40-4392-8FF0-52C5EACF4D60}" type="sibTrans" cxnId="{78971507-FD49-423E-9657-A15E91813679}">
      <dgm:prSet/>
      <dgm:spPr/>
      <dgm:t>
        <a:bodyPr/>
        <a:lstStyle/>
        <a:p>
          <a:endParaRPr lang="en-US"/>
        </a:p>
      </dgm:t>
    </dgm:pt>
    <dgm:pt modelId="{372FE9A7-3D07-4FFC-8103-D0E6A716DF64}">
      <dgm:prSet phldrT="[Text]" custT="1"/>
      <dgm:spPr/>
      <dgm:t>
        <a:bodyPr/>
        <a:lstStyle/>
        <a:p>
          <a:r>
            <a:rPr lang="en-US" sz="1100" b="1" dirty="0">
              <a:solidFill>
                <a:srgbClr val="11274C"/>
              </a:solidFill>
              <a:latin typeface="+mn-lt"/>
            </a:rPr>
            <a:t>Economic Support Services</a:t>
          </a:r>
        </a:p>
      </dgm:t>
    </dgm:pt>
    <dgm:pt modelId="{D964E6BE-DD8F-4246-ACB1-84BF30AF7B96}" type="parTrans" cxnId="{F540B62B-DC3D-4F90-9BDE-B5EDCE765664}">
      <dgm:prSet/>
      <dgm:spPr/>
      <dgm:t>
        <a:bodyPr/>
        <a:lstStyle/>
        <a:p>
          <a:endParaRPr lang="en-US"/>
        </a:p>
      </dgm:t>
    </dgm:pt>
    <dgm:pt modelId="{C4E17D9D-564D-42C3-93D1-F8193F6EE4EB}" type="sibTrans" cxnId="{F540B62B-DC3D-4F90-9BDE-B5EDCE765664}">
      <dgm:prSet/>
      <dgm:spPr/>
      <dgm:t>
        <a:bodyPr/>
        <a:lstStyle/>
        <a:p>
          <a:endParaRPr lang="en-US"/>
        </a:p>
      </dgm:t>
    </dgm:pt>
    <dgm:pt modelId="{0F8FA8D1-352A-4B5B-BC56-903016279D74}">
      <dgm:prSet phldrT="[Text]" custT="1"/>
      <dgm:spPr/>
      <dgm:t>
        <a:bodyPr/>
        <a:lstStyle/>
        <a:p>
          <a:r>
            <a:rPr lang="en-US" sz="1100" dirty="0">
              <a:solidFill>
                <a:srgbClr val="11274C"/>
              </a:solidFill>
              <a:latin typeface="+mn-lt"/>
            </a:rPr>
            <a:t>80% teleworking</a:t>
          </a:r>
        </a:p>
      </dgm:t>
    </dgm:pt>
    <dgm:pt modelId="{13789575-EECE-4AF2-8653-B39A6BCD6222}" type="parTrans" cxnId="{8E93EA91-DE55-4102-BFA0-710A96E318C6}">
      <dgm:prSet/>
      <dgm:spPr/>
      <dgm:t>
        <a:bodyPr/>
        <a:lstStyle/>
        <a:p>
          <a:endParaRPr lang="en-US"/>
        </a:p>
      </dgm:t>
    </dgm:pt>
    <dgm:pt modelId="{75BEF78D-291E-410F-BCE6-A198C732B68D}" type="sibTrans" cxnId="{8E93EA91-DE55-4102-BFA0-710A96E318C6}">
      <dgm:prSet/>
      <dgm:spPr/>
      <dgm:t>
        <a:bodyPr/>
        <a:lstStyle/>
        <a:p>
          <a:endParaRPr lang="en-US"/>
        </a:p>
      </dgm:t>
    </dgm:pt>
    <dgm:pt modelId="{30D0D427-324C-4BCC-8044-097D4FA00BD8}">
      <dgm:prSet phldrT="[Text]" custT="1"/>
      <dgm:spPr/>
      <dgm:t>
        <a:bodyPr/>
        <a:lstStyle/>
        <a:p>
          <a:pPr algn="l"/>
          <a:r>
            <a:rPr lang="en-US" sz="1100" dirty="0">
              <a:solidFill>
                <a:srgbClr val="11274C"/>
              </a:solidFill>
              <a:latin typeface="+mn-lt"/>
            </a:rPr>
            <a:t>15 contract documents completed using Adobe digital signatures</a:t>
          </a:r>
        </a:p>
      </dgm:t>
    </dgm:pt>
    <dgm:pt modelId="{8E0BFE04-8481-42AA-91E1-D701B514F5EF}" type="parTrans" cxnId="{991B9A28-8DAD-48E8-A669-42C202C03A13}">
      <dgm:prSet/>
      <dgm:spPr/>
      <dgm:t>
        <a:bodyPr/>
        <a:lstStyle/>
        <a:p>
          <a:endParaRPr lang="en-US"/>
        </a:p>
      </dgm:t>
    </dgm:pt>
    <dgm:pt modelId="{58C79800-BBE2-4B85-ABC7-5E418B2F736A}" type="sibTrans" cxnId="{991B9A28-8DAD-48E8-A669-42C202C03A13}">
      <dgm:prSet/>
      <dgm:spPr/>
      <dgm:t>
        <a:bodyPr/>
        <a:lstStyle/>
        <a:p>
          <a:endParaRPr lang="en-US"/>
        </a:p>
      </dgm:t>
    </dgm:pt>
    <dgm:pt modelId="{0C37A1E1-5B79-438C-B5EE-E04BD9836360}">
      <dgm:prSet phldrT="[Text]" custT="1"/>
      <dgm:spPr/>
      <dgm:t>
        <a:bodyPr/>
        <a:lstStyle/>
        <a:p>
          <a:pPr algn="l"/>
          <a:r>
            <a:rPr lang="en-US" sz="1100" dirty="0">
              <a:solidFill>
                <a:srgbClr val="11274C"/>
              </a:solidFill>
              <a:latin typeface="+mn-lt"/>
            </a:rPr>
            <a:t>All reporting deadlines were met</a:t>
          </a:r>
        </a:p>
      </dgm:t>
    </dgm:pt>
    <dgm:pt modelId="{A486BCC6-97A3-4240-93FA-99AA343734B9}" type="parTrans" cxnId="{D2202267-F5D8-4EFB-919F-401B230DC167}">
      <dgm:prSet/>
      <dgm:spPr/>
      <dgm:t>
        <a:bodyPr/>
        <a:lstStyle/>
        <a:p>
          <a:endParaRPr lang="en-US"/>
        </a:p>
      </dgm:t>
    </dgm:pt>
    <dgm:pt modelId="{7943165E-C513-4DF4-B546-6C375C9ADAE2}" type="sibTrans" cxnId="{D2202267-F5D8-4EFB-919F-401B230DC167}">
      <dgm:prSet/>
      <dgm:spPr/>
      <dgm:t>
        <a:bodyPr/>
        <a:lstStyle/>
        <a:p>
          <a:endParaRPr lang="en-US"/>
        </a:p>
      </dgm:t>
    </dgm:pt>
    <dgm:pt modelId="{2236AF34-7274-4F32-B7AF-B811EE59A4A2}">
      <dgm:prSet phldrT="[Text]" custT="1"/>
      <dgm:spPr/>
      <dgm:t>
        <a:bodyPr/>
        <a:lstStyle/>
        <a:p>
          <a:pPr algn="l"/>
          <a:r>
            <a:rPr lang="en-US" sz="1100" dirty="0">
              <a:solidFill>
                <a:srgbClr val="11274C"/>
              </a:solidFill>
              <a:latin typeface="+mn-lt"/>
            </a:rPr>
            <a:t>100% of invoices were paid timely</a:t>
          </a:r>
        </a:p>
      </dgm:t>
    </dgm:pt>
    <dgm:pt modelId="{03913681-F4D9-492C-A974-107F8118D91C}" type="parTrans" cxnId="{7B811E9E-45CF-480A-9929-ADD5AA20C87C}">
      <dgm:prSet/>
      <dgm:spPr/>
      <dgm:t>
        <a:bodyPr/>
        <a:lstStyle/>
        <a:p>
          <a:endParaRPr lang="en-US"/>
        </a:p>
      </dgm:t>
    </dgm:pt>
    <dgm:pt modelId="{118DE1EB-99D4-42F1-9EA7-A4DD8A3CED3A}" type="sibTrans" cxnId="{7B811E9E-45CF-480A-9929-ADD5AA20C87C}">
      <dgm:prSet/>
      <dgm:spPr/>
      <dgm:t>
        <a:bodyPr/>
        <a:lstStyle/>
        <a:p>
          <a:endParaRPr lang="en-US"/>
        </a:p>
      </dgm:t>
    </dgm:pt>
    <dgm:pt modelId="{2ADB4F62-D83B-4EC7-B909-E595AD23515D}">
      <dgm:prSet phldrT="[Text]" custT="1"/>
      <dgm:spPr/>
      <dgm:t>
        <a:bodyPr/>
        <a:lstStyle/>
        <a:p>
          <a:r>
            <a:rPr lang="en-US" sz="1100" dirty="0">
              <a:solidFill>
                <a:srgbClr val="11274C"/>
              </a:solidFill>
              <a:latin typeface="+mn-lt"/>
            </a:rPr>
            <a:t>2552 applications processed in the last two weeks, up from 2019</a:t>
          </a:r>
        </a:p>
      </dgm:t>
    </dgm:pt>
    <dgm:pt modelId="{C2D5EB11-02F3-4BDC-8558-8BB538FD7845}" type="parTrans" cxnId="{F7B1924D-B741-4D64-9BEC-6E9668715E61}">
      <dgm:prSet/>
      <dgm:spPr/>
      <dgm:t>
        <a:bodyPr/>
        <a:lstStyle/>
        <a:p>
          <a:endParaRPr lang="en-US"/>
        </a:p>
      </dgm:t>
    </dgm:pt>
    <dgm:pt modelId="{C67E4FA8-6603-4891-B588-68DBCDF112A9}" type="sibTrans" cxnId="{F7B1924D-B741-4D64-9BEC-6E9668715E61}">
      <dgm:prSet/>
      <dgm:spPr/>
      <dgm:t>
        <a:bodyPr/>
        <a:lstStyle/>
        <a:p>
          <a:endParaRPr lang="en-US"/>
        </a:p>
      </dgm:t>
    </dgm:pt>
    <dgm:pt modelId="{8F7C5F39-7F86-498C-83CE-20925D70AF05}">
      <dgm:prSet phldrT="[Text]" custT="1"/>
      <dgm:spPr/>
      <dgm:t>
        <a:bodyPr/>
        <a:lstStyle/>
        <a:p>
          <a:r>
            <a:rPr lang="en-US" sz="1100" b="1" dirty="0">
              <a:solidFill>
                <a:srgbClr val="11274C"/>
              </a:solidFill>
              <a:latin typeface="+mn-lt"/>
            </a:rPr>
            <a:t>Workforce Solutions</a:t>
          </a:r>
        </a:p>
      </dgm:t>
    </dgm:pt>
    <dgm:pt modelId="{47A38ACB-8D06-4BD9-A7D4-F7793006F53B}" type="parTrans" cxnId="{6704A3CD-C44C-4C7E-A184-02DDF922E577}">
      <dgm:prSet/>
      <dgm:spPr/>
      <dgm:t>
        <a:bodyPr/>
        <a:lstStyle/>
        <a:p>
          <a:endParaRPr lang="en-US"/>
        </a:p>
      </dgm:t>
    </dgm:pt>
    <dgm:pt modelId="{334DB0BE-07EB-4FAD-8E76-CD65BCB7481A}" type="sibTrans" cxnId="{6704A3CD-C44C-4C7E-A184-02DDF922E577}">
      <dgm:prSet/>
      <dgm:spPr/>
      <dgm:t>
        <a:bodyPr/>
        <a:lstStyle/>
        <a:p>
          <a:endParaRPr lang="en-US"/>
        </a:p>
      </dgm:t>
    </dgm:pt>
    <dgm:pt modelId="{2DB8D895-C9B4-4E53-B1CD-5081AD6299F6}">
      <dgm:prSet phldrT="[Text]" custT="1"/>
      <dgm:spPr/>
      <dgm:t>
        <a:bodyPr/>
        <a:lstStyle/>
        <a:p>
          <a:r>
            <a:rPr lang="en-US" sz="1100" dirty="0">
              <a:solidFill>
                <a:srgbClr val="11274C"/>
              </a:solidFill>
              <a:latin typeface="+mn-lt"/>
            </a:rPr>
            <a:t>70% teleworking</a:t>
          </a:r>
        </a:p>
      </dgm:t>
    </dgm:pt>
    <dgm:pt modelId="{90704DBF-B1D1-4530-B67E-017E48AEC754}" type="parTrans" cxnId="{FFF3FFC2-13A8-43BC-BFB1-5F004AE4EC52}">
      <dgm:prSet/>
      <dgm:spPr/>
      <dgm:t>
        <a:bodyPr/>
        <a:lstStyle/>
        <a:p>
          <a:endParaRPr lang="en-US"/>
        </a:p>
      </dgm:t>
    </dgm:pt>
    <dgm:pt modelId="{DFECD9C4-0BDB-4993-AA41-6D8EC07927EA}" type="sibTrans" cxnId="{FFF3FFC2-13A8-43BC-BFB1-5F004AE4EC52}">
      <dgm:prSet/>
      <dgm:spPr/>
      <dgm:t>
        <a:bodyPr/>
        <a:lstStyle/>
        <a:p>
          <a:endParaRPr lang="en-US"/>
        </a:p>
      </dgm:t>
    </dgm:pt>
    <dgm:pt modelId="{20306F62-1C68-431D-9EED-82223B0952E1}">
      <dgm:prSet phldrT="[Text]" custT="1"/>
      <dgm:spPr/>
      <dgm:t>
        <a:bodyPr/>
        <a:lstStyle/>
        <a:p>
          <a:r>
            <a:rPr lang="en-US" sz="1100" dirty="0">
              <a:solidFill>
                <a:srgbClr val="11274C"/>
              </a:solidFill>
              <a:latin typeface="+mn-lt"/>
            </a:rPr>
            <a:t>228 visits and 312 calls last week</a:t>
          </a:r>
        </a:p>
      </dgm:t>
    </dgm:pt>
    <dgm:pt modelId="{35DD1A81-5225-444F-A078-5E8F64B712EF}" type="parTrans" cxnId="{2AF945A5-54D6-4140-860D-919CE858A9FC}">
      <dgm:prSet/>
      <dgm:spPr/>
      <dgm:t>
        <a:bodyPr/>
        <a:lstStyle/>
        <a:p>
          <a:endParaRPr lang="en-US"/>
        </a:p>
      </dgm:t>
    </dgm:pt>
    <dgm:pt modelId="{39E2045F-C934-4390-8611-B760C79C5394}" type="sibTrans" cxnId="{2AF945A5-54D6-4140-860D-919CE858A9FC}">
      <dgm:prSet/>
      <dgm:spPr/>
      <dgm:t>
        <a:bodyPr/>
        <a:lstStyle/>
        <a:p>
          <a:endParaRPr lang="en-US"/>
        </a:p>
      </dgm:t>
    </dgm:pt>
    <dgm:pt modelId="{EBC25DF4-4B59-4B7C-B5D5-69D9DFDB4D79}">
      <dgm:prSet phldrT="[Text]" custT="1"/>
      <dgm:spPr/>
      <dgm:t>
        <a:bodyPr/>
        <a:lstStyle/>
        <a:p>
          <a:r>
            <a:rPr lang="en-US" sz="1100" dirty="0">
              <a:solidFill>
                <a:srgbClr val="11274C"/>
              </a:solidFill>
              <a:latin typeface="+mn-lt"/>
            </a:rPr>
            <a:t>6897 calls were answered in the last two weeks, down from 2019</a:t>
          </a:r>
        </a:p>
      </dgm:t>
    </dgm:pt>
    <dgm:pt modelId="{2095B165-E8CC-44AC-9A3F-51C091A60927}" type="parTrans" cxnId="{92E658A2-FEC2-4B79-B5CA-D74033C5A451}">
      <dgm:prSet/>
      <dgm:spPr/>
      <dgm:t>
        <a:bodyPr/>
        <a:lstStyle/>
        <a:p>
          <a:endParaRPr lang="en-US"/>
        </a:p>
      </dgm:t>
    </dgm:pt>
    <dgm:pt modelId="{D3E9D2DC-F1B0-4BAC-9AD6-ED82B1192A23}" type="sibTrans" cxnId="{92E658A2-FEC2-4B79-B5CA-D74033C5A451}">
      <dgm:prSet/>
      <dgm:spPr/>
      <dgm:t>
        <a:bodyPr/>
        <a:lstStyle/>
        <a:p>
          <a:endParaRPr lang="en-US"/>
        </a:p>
      </dgm:t>
    </dgm:pt>
    <dgm:pt modelId="{B6B86DC0-A63A-4C80-9594-7DA38E43F989}">
      <dgm:prSet phldrT="[Text]" custT="1"/>
      <dgm:spPr/>
      <dgm:t>
        <a:bodyPr/>
        <a:lstStyle/>
        <a:p>
          <a:r>
            <a:rPr lang="en-US" sz="1100" dirty="0">
              <a:solidFill>
                <a:srgbClr val="11274C"/>
              </a:solidFill>
              <a:latin typeface="+mn-lt"/>
            </a:rPr>
            <a:t>Staff is contacting customers on a routine basis to advise on financial support, unemployment and job search</a:t>
          </a:r>
        </a:p>
      </dgm:t>
    </dgm:pt>
    <dgm:pt modelId="{A33907AF-FBD2-4631-9978-6E45234CFBC1}" type="parTrans" cxnId="{3C917E13-116C-4FA4-87B5-9677D30967C0}">
      <dgm:prSet/>
      <dgm:spPr/>
      <dgm:t>
        <a:bodyPr/>
        <a:lstStyle/>
        <a:p>
          <a:endParaRPr lang="en-US"/>
        </a:p>
      </dgm:t>
    </dgm:pt>
    <dgm:pt modelId="{057C654A-C174-4CC8-982F-A0047AE99D80}" type="sibTrans" cxnId="{3C917E13-116C-4FA4-87B5-9677D30967C0}">
      <dgm:prSet/>
      <dgm:spPr/>
      <dgm:t>
        <a:bodyPr/>
        <a:lstStyle/>
        <a:p>
          <a:endParaRPr lang="en-US"/>
        </a:p>
      </dgm:t>
    </dgm:pt>
    <dgm:pt modelId="{D132E927-E81C-43E7-9D71-1473F0225074}">
      <dgm:prSet phldrT="[Text]" custT="1"/>
      <dgm:spPr/>
      <dgm:t>
        <a:bodyPr/>
        <a:lstStyle/>
        <a:p>
          <a:r>
            <a:rPr lang="en-US" sz="1100" dirty="0">
              <a:solidFill>
                <a:srgbClr val="11274C"/>
              </a:solidFill>
              <a:latin typeface="+mn-lt"/>
            </a:rPr>
            <a:t>201 veterans were assisted last week</a:t>
          </a:r>
        </a:p>
      </dgm:t>
    </dgm:pt>
    <dgm:pt modelId="{3E6BBD22-952B-4141-BD05-7894A72CDB26}" type="parTrans" cxnId="{B7628AD1-4FCE-40B1-9123-9A7EF7E33E96}">
      <dgm:prSet/>
      <dgm:spPr/>
      <dgm:t>
        <a:bodyPr/>
        <a:lstStyle/>
        <a:p>
          <a:endParaRPr lang="en-US"/>
        </a:p>
      </dgm:t>
    </dgm:pt>
    <dgm:pt modelId="{3A07918C-46FF-4E14-A975-F22BFC0860C8}" type="sibTrans" cxnId="{B7628AD1-4FCE-40B1-9123-9A7EF7E33E96}">
      <dgm:prSet/>
      <dgm:spPr/>
      <dgm:t>
        <a:bodyPr/>
        <a:lstStyle/>
        <a:p>
          <a:endParaRPr lang="en-US"/>
        </a:p>
      </dgm:t>
    </dgm:pt>
    <dgm:pt modelId="{EF53D962-EB72-4A61-A553-5F373501D34D}">
      <dgm:prSet phldrT="[Text]" custT="1"/>
      <dgm:spPr/>
      <dgm:t>
        <a:bodyPr/>
        <a:lstStyle/>
        <a:p>
          <a:r>
            <a:rPr lang="en-US" sz="1100" b="1" dirty="0">
              <a:solidFill>
                <a:srgbClr val="11274C"/>
              </a:solidFill>
              <a:latin typeface="+mn-lt"/>
            </a:rPr>
            <a:t>Veterans</a:t>
          </a:r>
          <a:endParaRPr lang="en-US" sz="1100" dirty="0">
            <a:solidFill>
              <a:srgbClr val="11274C"/>
            </a:solidFill>
            <a:latin typeface="+mn-lt"/>
          </a:endParaRPr>
        </a:p>
      </dgm:t>
    </dgm:pt>
    <dgm:pt modelId="{1B93D070-6A7A-421A-B05A-83B9FB088220}" type="parTrans" cxnId="{A81FC0A7-F1AE-43D3-8682-E159718D367C}">
      <dgm:prSet/>
      <dgm:spPr/>
      <dgm:t>
        <a:bodyPr/>
        <a:lstStyle/>
        <a:p>
          <a:endParaRPr lang="en-US"/>
        </a:p>
      </dgm:t>
    </dgm:pt>
    <dgm:pt modelId="{DE398014-20F4-4B9D-B654-78758FA49CAF}" type="sibTrans" cxnId="{A81FC0A7-F1AE-43D3-8682-E159718D367C}">
      <dgm:prSet/>
      <dgm:spPr/>
      <dgm:t>
        <a:bodyPr/>
        <a:lstStyle/>
        <a:p>
          <a:endParaRPr lang="en-US"/>
        </a:p>
      </dgm:t>
    </dgm:pt>
    <dgm:pt modelId="{A9FC57DB-EC8B-4307-B40D-A9B8FF90782D}">
      <dgm:prSet phldrT="[Text]" custT="1"/>
      <dgm:spPr/>
      <dgm:t>
        <a:bodyPr/>
        <a:lstStyle/>
        <a:p>
          <a:r>
            <a:rPr lang="en-US" sz="1100" dirty="0">
              <a:solidFill>
                <a:srgbClr val="11274C"/>
              </a:solidFill>
              <a:latin typeface="+mn-lt"/>
            </a:rPr>
            <a:t>100% teleworking</a:t>
          </a:r>
        </a:p>
      </dgm:t>
    </dgm:pt>
    <dgm:pt modelId="{090966BA-9617-43B5-AFF5-41F06FC3D99B}" type="parTrans" cxnId="{1C57F038-7291-4572-8BBD-A661EE0BD5EA}">
      <dgm:prSet/>
      <dgm:spPr/>
      <dgm:t>
        <a:bodyPr/>
        <a:lstStyle/>
        <a:p>
          <a:endParaRPr lang="en-US"/>
        </a:p>
      </dgm:t>
    </dgm:pt>
    <dgm:pt modelId="{679EE0DB-D245-4AA0-A6A3-9C00F30F411A}" type="sibTrans" cxnId="{1C57F038-7291-4572-8BBD-A661EE0BD5EA}">
      <dgm:prSet/>
      <dgm:spPr/>
      <dgm:t>
        <a:bodyPr/>
        <a:lstStyle/>
        <a:p>
          <a:endParaRPr lang="en-US"/>
        </a:p>
      </dgm:t>
    </dgm:pt>
    <dgm:pt modelId="{430FD3DC-FC01-42A3-8A2C-660EED97EA19}">
      <dgm:prSet phldrT="[Text]" custT="1"/>
      <dgm:spPr/>
      <dgm:t>
        <a:bodyPr/>
        <a:lstStyle/>
        <a:p>
          <a:r>
            <a:rPr lang="en-US" sz="1100" dirty="0">
              <a:solidFill>
                <a:srgbClr val="11274C"/>
              </a:solidFill>
              <a:latin typeface="+mn-lt"/>
            </a:rPr>
            <a:t>Staff has been assisting with Meal on Wheel deliveries and reception coverage</a:t>
          </a:r>
        </a:p>
      </dgm:t>
    </dgm:pt>
    <dgm:pt modelId="{088B8CD5-41DC-41B4-AFF6-A11A3BA1559D}" type="parTrans" cxnId="{C0768090-2FD7-4979-9E26-4A0A671FE129}">
      <dgm:prSet/>
      <dgm:spPr/>
      <dgm:t>
        <a:bodyPr/>
        <a:lstStyle/>
        <a:p>
          <a:endParaRPr lang="en-US"/>
        </a:p>
      </dgm:t>
    </dgm:pt>
    <dgm:pt modelId="{C5C747EE-2CC6-4EB1-B60B-E5B6B236F95D}" type="sibTrans" cxnId="{C0768090-2FD7-4979-9E26-4A0A671FE129}">
      <dgm:prSet/>
      <dgm:spPr/>
      <dgm:t>
        <a:bodyPr/>
        <a:lstStyle/>
        <a:p>
          <a:endParaRPr lang="en-US"/>
        </a:p>
      </dgm:t>
    </dgm:pt>
    <dgm:pt modelId="{0C19773A-6F7A-4F7C-9BD6-51BADD41243F}" type="pres">
      <dgm:prSet presAssocID="{323C9631-59D0-42D9-93B8-F7C7608914DD}" presName="Name0" presStyleCnt="0">
        <dgm:presLayoutVars>
          <dgm:chMax val="7"/>
          <dgm:chPref val="7"/>
          <dgm:dir/>
        </dgm:presLayoutVars>
      </dgm:prSet>
      <dgm:spPr/>
    </dgm:pt>
    <dgm:pt modelId="{F7EB4E8B-0B76-48BD-BF21-E22C04FDDAD7}" type="pres">
      <dgm:prSet presAssocID="{323C9631-59D0-42D9-93B8-F7C7608914DD}" presName="Name1" presStyleCnt="0"/>
      <dgm:spPr/>
    </dgm:pt>
    <dgm:pt modelId="{3D98A67F-FDA9-4A06-84F9-FF905126FE6D}" type="pres">
      <dgm:prSet presAssocID="{323C9631-59D0-42D9-93B8-F7C7608914DD}" presName="cycle" presStyleCnt="0"/>
      <dgm:spPr/>
    </dgm:pt>
    <dgm:pt modelId="{086A9C99-B7FB-4C2C-ADF7-799A6F347321}" type="pres">
      <dgm:prSet presAssocID="{323C9631-59D0-42D9-93B8-F7C7608914DD}" presName="srcNode" presStyleLbl="node1" presStyleIdx="0" presStyleCnt="4"/>
      <dgm:spPr/>
    </dgm:pt>
    <dgm:pt modelId="{2A6AE5F7-1090-4B89-A936-9CAA538FC87F}" type="pres">
      <dgm:prSet presAssocID="{323C9631-59D0-42D9-93B8-F7C7608914DD}" presName="conn" presStyleLbl="parChTrans1D2" presStyleIdx="0" presStyleCnt="1"/>
      <dgm:spPr/>
    </dgm:pt>
    <dgm:pt modelId="{35C04A1F-F921-4E9F-B48B-EB3EA9C800F8}" type="pres">
      <dgm:prSet presAssocID="{323C9631-59D0-42D9-93B8-F7C7608914DD}" presName="extraNode" presStyleLbl="node1" presStyleIdx="0" presStyleCnt="4"/>
      <dgm:spPr/>
    </dgm:pt>
    <dgm:pt modelId="{168CE173-1196-42E5-98A7-421A30331E1F}" type="pres">
      <dgm:prSet presAssocID="{323C9631-59D0-42D9-93B8-F7C7608914DD}" presName="dstNode" presStyleLbl="node1" presStyleIdx="0" presStyleCnt="4"/>
      <dgm:spPr/>
    </dgm:pt>
    <dgm:pt modelId="{29E84C2D-635C-42C0-AD67-9098ABA98A8B}" type="pres">
      <dgm:prSet presAssocID="{1A7FDD19-7210-4AE1-87C4-8178B1E7DA11}" presName="text_1" presStyleLbl="node1" presStyleIdx="0" presStyleCnt="4" custScaleY="139233">
        <dgm:presLayoutVars>
          <dgm:bulletEnabled val="1"/>
        </dgm:presLayoutVars>
      </dgm:prSet>
      <dgm:spPr/>
    </dgm:pt>
    <dgm:pt modelId="{261E957E-2626-47D0-9394-55F7EB2AAC24}" type="pres">
      <dgm:prSet presAssocID="{1A7FDD19-7210-4AE1-87C4-8178B1E7DA11}" presName="accent_1" presStyleCnt="0"/>
      <dgm:spPr/>
    </dgm:pt>
    <dgm:pt modelId="{D5C305BD-FC5D-4012-96B6-A1D155D0FBB8}" type="pres">
      <dgm:prSet presAssocID="{1A7FDD19-7210-4AE1-87C4-8178B1E7DA11}" presName="accentRepeatNode" presStyleLbl="solidFgAcc1" presStyleIdx="0" presStyleCnt="4" custScaleY="111386"/>
      <dgm:spPr/>
    </dgm:pt>
    <dgm:pt modelId="{C4F69F7F-A3D6-4EEC-8BB8-2E62078C077B}" type="pres">
      <dgm:prSet presAssocID="{372FE9A7-3D07-4FFC-8103-D0E6A716DF64}" presName="text_2" presStyleLbl="node1" presStyleIdx="1" presStyleCnt="4" custScaleY="116439">
        <dgm:presLayoutVars>
          <dgm:bulletEnabled val="1"/>
        </dgm:presLayoutVars>
      </dgm:prSet>
      <dgm:spPr/>
    </dgm:pt>
    <dgm:pt modelId="{73829571-F321-4682-944F-DD8DA59209F0}" type="pres">
      <dgm:prSet presAssocID="{372FE9A7-3D07-4FFC-8103-D0E6A716DF64}" presName="accent_2" presStyleCnt="0"/>
      <dgm:spPr/>
    </dgm:pt>
    <dgm:pt modelId="{3EA90006-16FE-4138-B178-BB827E23FF0C}" type="pres">
      <dgm:prSet presAssocID="{372FE9A7-3D07-4FFC-8103-D0E6A716DF64}" presName="accentRepeatNode" presStyleLbl="solidFgAcc1" presStyleIdx="1" presStyleCnt="4"/>
      <dgm:spPr/>
    </dgm:pt>
    <dgm:pt modelId="{D28A04CE-E9F2-4E52-BBDC-2830C08C21F7}" type="pres">
      <dgm:prSet presAssocID="{8F7C5F39-7F86-498C-83CE-20925D70AF05}" presName="text_3" presStyleLbl="node1" presStyleIdx="2" presStyleCnt="4" custScaleY="162441">
        <dgm:presLayoutVars>
          <dgm:bulletEnabled val="1"/>
        </dgm:presLayoutVars>
      </dgm:prSet>
      <dgm:spPr/>
    </dgm:pt>
    <dgm:pt modelId="{18D45556-C62D-4993-9BF0-C4936184EEAB}" type="pres">
      <dgm:prSet presAssocID="{8F7C5F39-7F86-498C-83CE-20925D70AF05}" presName="accent_3" presStyleCnt="0"/>
      <dgm:spPr/>
    </dgm:pt>
    <dgm:pt modelId="{21DF24DE-0B92-4662-8CC0-78FFE8021FED}" type="pres">
      <dgm:prSet presAssocID="{8F7C5F39-7F86-498C-83CE-20925D70AF05}" presName="accentRepeatNode" presStyleLbl="solidFgAcc1" presStyleIdx="2" presStyleCnt="4" custScaleY="112249"/>
      <dgm:spPr/>
    </dgm:pt>
    <dgm:pt modelId="{F5A04CBA-8F25-448E-A620-5238019B314F}" type="pres">
      <dgm:prSet presAssocID="{EF53D962-EB72-4A61-A553-5F373501D34D}" presName="text_4" presStyleLbl="node1" presStyleIdx="3" presStyleCnt="4">
        <dgm:presLayoutVars>
          <dgm:bulletEnabled val="1"/>
        </dgm:presLayoutVars>
      </dgm:prSet>
      <dgm:spPr/>
    </dgm:pt>
    <dgm:pt modelId="{ED1A3396-BC8F-4759-A433-DAD465274CD1}" type="pres">
      <dgm:prSet presAssocID="{EF53D962-EB72-4A61-A553-5F373501D34D}" presName="accent_4" presStyleCnt="0"/>
      <dgm:spPr/>
    </dgm:pt>
    <dgm:pt modelId="{98EED46C-9BFC-4642-907E-080D726A77A2}" type="pres">
      <dgm:prSet presAssocID="{EF53D962-EB72-4A61-A553-5F373501D34D}" presName="accentRepeatNode" presStyleLbl="solidFgAcc1" presStyleIdx="3" presStyleCnt="4"/>
      <dgm:spPr/>
    </dgm:pt>
  </dgm:ptLst>
  <dgm:cxnLst>
    <dgm:cxn modelId="{8AA3BE04-8301-4C8D-86C4-5520910DAEE0}" type="presOf" srcId="{430FD3DC-FC01-42A3-8A2C-660EED97EA19}" destId="{D28A04CE-E9F2-4E52-BBDC-2830C08C21F7}" srcOrd="0" destOrd="3" presId="urn:microsoft.com/office/officeart/2008/layout/VerticalCurvedList"/>
    <dgm:cxn modelId="{78971507-FD49-423E-9657-A15E91813679}" srcId="{1A7FDD19-7210-4AE1-87C4-8178B1E7DA11}" destId="{32B71773-9463-4054-9DC7-1F507F51BB72}" srcOrd="0" destOrd="0" parTransId="{31B3F5AB-24DB-4948-BA5F-EE66F801F8A8}" sibTransId="{BCDB070A-0C40-4392-8FF0-52C5EACF4D60}"/>
    <dgm:cxn modelId="{3C917E13-116C-4FA4-87B5-9677D30967C0}" srcId="{2DB8D895-C9B4-4E53-B1CD-5081AD6299F6}" destId="{B6B86DC0-A63A-4C80-9594-7DA38E43F989}" srcOrd="0" destOrd="0" parTransId="{A33907AF-FBD2-4631-9978-6E45234CFBC1}" sibTransId="{057C654A-C174-4CC8-982F-A0047AE99D80}"/>
    <dgm:cxn modelId="{31CC851A-2B5D-4B0F-9001-9B3F53832EB2}" type="presOf" srcId="{A9FC57DB-EC8B-4307-B40D-A9B8FF90782D}" destId="{F5A04CBA-8F25-448E-A620-5238019B314F}" srcOrd="0" destOrd="1" presId="urn:microsoft.com/office/officeart/2008/layout/VerticalCurvedList"/>
    <dgm:cxn modelId="{07F7571E-BA9C-4532-B6E9-44F5CF0CF418}" type="presOf" srcId="{372FE9A7-3D07-4FFC-8103-D0E6A716DF64}" destId="{C4F69F7F-A3D6-4EEC-8BB8-2E62078C077B}" srcOrd="0" destOrd="0" presId="urn:microsoft.com/office/officeart/2008/layout/VerticalCurvedList"/>
    <dgm:cxn modelId="{991B9A28-8DAD-48E8-A669-42C202C03A13}" srcId="{1A7FDD19-7210-4AE1-87C4-8178B1E7DA11}" destId="{30D0D427-324C-4BCC-8044-097D4FA00BD8}" srcOrd="2" destOrd="0" parTransId="{8E0BFE04-8481-42AA-91E1-D701B514F5EF}" sibTransId="{58C79800-BBE2-4B85-ABC7-5E418B2F736A}"/>
    <dgm:cxn modelId="{F540B62B-DC3D-4F90-9BDE-B5EDCE765664}" srcId="{323C9631-59D0-42D9-93B8-F7C7608914DD}" destId="{372FE9A7-3D07-4FFC-8103-D0E6A716DF64}" srcOrd="1" destOrd="0" parTransId="{D964E6BE-DD8F-4246-ACB1-84BF30AF7B96}" sibTransId="{C4E17D9D-564D-42C3-93D1-F8193F6EE4EB}"/>
    <dgm:cxn modelId="{24A9E837-2AEF-4EF3-B7C0-883E15417B77}" type="presOf" srcId="{0F8FA8D1-352A-4B5B-BC56-903016279D74}" destId="{C4F69F7F-A3D6-4EEC-8BB8-2E62078C077B}" srcOrd="0" destOrd="1" presId="urn:microsoft.com/office/officeart/2008/layout/VerticalCurvedList"/>
    <dgm:cxn modelId="{1C57F038-7291-4572-8BBD-A661EE0BD5EA}" srcId="{EF53D962-EB72-4A61-A553-5F373501D34D}" destId="{A9FC57DB-EC8B-4307-B40D-A9B8FF90782D}" srcOrd="0" destOrd="0" parTransId="{090966BA-9617-43B5-AFF5-41F06FC3D99B}" sibTransId="{679EE0DB-D245-4AA0-A6A3-9C00F30F411A}"/>
    <dgm:cxn modelId="{25A0CA3A-E3FB-47C4-A065-1DD4C757F864}" type="presOf" srcId="{8F7C5F39-7F86-498C-83CE-20925D70AF05}" destId="{D28A04CE-E9F2-4E52-BBDC-2830C08C21F7}" srcOrd="0" destOrd="0" presId="urn:microsoft.com/office/officeart/2008/layout/VerticalCurvedList"/>
    <dgm:cxn modelId="{89C4583B-4525-4536-BAC5-F2129AB7C5B5}" type="presOf" srcId="{2DB8D895-C9B4-4E53-B1CD-5081AD6299F6}" destId="{D28A04CE-E9F2-4E52-BBDC-2830C08C21F7}" srcOrd="0" destOrd="1" presId="urn:microsoft.com/office/officeart/2008/layout/VerticalCurvedList"/>
    <dgm:cxn modelId="{2DFC8F46-7C12-4E09-843F-A5E831F61F72}" type="presOf" srcId="{B6B86DC0-A63A-4C80-9594-7DA38E43F989}" destId="{D28A04CE-E9F2-4E52-BBDC-2830C08C21F7}" srcOrd="0" destOrd="2" presId="urn:microsoft.com/office/officeart/2008/layout/VerticalCurvedList"/>
    <dgm:cxn modelId="{D2202267-F5D8-4EFB-919F-401B230DC167}" srcId="{1A7FDD19-7210-4AE1-87C4-8178B1E7DA11}" destId="{0C37A1E1-5B79-438C-B5EE-E04BD9836360}" srcOrd="1" destOrd="0" parTransId="{A486BCC6-97A3-4240-93FA-99AA343734B9}" sibTransId="{7943165E-C513-4DF4-B546-6C375C9ADAE2}"/>
    <dgm:cxn modelId="{F7B1924D-B741-4D64-9BEC-6E9668715E61}" srcId="{372FE9A7-3D07-4FFC-8103-D0E6A716DF64}" destId="{2ADB4F62-D83B-4EC7-B909-E595AD23515D}" srcOrd="2" destOrd="0" parTransId="{C2D5EB11-02F3-4BDC-8558-8BB538FD7845}" sibTransId="{C67E4FA8-6603-4891-B588-68DBCDF112A9}"/>
    <dgm:cxn modelId="{2AAD944F-A14E-456D-B966-26ABC9EC8B20}" type="presOf" srcId="{2236AF34-7274-4F32-B7AF-B811EE59A4A2}" destId="{29E84C2D-635C-42C0-AD67-9098ABA98A8B}" srcOrd="0" destOrd="4" presId="urn:microsoft.com/office/officeart/2008/layout/VerticalCurvedList"/>
    <dgm:cxn modelId="{95485477-4963-4F0A-9599-F88C9B4282D2}" type="presOf" srcId="{0C37A1E1-5B79-438C-B5EE-E04BD9836360}" destId="{29E84C2D-635C-42C0-AD67-9098ABA98A8B}" srcOrd="0" destOrd="2" presId="urn:microsoft.com/office/officeart/2008/layout/VerticalCurvedList"/>
    <dgm:cxn modelId="{6C336E58-98ED-4446-B0D8-61CA68D7E972}" type="presOf" srcId="{32B71773-9463-4054-9DC7-1F507F51BB72}" destId="{29E84C2D-635C-42C0-AD67-9098ABA98A8B}" srcOrd="0" destOrd="1" presId="urn:microsoft.com/office/officeart/2008/layout/VerticalCurvedList"/>
    <dgm:cxn modelId="{A658FA7E-7FE7-4BCE-9D79-345DA50F4F20}" type="presOf" srcId="{323C9631-59D0-42D9-93B8-F7C7608914DD}" destId="{0C19773A-6F7A-4F7C-9BD6-51BADD41243F}" srcOrd="0" destOrd="0" presId="urn:microsoft.com/office/officeart/2008/layout/VerticalCurvedList"/>
    <dgm:cxn modelId="{8B915186-7731-4D06-A698-B857F583527D}" type="presOf" srcId="{1A7FDD19-7210-4AE1-87C4-8178B1E7DA11}" destId="{29E84C2D-635C-42C0-AD67-9098ABA98A8B}" srcOrd="0" destOrd="0" presId="urn:microsoft.com/office/officeart/2008/layout/VerticalCurvedList"/>
    <dgm:cxn modelId="{A8F94488-C00B-4A64-9DC2-B532C88E457B}" type="presOf" srcId="{EBC25DF4-4B59-4B7C-B5D5-69D9DFDB4D79}" destId="{C4F69F7F-A3D6-4EEC-8BB8-2E62078C077B}" srcOrd="0" destOrd="2" presId="urn:microsoft.com/office/officeart/2008/layout/VerticalCurvedList"/>
    <dgm:cxn modelId="{C0768090-2FD7-4979-9E26-4A0A671FE129}" srcId="{2DB8D895-C9B4-4E53-B1CD-5081AD6299F6}" destId="{430FD3DC-FC01-42A3-8A2C-660EED97EA19}" srcOrd="1" destOrd="0" parTransId="{088B8CD5-41DC-41B4-AFF6-A11A3BA1559D}" sibTransId="{C5C747EE-2CC6-4EB1-B60B-E5B6B236F95D}"/>
    <dgm:cxn modelId="{8E93EA91-DE55-4102-BFA0-710A96E318C6}" srcId="{372FE9A7-3D07-4FFC-8103-D0E6A716DF64}" destId="{0F8FA8D1-352A-4B5B-BC56-903016279D74}" srcOrd="0" destOrd="0" parTransId="{13789575-EECE-4AF2-8653-B39A6BCD6222}" sibTransId="{75BEF78D-291E-410F-BCE6-A198C732B68D}"/>
    <dgm:cxn modelId="{3C888498-E2A3-44F5-9AEC-F48BE3B90DB7}" type="presOf" srcId="{20306F62-1C68-431D-9EED-82223B0952E1}" destId="{D28A04CE-E9F2-4E52-BBDC-2830C08C21F7}" srcOrd="0" destOrd="4" presId="urn:microsoft.com/office/officeart/2008/layout/VerticalCurvedList"/>
    <dgm:cxn modelId="{F15E0F9D-2117-4B9F-9F42-FA0890B7142A}" srcId="{323C9631-59D0-42D9-93B8-F7C7608914DD}" destId="{1A7FDD19-7210-4AE1-87C4-8178B1E7DA11}" srcOrd="0" destOrd="0" parTransId="{4EE8FC02-8F64-4544-9CAC-496DA0BBD19C}" sibTransId="{3FDABCD4-C587-453A-A930-297CA1588910}"/>
    <dgm:cxn modelId="{7B811E9E-45CF-480A-9929-ADD5AA20C87C}" srcId="{1A7FDD19-7210-4AE1-87C4-8178B1E7DA11}" destId="{2236AF34-7274-4F32-B7AF-B811EE59A4A2}" srcOrd="3" destOrd="0" parTransId="{03913681-F4D9-492C-A974-107F8118D91C}" sibTransId="{118DE1EB-99D4-42F1-9EA7-A4DD8A3CED3A}"/>
    <dgm:cxn modelId="{92E658A2-FEC2-4B79-B5CA-D74033C5A451}" srcId="{372FE9A7-3D07-4FFC-8103-D0E6A716DF64}" destId="{EBC25DF4-4B59-4B7C-B5D5-69D9DFDB4D79}" srcOrd="1" destOrd="0" parTransId="{2095B165-E8CC-44AC-9A3F-51C091A60927}" sibTransId="{D3E9D2DC-F1B0-4BAC-9AD6-ED82B1192A23}"/>
    <dgm:cxn modelId="{2AF945A5-54D6-4140-860D-919CE858A9FC}" srcId="{8F7C5F39-7F86-498C-83CE-20925D70AF05}" destId="{20306F62-1C68-431D-9EED-82223B0952E1}" srcOrd="1" destOrd="0" parTransId="{35DD1A81-5225-444F-A078-5E8F64B712EF}" sibTransId="{39E2045F-C934-4390-8611-B760C79C5394}"/>
    <dgm:cxn modelId="{A81FC0A7-F1AE-43D3-8682-E159718D367C}" srcId="{323C9631-59D0-42D9-93B8-F7C7608914DD}" destId="{EF53D962-EB72-4A61-A553-5F373501D34D}" srcOrd="3" destOrd="0" parTransId="{1B93D070-6A7A-421A-B05A-83B9FB088220}" sibTransId="{DE398014-20F4-4B9D-B654-78758FA49CAF}"/>
    <dgm:cxn modelId="{5A99C0C0-A0DB-432B-B9A0-E12569B8FFFE}" type="presOf" srcId="{BCDB070A-0C40-4392-8FF0-52C5EACF4D60}" destId="{2A6AE5F7-1090-4B89-A936-9CAA538FC87F}" srcOrd="0" destOrd="0" presId="urn:microsoft.com/office/officeart/2008/layout/VerticalCurvedList"/>
    <dgm:cxn modelId="{FFF3FFC2-13A8-43BC-BFB1-5F004AE4EC52}" srcId="{8F7C5F39-7F86-498C-83CE-20925D70AF05}" destId="{2DB8D895-C9B4-4E53-B1CD-5081AD6299F6}" srcOrd="0" destOrd="0" parTransId="{90704DBF-B1D1-4530-B67E-017E48AEC754}" sibTransId="{DFECD9C4-0BDB-4993-AA41-6D8EC07927EA}"/>
    <dgm:cxn modelId="{6704A3CD-C44C-4C7E-A184-02DDF922E577}" srcId="{323C9631-59D0-42D9-93B8-F7C7608914DD}" destId="{8F7C5F39-7F86-498C-83CE-20925D70AF05}" srcOrd="2" destOrd="0" parTransId="{47A38ACB-8D06-4BD9-A7D4-F7793006F53B}" sibTransId="{334DB0BE-07EB-4FAD-8E76-CD65BCB7481A}"/>
    <dgm:cxn modelId="{B7628AD1-4FCE-40B1-9123-9A7EF7E33E96}" srcId="{EF53D962-EB72-4A61-A553-5F373501D34D}" destId="{D132E927-E81C-43E7-9D71-1473F0225074}" srcOrd="1" destOrd="0" parTransId="{3E6BBD22-952B-4141-BD05-7894A72CDB26}" sibTransId="{3A07918C-46FF-4E14-A975-F22BFC0860C8}"/>
    <dgm:cxn modelId="{C84A18D9-388D-4A5B-A6CF-2C4734AAF1D3}" type="presOf" srcId="{D132E927-E81C-43E7-9D71-1473F0225074}" destId="{F5A04CBA-8F25-448E-A620-5238019B314F}" srcOrd="0" destOrd="2" presId="urn:microsoft.com/office/officeart/2008/layout/VerticalCurvedList"/>
    <dgm:cxn modelId="{E83010E7-48DE-4C80-B047-BDDAF7F2DC57}" type="presOf" srcId="{30D0D427-324C-4BCC-8044-097D4FA00BD8}" destId="{29E84C2D-635C-42C0-AD67-9098ABA98A8B}" srcOrd="0" destOrd="3" presId="urn:microsoft.com/office/officeart/2008/layout/VerticalCurvedList"/>
    <dgm:cxn modelId="{3CE4C8E9-A6F6-473F-B611-EC52FF171304}" type="presOf" srcId="{2ADB4F62-D83B-4EC7-B909-E595AD23515D}" destId="{C4F69F7F-A3D6-4EEC-8BB8-2E62078C077B}" srcOrd="0" destOrd="3" presId="urn:microsoft.com/office/officeart/2008/layout/VerticalCurvedList"/>
    <dgm:cxn modelId="{FECF4FFC-C7C1-42CE-8F5F-971AC98EADDC}" type="presOf" srcId="{EF53D962-EB72-4A61-A553-5F373501D34D}" destId="{F5A04CBA-8F25-448E-A620-5238019B314F}" srcOrd="0" destOrd="0" presId="urn:microsoft.com/office/officeart/2008/layout/VerticalCurvedList"/>
    <dgm:cxn modelId="{02E94E88-D92F-48FB-BAE9-EF087032F452}" type="presParOf" srcId="{0C19773A-6F7A-4F7C-9BD6-51BADD41243F}" destId="{F7EB4E8B-0B76-48BD-BF21-E22C04FDDAD7}" srcOrd="0" destOrd="0" presId="urn:microsoft.com/office/officeart/2008/layout/VerticalCurvedList"/>
    <dgm:cxn modelId="{2BD73178-CFAC-40B8-9A52-472685FF514F}" type="presParOf" srcId="{F7EB4E8B-0B76-48BD-BF21-E22C04FDDAD7}" destId="{3D98A67F-FDA9-4A06-84F9-FF905126FE6D}" srcOrd="0" destOrd="0" presId="urn:microsoft.com/office/officeart/2008/layout/VerticalCurvedList"/>
    <dgm:cxn modelId="{1BA83D2C-7894-41EE-A87A-8A4BCEC1BCA6}" type="presParOf" srcId="{3D98A67F-FDA9-4A06-84F9-FF905126FE6D}" destId="{086A9C99-B7FB-4C2C-ADF7-799A6F347321}" srcOrd="0" destOrd="0" presId="urn:microsoft.com/office/officeart/2008/layout/VerticalCurvedList"/>
    <dgm:cxn modelId="{5113CC1D-A702-48F2-B73C-DAD9DEA126B9}" type="presParOf" srcId="{3D98A67F-FDA9-4A06-84F9-FF905126FE6D}" destId="{2A6AE5F7-1090-4B89-A936-9CAA538FC87F}" srcOrd="1" destOrd="0" presId="urn:microsoft.com/office/officeart/2008/layout/VerticalCurvedList"/>
    <dgm:cxn modelId="{5B82CA45-6C9F-4755-9A63-08E13710B6A0}" type="presParOf" srcId="{3D98A67F-FDA9-4A06-84F9-FF905126FE6D}" destId="{35C04A1F-F921-4E9F-B48B-EB3EA9C800F8}" srcOrd="2" destOrd="0" presId="urn:microsoft.com/office/officeart/2008/layout/VerticalCurvedList"/>
    <dgm:cxn modelId="{CDEBAB58-4D17-48DC-AEE0-6345C28E4491}" type="presParOf" srcId="{3D98A67F-FDA9-4A06-84F9-FF905126FE6D}" destId="{168CE173-1196-42E5-98A7-421A30331E1F}" srcOrd="3" destOrd="0" presId="urn:microsoft.com/office/officeart/2008/layout/VerticalCurvedList"/>
    <dgm:cxn modelId="{66EE827B-7309-41AE-9E75-C82F41D4F852}" type="presParOf" srcId="{F7EB4E8B-0B76-48BD-BF21-E22C04FDDAD7}" destId="{29E84C2D-635C-42C0-AD67-9098ABA98A8B}" srcOrd="1" destOrd="0" presId="urn:microsoft.com/office/officeart/2008/layout/VerticalCurvedList"/>
    <dgm:cxn modelId="{B2DC6DEB-0F53-42F0-9A24-8337EC2B8AEF}" type="presParOf" srcId="{F7EB4E8B-0B76-48BD-BF21-E22C04FDDAD7}" destId="{261E957E-2626-47D0-9394-55F7EB2AAC24}" srcOrd="2" destOrd="0" presId="urn:microsoft.com/office/officeart/2008/layout/VerticalCurvedList"/>
    <dgm:cxn modelId="{BE9776B2-B622-4559-9674-85519BD56318}" type="presParOf" srcId="{261E957E-2626-47D0-9394-55F7EB2AAC24}" destId="{D5C305BD-FC5D-4012-96B6-A1D155D0FBB8}" srcOrd="0" destOrd="0" presId="urn:microsoft.com/office/officeart/2008/layout/VerticalCurvedList"/>
    <dgm:cxn modelId="{B000167D-7405-4550-BB30-B2DFA3822C85}" type="presParOf" srcId="{F7EB4E8B-0B76-48BD-BF21-E22C04FDDAD7}" destId="{C4F69F7F-A3D6-4EEC-8BB8-2E62078C077B}" srcOrd="3" destOrd="0" presId="urn:microsoft.com/office/officeart/2008/layout/VerticalCurvedList"/>
    <dgm:cxn modelId="{E460BDE4-FE97-48D4-B223-C713B5797C6F}" type="presParOf" srcId="{F7EB4E8B-0B76-48BD-BF21-E22C04FDDAD7}" destId="{73829571-F321-4682-944F-DD8DA59209F0}" srcOrd="4" destOrd="0" presId="urn:microsoft.com/office/officeart/2008/layout/VerticalCurvedList"/>
    <dgm:cxn modelId="{FD7CC35C-DD24-40FA-B4EE-DEEFA025CC95}" type="presParOf" srcId="{73829571-F321-4682-944F-DD8DA59209F0}" destId="{3EA90006-16FE-4138-B178-BB827E23FF0C}" srcOrd="0" destOrd="0" presId="urn:microsoft.com/office/officeart/2008/layout/VerticalCurvedList"/>
    <dgm:cxn modelId="{AF8416E3-929B-464C-AC81-E390E04DC9F4}" type="presParOf" srcId="{F7EB4E8B-0B76-48BD-BF21-E22C04FDDAD7}" destId="{D28A04CE-E9F2-4E52-BBDC-2830C08C21F7}" srcOrd="5" destOrd="0" presId="urn:microsoft.com/office/officeart/2008/layout/VerticalCurvedList"/>
    <dgm:cxn modelId="{3E278159-0BC5-4F98-9258-3DCE870E6AC1}" type="presParOf" srcId="{F7EB4E8B-0B76-48BD-BF21-E22C04FDDAD7}" destId="{18D45556-C62D-4993-9BF0-C4936184EEAB}" srcOrd="6" destOrd="0" presId="urn:microsoft.com/office/officeart/2008/layout/VerticalCurvedList"/>
    <dgm:cxn modelId="{6CCE318B-FC31-4F22-A4FE-1630B42108BC}" type="presParOf" srcId="{18D45556-C62D-4993-9BF0-C4936184EEAB}" destId="{21DF24DE-0B92-4662-8CC0-78FFE8021FED}" srcOrd="0" destOrd="0" presId="urn:microsoft.com/office/officeart/2008/layout/VerticalCurvedList"/>
    <dgm:cxn modelId="{6F02BBD7-31F9-498B-A233-992EBF8555FC}" type="presParOf" srcId="{F7EB4E8B-0B76-48BD-BF21-E22C04FDDAD7}" destId="{F5A04CBA-8F25-448E-A620-5238019B314F}" srcOrd="7" destOrd="0" presId="urn:microsoft.com/office/officeart/2008/layout/VerticalCurvedList"/>
    <dgm:cxn modelId="{B98DBEDE-A203-457A-82EE-2A24EEA0A481}" type="presParOf" srcId="{F7EB4E8B-0B76-48BD-BF21-E22C04FDDAD7}" destId="{ED1A3396-BC8F-4759-A433-DAD465274CD1}" srcOrd="8" destOrd="0" presId="urn:microsoft.com/office/officeart/2008/layout/VerticalCurvedList"/>
    <dgm:cxn modelId="{CE163279-5B7E-4126-A424-6D97E7E29202}" type="presParOf" srcId="{ED1A3396-BC8F-4759-A433-DAD465274CD1}" destId="{98EED46C-9BFC-4642-907E-080D726A77A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3C9631-59D0-42D9-93B8-F7C7608914D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A7FDD19-7210-4AE1-87C4-8178B1E7DA11}">
      <dgm:prSet phldrT="[Text]" custT="1"/>
      <dgm:spPr/>
      <dgm:t>
        <a:bodyPr/>
        <a:lstStyle/>
        <a:p>
          <a:pPr algn="l"/>
          <a:r>
            <a:rPr lang="en-US" sz="1100" b="1" dirty="0">
              <a:solidFill>
                <a:srgbClr val="11274C"/>
              </a:solidFill>
            </a:rPr>
            <a:t>Detention - P</a:t>
          </a:r>
          <a:r>
            <a:rPr lang="en-US" sz="1100" b="0" dirty="0">
              <a:solidFill>
                <a:srgbClr val="11274C"/>
              </a:solidFill>
            </a:rPr>
            <a:t>o</a:t>
          </a:r>
          <a:r>
            <a:rPr lang="en-US" sz="1100" dirty="0">
              <a:solidFill>
                <a:srgbClr val="11274C"/>
              </a:solidFill>
            </a:rPr>
            <a:t>pulation of 28 as of 03.30.20</a:t>
          </a:r>
          <a:endParaRPr lang="en-US" sz="1100" b="1" dirty="0">
            <a:solidFill>
              <a:srgbClr val="11274C"/>
            </a:solidFill>
            <a:latin typeface="+mn-lt"/>
          </a:endParaRPr>
        </a:p>
      </dgm:t>
    </dgm:pt>
    <dgm:pt modelId="{4EE8FC02-8F64-4544-9CAC-496DA0BBD19C}" type="parTrans" cxnId="{F15E0F9D-2117-4B9F-9F42-FA0890B7142A}">
      <dgm:prSet/>
      <dgm:spPr/>
      <dgm:t>
        <a:bodyPr/>
        <a:lstStyle/>
        <a:p>
          <a:endParaRPr lang="en-US"/>
        </a:p>
      </dgm:t>
    </dgm:pt>
    <dgm:pt modelId="{3FDABCD4-C587-453A-A930-297CA1588910}" type="sibTrans" cxnId="{F15E0F9D-2117-4B9F-9F42-FA0890B7142A}">
      <dgm:prSet/>
      <dgm:spPr/>
      <dgm:t>
        <a:bodyPr/>
        <a:lstStyle/>
        <a:p>
          <a:endParaRPr lang="en-US"/>
        </a:p>
      </dgm:t>
    </dgm:pt>
    <dgm:pt modelId="{372FE9A7-3D07-4FFC-8103-D0E6A716DF64}">
      <dgm:prSet phldrT="[Text]" custT="1"/>
      <dgm:spPr/>
      <dgm:t>
        <a:bodyPr/>
        <a:lstStyle/>
        <a:p>
          <a:r>
            <a:rPr lang="en-US" sz="1100" b="1" dirty="0">
              <a:solidFill>
                <a:srgbClr val="11274C"/>
              </a:solidFill>
              <a:latin typeface="+mn-lt"/>
            </a:rPr>
            <a:t>Behavioral Health Services</a:t>
          </a:r>
        </a:p>
      </dgm:t>
    </dgm:pt>
    <dgm:pt modelId="{D964E6BE-DD8F-4246-ACB1-84BF30AF7B96}" type="parTrans" cxnId="{F540B62B-DC3D-4F90-9BDE-B5EDCE765664}">
      <dgm:prSet/>
      <dgm:spPr/>
      <dgm:t>
        <a:bodyPr/>
        <a:lstStyle/>
        <a:p>
          <a:endParaRPr lang="en-US"/>
        </a:p>
      </dgm:t>
    </dgm:pt>
    <dgm:pt modelId="{C4E17D9D-564D-42C3-93D1-F8193F6EE4EB}" type="sibTrans" cxnId="{F540B62B-DC3D-4F90-9BDE-B5EDCE765664}">
      <dgm:prSet/>
      <dgm:spPr/>
      <dgm:t>
        <a:bodyPr/>
        <a:lstStyle/>
        <a:p>
          <a:endParaRPr lang="en-US"/>
        </a:p>
      </dgm:t>
    </dgm:pt>
    <dgm:pt modelId="{8F7C5F39-7F86-498C-83CE-20925D70AF05}">
      <dgm:prSet phldrT="[Text]" custT="1"/>
      <dgm:spPr/>
      <dgm:t>
        <a:bodyPr/>
        <a:lstStyle/>
        <a:p>
          <a:pPr>
            <a:buNone/>
          </a:pPr>
          <a:r>
            <a:rPr lang="en-US" sz="1100" b="1" dirty="0">
              <a:solidFill>
                <a:srgbClr val="11274C"/>
              </a:solidFill>
              <a:latin typeface="+mn-lt"/>
            </a:rPr>
            <a:t>Youth &amp; Family – </a:t>
          </a:r>
          <a:r>
            <a:rPr lang="en-US" sz="1100" b="0" dirty="0">
              <a:solidFill>
                <a:srgbClr val="11274C"/>
              </a:solidFill>
              <a:latin typeface="+mn-lt"/>
            </a:rPr>
            <a:t>61 IA reports in the last two weeks, down 35% from February</a:t>
          </a:r>
        </a:p>
      </dgm:t>
    </dgm:pt>
    <dgm:pt modelId="{47A38ACB-8D06-4BD9-A7D4-F7793006F53B}" type="parTrans" cxnId="{6704A3CD-C44C-4C7E-A184-02DDF922E577}">
      <dgm:prSet/>
      <dgm:spPr/>
      <dgm:t>
        <a:bodyPr/>
        <a:lstStyle/>
        <a:p>
          <a:endParaRPr lang="en-US"/>
        </a:p>
      </dgm:t>
    </dgm:pt>
    <dgm:pt modelId="{334DB0BE-07EB-4FAD-8E76-CD65BCB7481A}" type="sibTrans" cxnId="{6704A3CD-C44C-4C7E-A184-02DDF922E577}">
      <dgm:prSet/>
      <dgm:spPr/>
      <dgm:t>
        <a:bodyPr/>
        <a:lstStyle/>
        <a:p>
          <a:endParaRPr lang="en-US"/>
        </a:p>
      </dgm:t>
    </dgm:pt>
    <dgm:pt modelId="{A595319A-3FA3-4F41-8285-7F6A4BF83263}">
      <dgm:prSet phldrT="[Text]" custT="1"/>
      <dgm:spPr/>
      <dgm:t>
        <a:bodyPr/>
        <a:lstStyle/>
        <a:p>
          <a:pPr algn="l"/>
          <a:r>
            <a:rPr lang="en-US" sz="1100" dirty="0">
              <a:solidFill>
                <a:srgbClr val="11274C"/>
              </a:solidFill>
            </a:rPr>
            <a:t>ACE Coordinators have started 20-minute visitations throughout the day via Skype or Facetime with families of youth in our facility.</a:t>
          </a:r>
          <a:endParaRPr lang="en-US" sz="1100" b="1" dirty="0">
            <a:solidFill>
              <a:srgbClr val="11274C"/>
            </a:solidFill>
            <a:latin typeface="+mn-lt"/>
          </a:endParaRPr>
        </a:p>
      </dgm:t>
    </dgm:pt>
    <dgm:pt modelId="{F3D15EFA-289C-4606-9565-B4A25F2A5979}" type="parTrans" cxnId="{F00C65BE-A7C5-4FEC-911E-7AF158E29906}">
      <dgm:prSet/>
      <dgm:spPr/>
      <dgm:t>
        <a:bodyPr/>
        <a:lstStyle/>
        <a:p>
          <a:endParaRPr lang="en-US"/>
        </a:p>
      </dgm:t>
    </dgm:pt>
    <dgm:pt modelId="{A147E828-22A5-4EAF-ADD7-1D94B725214A}" type="sibTrans" cxnId="{F00C65BE-A7C5-4FEC-911E-7AF158E29906}">
      <dgm:prSet/>
      <dgm:spPr/>
      <dgm:t>
        <a:bodyPr/>
        <a:lstStyle/>
        <a:p>
          <a:endParaRPr lang="en-US"/>
        </a:p>
      </dgm:t>
    </dgm:pt>
    <dgm:pt modelId="{844B7471-5B09-4195-BCCA-9234B4715BAE}">
      <dgm:prSet phldrT="[Text]" custT="1"/>
      <dgm:spPr/>
      <dgm:t>
        <a:bodyPr/>
        <a:lstStyle/>
        <a:p>
          <a:pPr algn="l"/>
          <a:r>
            <a:rPr lang="en-US" sz="1100" dirty="0">
              <a:solidFill>
                <a:srgbClr val="11274C"/>
              </a:solidFill>
            </a:rPr>
            <a:t>Juveniles are allowed free phone calls throughout the day from their approved contact list.</a:t>
          </a:r>
          <a:endParaRPr lang="en-US" sz="1100" b="1" dirty="0">
            <a:solidFill>
              <a:srgbClr val="11274C"/>
            </a:solidFill>
            <a:latin typeface="+mn-lt"/>
          </a:endParaRPr>
        </a:p>
      </dgm:t>
    </dgm:pt>
    <dgm:pt modelId="{7253BD60-FB5D-43AB-8EAA-ADE212C8406E}" type="parTrans" cxnId="{24C51A33-CF62-4155-A5D9-4E17E847D018}">
      <dgm:prSet/>
      <dgm:spPr/>
      <dgm:t>
        <a:bodyPr/>
        <a:lstStyle/>
        <a:p>
          <a:endParaRPr lang="en-US"/>
        </a:p>
      </dgm:t>
    </dgm:pt>
    <dgm:pt modelId="{6AB7C960-4C10-40F9-81CA-D5233ACC8830}" type="sibTrans" cxnId="{24C51A33-CF62-4155-A5D9-4E17E847D018}">
      <dgm:prSet/>
      <dgm:spPr/>
      <dgm:t>
        <a:bodyPr/>
        <a:lstStyle/>
        <a:p>
          <a:endParaRPr lang="en-US"/>
        </a:p>
      </dgm:t>
    </dgm:pt>
    <dgm:pt modelId="{65F3425A-C071-48C9-BAAB-F0831CEA1D32}">
      <dgm:prSet phldrT="[Text]" custT="1"/>
      <dgm:spPr/>
      <dgm:t>
        <a:bodyPr/>
        <a:lstStyle/>
        <a:p>
          <a:pPr algn="l"/>
          <a:r>
            <a:rPr lang="en-US" sz="1100" dirty="0">
              <a:solidFill>
                <a:srgbClr val="11274C"/>
              </a:solidFill>
            </a:rPr>
            <a:t>ACE Coordinators set up daily visits with our mental health professional over an app called TEAMS to keep conversations confidential and to provide ongoing services. </a:t>
          </a:r>
          <a:endParaRPr lang="en-US" sz="1100" b="1" dirty="0">
            <a:solidFill>
              <a:srgbClr val="11274C"/>
            </a:solidFill>
            <a:latin typeface="+mn-lt"/>
          </a:endParaRPr>
        </a:p>
      </dgm:t>
    </dgm:pt>
    <dgm:pt modelId="{D0DF6C18-6A15-4424-8326-95DC9C85F8A4}" type="parTrans" cxnId="{E6BE4D62-F16D-467D-BF9F-23CF62EA5937}">
      <dgm:prSet/>
      <dgm:spPr/>
      <dgm:t>
        <a:bodyPr/>
        <a:lstStyle/>
        <a:p>
          <a:endParaRPr lang="en-US"/>
        </a:p>
      </dgm:t>
    </dgm:pt>
    <dgm:pt modelId="{B90F24A1-B703-4352-8BB4-C51D1DCC4370}" type="sibTrans" cxnId="{E6BE4D62-F16D-467D-BF9F-23CF62EA5937}">
      <dgm:prSet/>
      <dgm:spPr/>
      <dgm:t>
        <a:bodyPr/>
        <a:lstStyle/>
        <a:p>
          <a:endParaRPr lang="en-US"/>
        </a:p>
      </dgm:t>
    </dgm:pt>
    <dgm:pt modelId="{89660FE6-71E7-4DD8-9AA3-38E375B5A904}">
      <dgm:prSet phldrT="[Text]" custT="1"/>
      <dgm:spPr/>
      <dgm:t>
        <a:bodyPr/>
        <a:lstStyle/>
        <a:p>
          <a:r>
            <a:rPr lang="en-US" sz="1100" b="0" dirty="0">
              <a:solidFill>
                <a:srgbClr val="11274C"/>
              </a:solidFill>
              <a:latin typeface="+mn-lt"/>
            </a:rPr>
            <a:t>95% teleworking</a:t>
          </a:r>
          <a:endParaRPr lang="en-US" sz="1100" b="1" dirty="0">
            <a:solidFill>
              <a:srgbClr val="11274C"/>
            </a:solidFill>
            <a:latin typeface="+mn-lt"/>
          </a:endParaRPr>
        </a:p>
      </dgm:t>
    </dgm:pt>
    <dgm:pt modelId="{37CB15EB-C349-417F-8117-06B9D48C6B89}" type="parTrans" cxnId="{FA0009E4-4267-443D-BE3E-7114980E5C90}">
      <dgm:prSet/>
      <dgm:spPr/>
      <dgm:t>
        <a:bodyPr/>
        <a:lstStyle/>
        <a:p>
          <a:endParaRPr lang="en-US"/>
        </a:p>
      </dgm:t>
    </dgm:pt>
    <dgm:pt modelId="{E6F94E3F-AD19-422B-B918-A53B7EB2CE1E}" type="sibTrans" cxnId="{FA0009E4-4267-443D-BE3E-7114980E5C90}">
      <dgm:prSet/>
      <dgm:spPr/>
      <dgm:t>
        <a:bodyPr/>
        <a:lstStyle/>
        <a:p>
          <a:endParaRPr lang="en-US"/>
        </a:p>
      </dgm:t>
    </dgm:pt>
    <dgm:pt modelId="{47692E95-F0B9-4A85-9FF3-9EFD51AF4062}">
      <dgm:prSet phldrT="[Text]" custT="1"/>
      <dgm:spPr/>
      <dgm:t>
        <a:bodyPr/>
        <a:lstStyle/>
        <a:p>
          <a:r>
            <a:rPr lang="en-US" sz="1100" b="0" dirty="0">
              <a:solidFill>
                <a:srgbClr val="11274C"/>
              </a:solidFill>
              <a:latin typeface="+mn-lt"/>
            </a:rPr>
            <a:t>One piece of protective equipment secured for each IA staff</a:t>
          </a:r>
          <a:endParaRPr lang="en-US" sz="1100" b="1" dirty="0">
            <a:solidFill>
              <a:srgbClr val="11274C"/>
            </a:solidFill>
            <a:latin typeface="+mn-lt"/>
          </a:endParaRPr>
        </a:p>
      </dgm:t>
    </dgm:pt>
    <dgm:pt modelId="{A198D736-C7B3-4C10-981E-350375334452}" type="parTrans" cxnId="{62B1E579-5225-45EE-84E9-0E53AB8D1446}">
      <dgm:prSet/>
      <dgm:spPr/>
      <dgm:t>
        <a:bodyPr/>
        <a:lstStyle/>
        <a:p>
          <a:endParaRPr lang="en-US"/>
        </a:p>
      </dgm:t>
    </dgm:pt>
    <dgm:pt modelId="{B34E2883-B923-46A0-AB88-9CA938AF0870}" type="sibTrans" cxnId="{62B1E579-5225-45EE-84E9-0E53AB8D1446}">
      <dgm:prSet/>
      <dgm:spPr/>
      <dgm:t>
        <a:bodyPr/>
        <a:lstStyle/>
        <a:p>
          <a:endParaRPr lang="en-US"/>
        </a:p>
      </dgm:t>
    </dgm:pt>
    <dgm:pt modelId="{8371F1DE-7A67-4490-97C5-CE7F90758264}">
      <dgm:prSet phldrT="[Text]" custT="1"/>
      <dgm:spPr/>
      <dgm:t>
        <a:bodyPr/>
        <a:lstStyle/>
        <a:p>
          <a:r>
            <a:rPr lang="en-US" sz="1100" dirty="0">
              <a:solidFill>
                <a:srgbClr val="11274C"/>
              </a:solidFill>
            </a:rPr>
            <a:t>Authorized purchase to hold 4 shelter beds</a:t>
          </a:r>
          <a:endParaRPr lang="en-US" sz="1100" b="1" dirty="0">
            <a:solidFill>
              <a:srgbClr val="11274C"/>
            </a:solidFill>
            <a:latin typeface="+mn-lt"/>
          </a:endParaRPr>
        </a:p>
      </dgm:t>
    </dgm:pt>
    <dgm:pt modelId="{E95C3D14-45C9-45C7-97AB-5901F9FE8B37}" type="parTrans" cxnId="{6BDE6518-3F90-4F4D-9832-0E53501C5943}">
      <dgm:prSet/>
      <dgm:spPr/>
      <dgm:t>
        <a:bodyPr/>
        <a:lstStyle/>
        <a:p>
          <a:endParaRPr lang="en-US"/>
        </a:p>
      </dgm:t>
    </dgm:pt>
    <dgm:pt modelId="{838D3850-7A52-477A-841F-BC80A56E8450}" type="sibTrans" cxnId="{6BDE6518-3F90-4F4D-9832-0E53501C5943}">
      <dgm:prSet/>
      <dgm:spPr/>
      <dgm:t>
        <a:bodyPr/>
        <a:lstStyle/>
        <a:p>
          <a:endParaRPr lang="en-US"/>
        </a:p>
      </dgm:t>
    </dgm:pt>
    <dgm:pt modelId="{DE8E9CA3-FC87-44BA-A4F0-AD808AE720A0}">
      <dgm:prSet phldrT="[Text]" custT="1"/>
      <dgm:spPr/>
      <dgm:t>
        <a:bodyPr/>
        <a:lstStyle/>
        <a:p>
          <a:r>
            <a:rPr lang="en-US" sz="1100" b="0" i="0" u="none" dirty="0">
              <a:solidFill>
                <a:srgbClr val="11274C"/>
              </a:solidFill>
            </a:rPr>
            <a:t>Phone and virtual interactions when possible </a:t>
          </a:r>
          <a:endParaRPr lang="en-US" sz="1100" b="1" dirty="0">
            <a:solidFill>
              <a:srgbClr val="11274C"/>
            </a:solidFill>
            <a:latin typeface="+mn-lt"/>
          </a:endParaRPr>
        </a:p>
      </dgm:t>
    </dgm:pt>
    <dgm:pt modelId="{FEBA528F-C58D-4C29-8873-F1913A10196E}" type="parTrans" cxnId="{FD025E9A-0667-4C7E-A8FB-37AD8343770D}">
      <dgm:prSet/>
      <dgm:spPr/>
      <dgm:t>
        <a:bodyPr/>
        <a:lstStyle/>
        <a:p>
          <a:endParaRPr lang="en-US"/>
        </a:p>
      </dgm:t>
    </dgm:pt>
    <dgm:pt modelId="{95EC7AD1-B76D-4F7E-98E2-E3E7E8A6C667}" type="sibTrans" cxnId="{FD025E9A-0667-4C7E-A8FB-37AD8343770D}">
      <dgm:prSet/>
      <dgm:spPr/>
      <dgm:t>
        <a:bodyPr/>
        <a:lstStyle/>
        <a:p>
          <a:endParaRPr lang="en-US"/>
        </a:p>
      </dgm:t>
    </dgm:pt>
    <dgm:pt modelId="{E56E39AC-FD43-40F1-BC06-DA685E3C6CB2}">
      <dgm:prSet phldrT="[Text]" custT="1"/>
      <dgm:spPr/>
      <dgm:t>
        <a:bodyPr/>
        <a:lstStyle/>
        <a:p>
          <a:r>
            <a:rPr lang="en-US" sz="1100" b="0" i="0" u="none" dirty="0">
              <a:solidFill>
                <a:srgbClr val="11274C"/>
              </a:solidFill>
            </a:rPr>
            <a:t>Medication monitoring, lab work, injections are all occurring as normal (face-to-face)</a:t>
          </a:r>
          <a:endParaRPr lang="en-US" sz="1100" b="1" dirty="0">
            <a:solidFill>
              <a:srgbClr val="11274C"/>
            </a:solidFill>
            <a:latin typeface="+mn-lt"/>
          </a:endParaRPr>
        </a:p>
      </dgm:t>
    </dgm:pt>
    <dgm:pt modelId="{A3D0BF2A-F227-466A-A128-79C2CA40C4AF}" type="parTrans" cxnId="{09209CB3-8397-44D9-BFE6-088E13161AD6}">
      <dgm:prSet/>
      <dgm:spPr/>
      <dgm:t>
        <a:bodyPr/>
        <a:lstStyle/>
        <a:p>
          <a:endParaRPr lang="en-US"/>
        </a:p>
      </dgm:t>
    </dgm:pt>
    <dgm:pt modelId="{7BB8E3C8-28E2-42F3-9B57-4FCB50F95791}" type="sibTrans" cxnId="{09209CB3-8397-44D9-BFE6-088E13161AD6}">
      <dgm:prSet/>
      <dgm:spPr/>
      <dgm:t>
        <a:bodyPr/>
        <a:lstStyle/>
        <a:p>
          <a:endParaRPr lang="en-US"/>
        </a:p>
      </dgm:t>
    </dgm:pt>
    <dgm:pt modelId="{AB6F8ECB-F2EA-4257-9F0C-27D14AA79A4F}">
      <dgm:prSet phldrT="[Text]" custT="1"/>
      <dgm:spPr/>
      <dgm:t>
        <a:bodyPr/>
        <a:lstStyle/>
        <a:p>
          <a:r>
            <a:rPr lang="en-US" sz="1100" b="0" i="0" u="none" dirty="0">
              <a:solidFill>
                <a:srgbClr val="11274C"/>
              </a:solidFill>
            </a:rPr>
            <a:t>APS is conducting investigations as needed</a:t>
          </a:r>
          <a:endParaRPr lang="en-US" sz="1100" b="1" dirty="0">
            <a:solidFill>
              <a:srgbClr val="11274C"/>
            </a:solidFill>
            <a:latin typeface="+mn-lt"/>
          </a:endParaRPr>
        </a:p>
      </dgm:t>
    </dgm:pt>
    <dgm:pt modelId="{6AE76AC2-B379-4E8E-8208-C83EDC94EA8F}" type="parTrans" cxnId="{2C236219-DB8D-4CBE-889E-458E273C3927}">
      <dgm:prSet/>
      <dgm:spPr/>
      <dgm:t>
        <a:bodyPr/>
        <a:lstStyle/>
        <a:p>
          <a:endParaRPr lang="en-US"/>
        </a:p>
      </dgm:t>
    </dgm:pt>
    <dgm:pt modelId="{E01CFDF0-8A2E-482A-8A85-98716B0CD32A}" type="sibTrans" cxnId="{2C236219-DB8D-4CBE-889E-458E273C3927}">
      <dgm:prSet/>
      <dgm:spPr/>
      <dgm:t>
        <a:bodyPr/>
        <a:lstStyle/>
        <a:p>
          <a:endParaRPr lang="en-US"/>
        </a:p>
      </dgm:t>
    </dgm:pt>
    <dgm:pt modelId="{6F738E1F-4E05-403B-B887-4DE12D79C043}">
      <dgm:prSet phldrT="[Text]" custT="1"/>
      <dgm:spPr/>
      <dgm:t>
        <a:bodyPr/>
        <a:lstStyle/>
        <a:p>
          <a:r>
            <a:rPr lang="en-US" sz="1100" b="0" dirty="0">
              <a:solidFill>
                <a:srgbClr val="11274C"/>
              </a:solidFill>
              <a:latin typeface="+mn-lt"/>
            </a:rPr>
            <a:t>Virtual visits</a:t>
          </a:r>
          <a:endParaRPr lang="en-US" sz="1100" b="1" dirty="0">
            <a:solidFill>
              <a:srgbClr val="11274C"/>
            </a:solidFill>
            <a:latin typeface="+mn-lt"/>
          </a:endParaRPr>
        </a:p>
      </dgm:t>
    </dgm:pt>
    <dgm:pt modelId="{E1DDF74A-6CCC-4C0D-8BA6-E8F085953FE0}" type="parTrans" cxnId="{DF7A4ABE-6722-4A1B-9FC2-753AFAC629BC}">
      <dgm:prSet/>
      <dgm:spPr/>
      <dgm:t>
        <a:bodyPr/>
        <a:lstStyle/>
        <a:p>
          <a:endParaRPr lang="en-US"/>
        </a:p>
      </dgm:t>
    </dgm:pt>
    <dgm:pt modelId="{0CF3BE5D-809D-49A9-B4D1-F2FC555625B5}" type="sibTrans" cxnId="{DF7A4ABE-6722-4A1B-9FC2-753AFAC629BC}">
      <dgm:prSet/>
      <dgm:spPr/>
      <dgm:t>
        <a:bodyPr/>
        <a:lstStyle/>
        <a:p>
          <a:endParaRPr lang="en-US"/>
        </a:p>
      </dgm:t>
    </dgm:pt>
    <dgm:pt modelId="{60C4ED00-8519-4B86-84FA-283989825346}">
      <dgm:prSet phldrT="[Text]" custT="1"/>
      <dgm:spPr/>
      <dgm:t>
        <a:bodyPr/>
        <a:lstStyle/>
        <a:p>
          <a:r>
            <a:rPr lang="en-US" sz="1100" b="0" dirty="0">
              <a:solidFill>
                <a:srgbClr val="11274C"/>
              </a:solidFill>
              <a:latin typeface="+mn-lt"/>
            </a:rPr>
            <a:t>Triage general EOC concerns</a:t>
          </a:r>
        </a:p>
        <a:p>
          <a:endParaRPr lang="en-US" sz="1100" b="1" dirty="0">
            <a:solidFill>
              <a:srgbClr val="11274C"/>
            </a:solidFill>
            <a:latin typeface="+mn-lt"/>
          </a:endParaRPr>
        </a:p>
      </dgm:t>
    </dgm:pt>
    <dgm:pt modelId="{20FF3A8D-6DCC-4E4B-8350-D0B7DA755F03}" type="parTrans" cxnId="{B4524ABC-8CE1-45C2-BBE1-8C1276C4934E}">
      <dgm:prSet/>
      <dgm:spPr/>
      <dgm:t>
        <a:bodyPr/>
        <a:lstStyle/>
        <a:p>
          <a:endParaRPr lang="en-US"/>
        </a:p>
      </dgm:t>
    </dgm:pt>
    <dgm:pt modelId="{4A8D652B-5313-4C62-87B8-8973B034A150}" type="sibTrans" cxnId="{B4524ABC-8CE1-45C2-BBE1-8C1276C4934E}">
      <dgm:prSet/>
      <dgm:spPr/>
      <dgm:t>
        <a:bodyPr/>
        <a:lstStyle/>
        <a:p>
          <a:endParaRPr lang="en-US"/>
        </a:p>
      </dgm:t>
    </dgm:pt>
    <dgm:pt modelId="{00BC5436-A38D-4CC8-AFA3-DFB8BBE143E0}">
      <dgm:prSet phldrT="[Text]" custT="1"/>
      <dgm:spPr/>
      <dgm:t>
        <a:bodyPr/>
        <a:lstStyle/>
        <a:p>
          <a:pPr algn="l"/>
          <a:r>
            <a:rPr lang="en-US" sz="1100" b="0" dirty="0">
              <a:solidFill>
                <a:srgbClr val="11274C"/>
              </a:solidFill>
              <a:latin typeface="+mn-lt"/>
            </a:rPr>
            <a:t>Triaging youth - Temperature/Questionnaire/Fever Protocol </a:t>
          </a:r>
        </a:p>
      </dgm:t>
    </dgm:pt>
    <dgm:pt modelId="{6E1A013A-3431-49CA-B314-F3D27959CE72}" type="parTrans" cxnId="{6A1F1A23-5708-4E2F-8D45-39C787330171}">
      <dgm:prSet/>
      <dgm:spPr/>
      <dgm:t>
        <a:bodyPr/>
        <a:lstStyle/>
        <a:p>
          <a:endParaRPr lang="en-US"/>
        </a:p>
      </dgm:t>
    </dgm:pt>
    <dgm:pt modelId="{A4EFF9C0-50BB-4AAB-AC49-26DD287BB337}" type="sibTrans" cxnId="{6A1F1A23-5708-4E2F-8D45-39C787330171}">
      <dgm:prSet/>
      <dgm:spPr/>
      <dgm:t>
        <a:bodyPr/>
        <a:lstStyle/>
        <a:p>
          <a:endParaRPr lang="en-US"/>
        </a:p>
      </dgm:t>
    </dgm:pt>
    <dgm:pt modelId="{B7F24C70-9414-4B8C-ABED-6CA4D6833BF4}">
      <dgm:prSet phldrT="[Text]" custT="1"/>
      <dgm:spPr/>
      <dgm:t>
        <a:bodyPr/>
        <a:lstStyle/>
        <a:p>
          <a:r>
            <a:rPr lang="en-US" sz="1100" b="0" dirty="0">
              <a:solidFill>
                <a:srgbClr val="11274C"/>
              </a:solidFill>
              <a:latin typeface="+mn-lt"/>
            </a:rPr>
            <a:t>75% teleworking</a:t>
          </a:r>
        </a:p>
      </dgm:t>
    </dgm:pt>
    <dgm:pt modelId="{A219121F-C722-4625-A2EF-4DB0A26E4E87}" type="parTrans" cxnId="{C42B6F80-FA72-4B15-90C5-D8452D4BD409}">
      <dgm:prSet/>
      <dgm:spPr/>
      <dgm:t>
        <a:bodyPr/>
        <a:lstStyle/>
        <a:p>
          <a:endParaRPr lang="en-US"/>
        </a:p>
      </dgm:t>
    </dgm:pt>
    <dgm:pt modelId="{3EA4EB70-CB46-434F-BB6C-2F7F2E68823D}" type="sibTrans" cxnId="{C42B6F80-FA72-4B15-90C5-D8452D4BD409}">
      <dgm:prSet/>
      <dgm:spPr/>
      <dgm:t>
        <a:bodyPr/>
        <a:lstStyle/>
        <a:p>
          <a:endParaRPr lang="en-US"/>
        </a:p>
      </dgm:t>
    </dgm:pt>
    <dgm:pt modelId="{6D3B7BF4-33D9-42D3-A8FD-6DADFDDA6505}">
      <dgm:prSet phldrT="[Text]" custT="1"/>
      <dgm:spPr/>
      <dgm:t>
        <a:bodyPr/>
        <a:lstStyle/>
        <a:p>
          <a:r>
            <a:rPr lang="en-US" sz="1100" b="0" dirty="0">
              <a:solidFill>
                <a:srgbClr val="11274C"/>
              </a:solidFill>
              <a:latin typeface="+mn-lt"/>
            </a:rPr>
            <a:t>Increase in emergency detentions (25%) and SAIL admissions (56%)</a:t>
          </a:r>
        </a:p>
      </dgm:t>
    </dgm:pt>
    <dgm:pt modelId="{B698B717-60D5-4F64-B55C-F48FEE77FE85}" type="parTrans" cxnId="{283BF7DD-F113-4791-B8AD-CF87D3A60830}">
      <dgm:prSet/>
      <dgm:spPr/>
      <dgm:t>
        <a:bodyPr/>
        <a:lstStyle/>
        <a:p>
          <a:endParaRPr lang="en-US"/>
        </a:p>
      </dgm:t>
    </dgm:pt>
    <dgm:pt modelId="{5CB4A3B8-429F-441D-8690-6BC0A8A3AD6C}" type="sibTrans" cxnId="{283BF7DD-F113-4791-B8AD-CF87D3A60830}">
      <dgm:prSet/>
      <dgm:spPr/>
      <dgm:t>
        <a:bodyPr/>
        <a:lstStyle/>
        <a:p>
          <a:endParaRPr lang="en-US"/>
        </a:p>
      </dgm:t>
    </dgm:pt>
    <dgm:pt modelId="{0C19773A-6F7A-4F7C-9BD6-51BADD41243F}" type="pres">
      <dgm:prSet presAssocID="{323C9631-59D0-42D9-93B8-F7C7608914DD}" presName="Name0" presStyleCnt="0">
        <dgm:presLayoutVars>
          <dgm:chMax val="7"/>
          <dgm:chPref val="7"/>
          <dgm:dir/>
        </dgm:presLayoutVars>
      </dgm:prSet>
      <dgm:spPr/>
    </dgm:pt>
    <dgm:pt modelId="{F7EB4E8B-0B76-48BD-BF21-E22C04FDDAD7}" type="pres">
      <dgm:prSet presAssocID="{323C9631-59D0-42D9-93B8-F7C7608914DD}" presName="Name1" presStyleCnt="0"/>
      <dgm:spPr/>
    </dgm:pt>
    <dgm:pt modelId="{3D98A67F-FDA9-4A06-84F9-FF905126FE6D}" type="pres">
      <dgm:prSet presAssocID="{323C9631-59D0-42D9-93B8-F7C7608914DD}" presName="cycle" presStyleCnt="0"/>
      <dgm:spPr/>
    </dgm:pt>
    <dgm:pt modelId="{086A9C99-B7FB-4C2C-ADF7-799A6F347321}" type="pres">
      <dgm:prSet presAssocID="{323C9631-59D0-42D9-93B8-F7C7608914DD}" presName="srcNode" presStyleLbl="node1" presStyleIdx="0" presStyleCnt="3"/>
      <dgm:spPr/>
    </dgm:pt>
    <dgm:pt modelId="{2A6AE5F7-1090-4B89-A936-9CAA538FC87F}" type="pres">
      <dgm:prSet presAssocID="{323C9631-59D0-42D9-93B8-F7C7608914DD}" presName="conn" presStyleLbl="parChTrans1D2" presStyleIdx="0" presStyleCnt="1"/>
      <dgm:spPr/>
    </dgm:pt>
    <dgm:pt modelId="{35C04A1F-F921-4E9F-B48B-EB3EA9C800F8}" type="pres">
      <dgm:prSet presAssocID="{323C9631-59D0-42D9-93B8-F7C7608914DD}" presName="extraNode" presStyleLbl="node1" presStyleIdx="0" presStyleCnt="3"/>
      <dgm:spPr/>
    </dgm:pt>
    <dgm:pt modelId="{168CE173-1196-42E5-98A7-421A30331E1F}" type="pres">
      <dgm:prSet presAssocID="{323C9631-59D0-42D9-93B8-F7C7608914DD}" presName="dstNode" presStyleLbl="node1" presStyleIdx="0" presStyleCnt="3"/>
      <dgm:spPr/>
    </dgm:pt>
    <dgm:pt modelId="{29E84C2D-635C-42C0-AD67-9098ABA98A8B}" type="pres">
      <dgm:prSet presAssocID="{1A7FDD19-7210-4AE1-87C4-8178B1E7DA11}" presName="text_1" presStyleLbl="node1" presStyleIdx="0" presStyleCnt="3" custScaleY="146667">
        <dgm:presLayoutVars>
          <dgm:bulletEnabled val="1"/>
        </dgm:presLayoutVars>
      </dgm:prSet>
      <dgm:spPr/>
    </dgm:pt>
    <dgm:pt modelId="{261E957E-2626-47D0-9394-55F7EB2AAC24}" type="pres">
      <dgm:prSet presAssocID="{1A7FDD19-7210-4AE1-87C4-8178B1E7DA11}" presName="accent_1" presStyleCnt="0"/>
      <dgm:spPr/>
    </dgm:pt>
    <dgm:pt modelId="{D5C305BD-FC5D-4012-96B6-A1D155D0FBB8}" type="pres">
      <dgm:prSet presAssocID="{1A7FDD19-7210-4AE1-87C4-8178B1E7DA11}" presName="accentRepeatNode" presStyleLbl="solidFgAcc1" presStyleIdx="0" presStyleCnt="3" custScaleY="106667"/>
      <dgm:spPr/>
    </dgm:pt>
    <dgm:pt modelId="{5E85C302-88CD-4DF7-849F-4091FCF98051}" type="pres">
      <dgm:prSet presAssocID="{372FE9A7-3D07-4FFC-8103-D0E6A716DF64}" presName="text_2" presStyleLbl="node1" presStyleIdx="1" presStyleCnt="3" custScaleY="126667">
        <dgm:presLayoutVars>
          <dgm:bulletEnabled val="1"/>
        </dgm:presLayoutVars>
      </dgm:prSet>
      <dgm:spPr/>
    </dgm:pt>
    <dgm:pt modelId="{828B7735-A41E-4ACB-AB1F-863745DFDBD2}" type="pres">
      <dgm:prSet presAssocID="{372FE9A7-3D07-4FFC-8103-D0E6A716DF64}" presName="accent_2" presStyleCnt="0"/>
      <dgm:spPr/>
    </dgm:pt>
    <dgm:pt modelId="{3EA90006-16FE-4138-B178-BB827E23FF0C}" type="pres">
      <dgm:prSet presAssocID="{372FE9A7-3D07-4FFC-8103-D0E6A716DF64}" presName="accentRepeatNode" presStyleLbl="solidFgAcc1" presStyleIdx="1" presStyleCnt="3"/>
      <dgm:spPr/>
    </dgm:pt>
    <dgm:pt modelId="{CF396A92-C938-4ACB-B7B0-23F2474D0D86}" type="pres">
      <dgm:prSet presAssocID="{8F7C5F39-7F86-498C-83CE-20925D70AF05}" presName="text_3" presStyleLbl="node1" presStyleIdx="2" presStyleCnt="3" custScaleY="133333">
        <dgm:presLayoutVars>
          <dgm:bulletEnabled val="1"/>
        </dgm:presLayoutVars>
      </dgm:prSet>
      <dgm:spPr/>
    </dgm:pt>
    <dgm:pt modelId="{48767933-EBBD-4ED6-804E-E01191324649}" type="pres">
      <dgm:prSet presAssocID="{8F7C5F39-7F86-498C-83CE-20925D70AF05}" presName="accent_3" presStyleCnt="0"/>
      <dgm:spPr/>
    </dgm:pt>
    <dgm:pt modelId="{21DF24DE-0B92-4662-8CC0-78FFE8021FED}" type="pres">
      <dgm:prSet presAssocID="{8F7C5F39-7F86-498C-83CE-20925D70AF05}" presName="accentRepeatNode" presStyleLbl="solidFgAcc1" presStyleIdx="2" presStyleCnt="3" custScaleY="105205"/>
      <dgm:spPr/>
    </dgm:pt>
  </dgm:ptLst>
  <dgm:cxnLst>
    <dgm:cxn modelId="{52779304-BCF5-41CD-BD7F-062F80138E7B}" type="presOf" srcId="{8F7C5F39-7F86-498C-83CE-20925D70AF05}" destId="{CF396A92-C938-4ACB-B7B0-23F2474D0D86}" srcOrd="0" destOrd="0" presId="urn:microsoft.com/office/officeart/2008/layout/VerticalCurvedList"/>
    <dgm:cxn modelId="{6BDE6518-3F90-4F4D-9832-0E53501C5943}" srcId="{8F7C5F39-7F86-498C-83CE-20925D70AF05}" destId="{8371F1DE-7A67-4490-97C5-CE7F90758264}" srcOrd="2" destOrd="0" parTransId="{E95C3D14-45C9-45C7-97AB-5901F9FE8B37}" sibTransId="{838D3850-7A52-477A-841F-BC80A56E8450}"/>
    <dgm:cxn modelId="{2C236219-DB8D-4CBE-889E-458E273C3927}" srcId="{372FE9A7-3D07-4FFC-8103-D0E6A716DF64}" destId="{AB6F8ECB-F2EA-4257-9F0C-27D14AA79A4F}" srcOrd="4" destOrd="0" parTransId="{6AE76AC2-B379-4E8E-8208-C83EDC94EA8F}" sibTransId="{E01CFDF0-8A2E-482A-8A85-98716B0CD32A}"/>
    <dgm:cxn modelId="{3178BF1B-183F-4174-8948-A66BD492D3ED}" type="presOf" srcId="{DE8E9CA3-FC87-44BA-A4F0-AD808AE720A0}" destId="{5E85C302-88CD-4DF7-849F-4091FCF98051}" srcOrd="0" destOrd="3" presId="urn:microsoft.com/office/officeart/2008/layout/VerticalCurvedList"/>
    <dgm:cxn modelId="{6A1F1A23-5708-4E2F-8D45-39C787330171}" srcId="{1A7FDD19-7210-4AE1-87C4-8178B1E7DA11}" destId="{00BC5436-A38D-4CC8-AFA3-DFB8BBE143E0}" srcOrd="3" destOrd="0" parTransId="{6E1A013A-3431-49CA-B314-F3D27959CE72}" sibTransId="{A4EFF9C0-50BB-4AAB-AC49-26DD287BB337}"/>
    <dgm:cxn modelId="{F540B62B-DC3D-4F90-9BDE-B5EDCE765664}" srcId="{323C9631-59D0-42D9-93B8-F7C7608914DD}" destId="{372FE9A7-3D07-4FFC-8103-D0E6A716DF64}" srcOrd="1" destOrd="0" parTransId="{D964E6BE-DD8F-4246-ACB1-84BF30AF7B96}" sibTransId="{C4E17D9D-564D-42C3-93D1-F8193F6EE4EB}"/>
    <dgm:cxn modelId="{24C51A33-CF62-4155-A5D9-4E17E847D018}" srcId="{1A7FDD19-7210-4AE1-87C4-8178B1E7DA11}" destId="{844B7471-5B09-4195-BCCA-9234B4715BAE}" srcOrd="1" destOrd="0" parTransId="{7253BD60-FB5D-43AB-8EAA-ADE212C8406E}" sibTransId="{6AB7C960-4C10-40F9-81CA-D5233ACC8830}"/>
    <dgm:cxn modelId="{A779E63E-8CD2-42AD-8C66-47CB28CD4FFE}" type="presOf" srcId="{00BC5436-A38D-4CC8-AFA3-DFB8BBE143E0}" destId="{29E84C2D-635C-42C0-AD67-9098ABA98A8B}" srcOrd="0" destOrd="4" presId="urn:microsoft.com/office/officeart/2008/layout/VerticalCurvedList"/>
    <dgm:cxn modelId="{DB1F775E-DF30-4BBF-8356-FA34BD5AF6F2}" type="presOf" srcId="{B7F24C70-9414-4B8C-ABED-6CA4D6833BF4}" destId="{5E85C302-88CD-4DF7-849F-4091FCF98051}" srcOrd="0" destOrd="1" presId="urn:microsoft.com/office/officeart/2008/layout/VerticalCurvedList"/>
    <dgm:cxn modelId="{E6BE4D62-F16D-467D-BF9F-23CF62EA5937}" srcId="{1A7FDD19-7210-4AE1-87C4-8178B1E7DA11}" destId="{65F3425A-C071-48C9-BAAB-F0831CEA1D32}" srcOrd="2" destOrd="0" parTransId="{D0DF6C18-6A15-4424-8326-95DC9C85F8A4}" sibTransId="{B90F24A1-B703-4352-8BB4-C51D1DCC4370}"/>
    <dgm:cxn modelId="{FFEF1649-A849-4908-95D8-D4D1D98B77EA}" type="presOf" srcId="{8371F1DE-7A67-4490-97C5-CE7F90758264}" destId="{CF396A92-C938-4ACB-B7B0-23F2474D0D86}" srcOrd="0" destOrd="3" presId="urn:microsoft.com/office/officeart/2008/layout/VerticalCurvedList"/>
    <dgm:cxn modelId="{976CA36F-5B3F-4717-AF95-02C30EEB95FF}" type="presOf" srcId="{6F738E1F-4E05-403B-B887-4DE12D79C043}" destId="{CF396A92-C938-4ACB-B7B0-23F2474D0D86}" srcOrd="0" destOrd="4" presId="urn:microsoft.com/office/officeart/2008/layout/VerticalCurvedList"/>
    <dgm:cxn modelId="{3E2E8E52-A1AE-4A93-BA42-28C5AA148EFD}" type="presOf" srcId="{47692E95-F0B9-4A85-9FF3-9EFD51AF4062}" destId="{CF396A92-C938-4ACB-B7B0-23F2474D0D86}" srcOrd="0" destOrd="2" presId="urn:microsoft.com/office/officeart/2008/layout/VerticalCurvedList"/>
    <dgm:cxn modelId="{11E58455-F76F-4A5F-B1BE-6B78DCC22777}" type="presOf" srcId="{372FE9A7-3D07-4FFC-8103-D0E6A716DF64}" destId="{5E85C302-88CD-4DF7-849F-4091FCF98051}" srcOrd="0" destOrd="0" presId="urn:microsoft.com/office/officeart/2008/layout/VerticalCurvedList"/>
    <dgm:cxn modelId="{DB5D8D75-CA2E-4BCF-9403-7B50E358AE53}" type="presOf" srcId="{A595319A-3FA3-4F41-8285-7F6A4BF83263}" destId="{29E84C2D-635C-42C0-AD67-9098ABA98A8B}" srcOrd="0" destOrd="1" presId="urn:microsoft.com/office/officeart/2008/layout/VerticalCurvedList"/>
    <dgm:cxn modelId="{62B1E579-5225-45EE-84E9-0E53AB8D1446}" srcId="{8F7C5F39-7F86-498C-83CE-20925D70AF05}" destId="{47692E95-F0B9-4A85-9FF3-9EFD51AF4062}" srcOrd="1" destOrd="0" parTransId="{A198D736-C7B3-4C10-981E-350375334452}" sibTransId="{B34E2883-B923-46A0-AB88-9CA938AF0870}"/>
    <dgm:cxn modelId="{A658FA7E-7FE7-4BCE-9D79-345DA50F4F20}" type="presOf" srcId="{323C9631-59D0-42D9-93B8-F7C7608914DD}" destId="{0C19773A-6F7A-4F7C-9BD6-51BADD41243F}" srcOrd="0" destOrd="0" presId="urn:microsoft.com/office/officeart/2008/layout/VerticalCurvedList"/>
    <dgm:cxn modelId="{C42B6F80-FA72-4B15-90C5-D8452D4BD409}" srcId="{372FE9A7-3D07-4FFC-8103-D0E6A716DF64}" destId="{B7F24C70-9414-4B8C-ABED-6CA4D6833BF4}" srcOrd="0" destOrd="0" parTransId="{A219121F-C722-4625-A2EF-4DB0A26E4E87}" sibTransId="{3EA4EB70-CB46-434F-BB6C-2F7F2E68823D}"/>
    <dgm:cxn modelId="{8B915186-7731-4D06-A698-B857F583527D}" type="presOf" srcId="{1A7FDD19-7210-4AE1-87C4-8178B1E7DA11}" destId="{29E84C2D-635C-42C0-AD67-9098ABA98A8B}" srcOrd="0" destOrd="0" presId="urn:microsoft.com/office/officeart/2008/layout/VerticalCurvedList"/>
    <dgm:cxn modelId="{03C71992-E4B3-46EB-81A5-BE8D505193A4}" type="presOf" srcId="{AB6F8ECB-F2EA-4257-9F0C-27D14AA79A4F}" destId="{5E85C302-88CD-4DF7-849F-4091FCF98051}" srcOrd="0" destOrd="5" presId="urn:microsoft.com/office/officeart/2008/layout/VerticalCurvedList"/>
    <dgm:cxn modelId="{FD025E9A-0667-4C7E-A8FB-37AD8343770D}" srcId="{372FE9A7-3D07-4FFC-8103-D0E6A716DF64}" destId="{DE8E9CA3-FC87-44BA-A4F0-AD808AE720A0}" srcOrd="2" destOrd="0" parTransId="{FEBA528F-C58D-4C29-8873-F1913A10196E}" sibTransId="{95EC7AD1-B76D-4F7E-98E2-E3E7E8A6C667}"/>
    <dgm:cxn modelId="{F15E0F9D-2117-4B9F-9F42-FA0890B7142A}" srcId="{323C9631-59D0-42D9-93B8-F7C7608914DD}" destId="{1A7FDD19-7210-4AE1-87C4-8178B1E7DA11}" srcOrd="0" destOrd="0" parTransId="{4EE8FC02-8F64-4544-9CAC-496DA0BBD19C}" sibTransId="{3FDABCD4-C587-453A-A930-297CA1588910}"/>
    <dgm:cxn modelId="{DC423A9E-87D9-41C2-8D49-C14697294CC1}" type="presOf" srcId="{60C4ED00-8519-4B86-84FA-283989825346}" destId="{CF396A92-C938-4ACB-B7B0-23F2474D0D86}" srcOrd="0" destOrd="5" presId="urn:microsoft.com/office/officeart/2008/layout/VerticalCurvedList"/>
    <dgm:cxn modelId="{59B205A7-8E91-4A66-AED5-9D085E3215B8}" type="presOf" srcId="{E56E39AC-FD43-40F1-BC06-DA685E3C6CB2}" destId="{5E85C302-88CD-4DF7-849F-4091FCF98051}" srcOrd="0" destOrd="4" presId="urn:microsoft.com/office/officeart/2008/layout/VerticalCurvedList"/>
    <dgm:cxn modelId="{09209CB3-8397-44D9-BFE6-088E13161AD6}" srcId="{372FE9A7-3D07-4FFC-8103-D0E6A716DF64}" destId="{E56E39AC-FD43-40F1-BC06-DA685E3C6CB2}" srcOrd="3" destOrd="0" parTransId="{A3D0BF2A-F227-466A-A128-79C2CA40C4AF}" sibTransId="{7BB8E3C8-28E2-42F3-9B57-4FCB50F95791}"/>
    <dgm:cxn modelId="{8472A5B4-D1B1-47AB-A273-EADEAA30F491}" type="presOf" srcId="{844B7471-5B09-4195-BCCA-9234B4715BAE}" destId="{29E84C2D-635C-42C0-AD67-9098ABA98A8B}" srcOrd="0" destOrd="2" presId="urn:microsoft.com/office/officeart/2008/layout/VerticalCurvedList"/>
    <dgm:cxn modelId="{B4524ABC-8CE1-45C2-BBE1-8C1276C4934E}" srcId="{8F7C5F39-7F86-498C-83CE-20925D70AF05}" destId="{60C4ED00-8519-4B86-84FA-283989825346}" srcOrd="4" destOrd="0" parTransId="{20FF3A8D-6DCC-4E4B-8350-D0B7DA755F03}" sibTransId="{4A8D652B-5313-4C62-87B8-8973B034A150}"/>
    <dgm:cxn modelId="{F00C65BE-A7C5-4FEC-911E-7AF158E29906}" srcId="{1A7FDD19-7210-4AE1-87C4-8178B1E7DA11}" destId="{A595319A-3FA3-4F41-8285-7F6A4BF83263}" srcOrd="0" destOrd="0" parTransId="{F3D15EFA-289C-4606-9565-B4A25F2A5979}" sibTransId="{A147E828-22A5-4EAF-ADD7-1D94B725214A}"/>
    <dgm:cxn modelId="{DF7A4ABE-6722-4A1B-9FC2-753AFAC629BC}" srcId="{8F7C5F39-7F86-498C-83CE-20925D70AF05}" destId="{6F738E1F-4E05-403B-B887-4DE12D79C043}" srcOrd="3" destOrd="0" parTransId="{E1DDF74A-6CCC-4C0D-8BA6-E8F085953FE0}" sibTransId="{0CF3BE5D-809D-49A9-B4D1-F2FC555625B5}"/>
    <dgm:cxn modelId="{6704A3CD-C44C-4C7E-A184-02DDF922E577}" srcId="{323C9631-59D0-42D9-93B8-F7C7608914DD}" destId="{8F7C5F39-7F86-498C-83CE-20925D70AF05}" srcOrd="2" destOrd="0" parTransId="{47A38ACB-8D06-4BD9-A7D4-F7793006F53B}" sibTransId="{334DB0BE-07EB-4FAD-8E76-CD65BCB7481A}"/>
    <dgm:cxn modelId="{242DF0DD-81B4-429E-A9F6-F11EE743BF4B}" type="presOf" srcId="{A147E828-22A5-4EAF-ADD7-1D94B725214A}" destId="{2A6AE5F7-1090-4B89-A936-9CAA538FC87F}" srcOrd="0" destOrd="0" presId="urn:microsoft.com/office/officeart/2008/layout/VerticalCurvedList"/>
    <dgm:cxn modelId="{283BF7DD-F113-4791-B8AD-CF87D3A60830}" srcId="{372FE9A7-3D07-4FFC-8103-D0E6A716DF64}" destId="{6D3B7BF4-33D9-42D3-A8FD-6DADFDDA6505}" srcOrd="1" destOrd="0" parTransId="{B698B717-60D5-4F64-B55C-F48FEE77FE85}" sibTransId="{5CB4A3B8-429F-441D-8690-6BC0A8A3AD6C}"/>
    <dgm:cxn modelId="{FA0009E4-4267-443D-BE3E-7114980E5C90}" srcId="{8F7C5F39-7F86-498C-83CE-20925D70AF05}" destId="{89660FE6-71E7-4DD8-9AA3-38E375B5A904}" srcOrd="0" destOrd="0" parTransId="{37CB15EB-C349-417F-8117-06B9D48C6B89}" sibTransId="{E6F94E3F-AD19-422B-B918-A53B7EB2CE1E}"/>
    <dgm:cxn modelId="{27B4AAE6-5C72-4450-BA7D-C2E8353164EB}" type="presOf" srcId="{6D3B7BF4-33D9-42D3-A8FD-6DADFDDA6505}" destId="{5E85C302-88CD-4DF7-849F-4091FCF98051}" srcOrd="0" destOrd="2" presId="urn:microsoft.com/office/officeart/2008/layout/VerticalCurvedList"/>
    <dgm:cxn modelId="{1DAE6FFC-D75D-45C3-8B43-C5CAA2B60BFD}" type="presOf" srcId="{65F3425A-C071-48C9-BAAB-F0831CEA1D32}" destId="{29E84C2D-635C-42C0-AD67-9098ABA98A8B}" srcOrd="0" destOrd="3" presId="urn:microsoft.com/office/officeart/2008/layout/VerticalCurvedList"/>
    <dgm:cxn modelId="{EF68D1FC-EA3E-4501-B752-5EBCF618C19F}" type="presOf" srcId="{89660FE6-71E7-4DD8-9AA3-38E375B5A904}" destId="{CF396A92-C938-4ACB-B7B0-23F2474D0D86}" srcOrd="0" destOrd="1" presId="urn:microsoft.com/office/officeart/2008/layout/VerticalCurvedList"/>
    <dgm:cxn modelId="{02E94E88-D92F-48FB-BAE9-EF087032F452}" type="presParOf" srcId="{0C19773A-6F7A-4F7C-9BD6-51BADD41243F}" destId="{F7EB4E8B-0B76-48BD-BF21-E22C04FDDAD7}" srcOrd="0" destOrd="0" presId="urn:microsoft.com/office/officeart/2008/layout/VerticalCurvedList"/>
    <dgm:cxn modelId="{2BD73178-CFAC-40B8-9A52-472685FF514F}" type="presParOf" srcId="{F7EB4E8B-0B76-48BD-BF21-E22C04FDDAD7}" destId="{3D98A67F-FDA9-4A06-84F9-FF905126FE6D}" srcOrd="0" destOrd="0" presId="urn:microsoft.com/office/officeart/2008/layout/VerticalCurvedList"/>
    <dgm:cxn modelId="{1BA83D2C-7894-41EE-A87A-8A4BCEC1BCA6}" type="presParOf" srcId="{3D98A67F-FDA9-4A06-84F9-FF905126FE6D}" destId="{086A9C99-B7FB-4C2C-ADF7-799A6F347321}" srcOrd="0" destOrd="0" presId="urn:microsoft.com/office/officeart/2008/layout/VerticalCurvedList"/>
    <dgm:cxn modelId="{5113CC1D-A702-48F2-B73C-DAD9DEA126B9}" type="presParOf" srcId="{3D98A67F-FDA9-4A06-84F9-FF905126FE6D}" destId="{2A6AE5F7-1090-4B89-A936-9CAA538FC87F}" srcOrd="1" destOrd="0" presId="urn:microsoft.com/office/officeart/2008/layout/VerticalCurvedList"/>
    <dgm:cxn modelId="{5B82CA45-6C9F-4755-9A63-08E13710B6A0}" type="presParOf" srcId="{3D98A67F-FDA9-4A06-84F9-FF905126FE6D}" destId="{35C04A1F-F921-4E9F-B48B-EB3EA9C800F8}" srcOrd="2" destOrd="0" presId="urn:microsoft.com/office/officeart/2008/layout/VerticalCurvedList"/>
    <dgm:cxn modelId="{CDEBAB58-4D17-48DC-AEE0-6345C28E4491}" type="presParOf" srcId="{3D98A67F-FDA9-4A06-84F9-FF905126FE6D}" destId="{168CE173-1196-42E5-98A7-421A30331E1F}" srcOrd="3" destOrd="0" presId="urn:microsoft.com/office/officeart/2008/layout/VerticalCurvedList"/>
    <dgm:cxn modelId="{66EE827B-7309-41AE-9E75-C82F41D4F852}" type="presParOf" srcId="{F7EB4E8B-0B76-48BD-BF21-E22C04FDDAD7}" destId="{29E84C2D-635C-42C0-AD67-9098ABA98A8B}" srcOrd="1" destOrd="0" presId="urn:microsoft.com/office/officeart/2008/layout/VerticalCurvedList"/>
    <dgm:cxn modelId="{B2DC6DEB-0F53-42F0-9A24-8337EC2B8AEF}" type="presParOf" srcId="{F7EB4E8B-0B76-48BD-BF21-E22C04FDDAD7}" destId="{261E957E-2626-47D0-9394-55F7EB2AAC24}" srcOrd="2" destOrd="0" presId="urn:microsoft.com/office/officeart/2008/layout/VerticalCurvedList"/>
    <dgm:cxn modelId="{BE9776B2-B622-4559-9674-85519BD56318}" type="presParOf" srcId="{261E957E-2626-47D0-9394-55F7EB2AAC24}" destId="{D5C305BD-FC5D-4012-96B6-A1D155D0FBB8}" srcOrd="0" destOrd="0" presId="urn:microsoft.com/office/officeart/2008/layout/VerticalCurvedList"/>
    <dgm:cxn modelId="{19EE1EC7-51AA-4411-89ED-5765211752C5}" type="presParOf" srcId="{F7EB4E8B-0B76-48BD-BF21-E22C04FDDAD7}" destId="{5E85C302-88CD-4DF7-849F-4091FCF98051}" srcOrd="3" destOrd="0" presId="urn:microsoft.com/office/officeart/2008/layout/VerticalCurvedList"/>
    <dgm:cxn modelId="{37F081B7-B6E7-43EB-8994-1FC5A660B00F}" type="presParOf" srcId="{F7EB4E8B-0B76-48BD-BF21-E22C04FDDAD7}" destId="{828B7735-A41E-4ACB-AB1F-863745DFDBD2}" srcOrd="4" destOrd="0" presId="urn:microsoft.com/office/officeart/2008/layout/VerticalCurvedList"/>
    <dgm:cxn modelId="{63EBCA92-2946-4D80-A850-21BD192FA2EA}" type="presParOf" srcId="{828B7735-A41E-4ACB-AB1F-863745DFDBD2}" destId="{3EA90006-16FE-4138-B178-BB827E23FF0C}" srcOrd="0" destOrd="0" presId="urn:microsoft.com/office/officeart/2008/layout/VerticalCurvedList"/>
    <dgm:cxn modelId="{6EE071CC-5EC2-4E89-80E4-1132315970E3}" type="presParOf" srcId="{F7EB4E8B-0B76-48BD-BF21-E22C04FDDAD7}" destId="{CF396A92-C938-4ACB-B7B0-23F2474D0D86}" srcOrd="5" destOrd="0" presId="urn:microsoft.com/office/officeart/2008/layout/VerticalCurvedList"/>
    <dgm:cxn modelId="{DABF3DAE-C2B8-40B4-B583-952BDE42362A}" type="presParOf" srcId="{F7EB4E8B-0B76-48BD-BF21-E22C04FDDAD7}" destId="{48767933-EBBD-4ED6-804E-E01191324649}" srcOrd="6" destOrd="0" presId="urn:microsoft.com/office/officeart/2008/layout/VerticalCurvedList"/>
    <dgm:cxn modelId="{D757465D-3810-49AF-B520-831C5EC4C7EE}" type="presParOf" srcId="{48767933-EBBD-4ED6-804E-E01191324649}" destId="{21DF24DE-0B92-4662-8CC0-78FFE8021F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ED9BB-6A22-40CE-97A8-1AA6B709C31A}">
      <dsp:nvSpPr>
        <dsp:cNvPr id="0" name=""/>
        <dsp:cNvSpPr/>
      </dsp:nvSpPr>
      <dsp:spPr>
        <a:xfrm>
          <a:off x="0" y="0"/>
          <a:ext cx="5076096" cy="1013019"/>
        </a:xfrm>
        <a:prstGeom prst="roundRect">
          <a:avLst>
            <a:gd name="adj" fmla="val 10000"/>
          </a:avLst>
        </a:prstGeom>
        <a:solidFill>
          <a:srgbClr val="12264A"/>
        </a:solidFill>
        <a:ln>
          <a:noFill/>
        </a:ln>
        <a:effectLst/>
      </dsp:spPr>
      <dsp:style>
        <a:lnRef idx="0">
          <a:scrgbClr r="0" g="0" b="0"/>
        </a:lnRef>
        <a:fillRef idx="1">
          <a:scrgbClr r="0" g="0" b="0"/>
        </a:fillRef>
        <a:effectRef idx="0">
          <a:scrgbClr r="0" g="0" b="0"/>
        </a:effectRef>
        <a:fontRef idx="minor"/>
      </dsp:style>
    </dsp:sp>
    <dsp:sp modelId="{B2E59A33-1F60-4D85-9D43-A623AED6EED7}">
      <dsp:nvSpPr>
        <dsp:cNvPr id="0" name=""/>
        <dsp:cNvSpPr/>
      </dsp:nvSpPr>
      <dsp:spPr>
        <a:xfrm>
          <a:off x="306438" y="229928"/>
          <a:ext cx="557160" cy="557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8068887-68F7-4775-9A1F-3A534367AEE3}">
      <dsp:nvSpPr>
        <dsp:cNvPr id="0" name=""/>
        <dsp:cNvSpPr/>
      </dsp:nvSpPr>
      <dsp:spPr>
        <a:xfrm>
          <a:off x="1170037" y="1998"/>
          <a:ext cx="3906058" cy="101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11" tIns="107211" rIns="107211" bIns="107211" numCol="1" spcCol="1270" anchor="ctr" anchorCtr="0">
          <a:noAutofit/>
        </a:bodyPr>
        <a:lstStyle/>
        <a:p>
          <a:pPr marL="0" lvl="0" indent="0" algn="l" defTabSz="666750">
            <a:lnSpc>
              <a:spcPct val="90000"/>
            </a:lnSpc>
            <a:spcBef>
              <a:spcPct val="0"/>
            </a:spcBef>
            <a:spcAft>
              <a:spcPct val="35000"/>
            </a:spcAft>
            <a:buNone/>
          </a:pPr>
          <a:r>
            <a:rPr lang="en-US" sz="1500" kern="1200" baseline="0" dirty="0"/>
            <a:t>Reduction in acceptance of low level in-custody offenses at the Racine County Jail</a:t>
          </a:r>
          <a:endParaRPr lang="en-US" sz="1500" kern="1200" dirty="0"/>
        </a:p>
      </dsp:txBody>
      <dsp:txXfrm>
        <a:off x="1170037" y="1998"/>
        <a:ext cx="3906058" cy="1013019"/>
      </dsp:txXfrm>
    </dsp:sp>
    <dsp:sp modelId="{B29087E0-247A-45B6-931A-5C7731EF3966}">
      <dsp:nvSpPr>
        <dsp:cNvPr id="0" name=""/>
        <dsp:cNvSpPr/>
      </dsp:nvSpPr>
      <dsp:spPr>
        <a:xfrm>
          <a:off x="0" y="1268273"/>
          <a:ext cx="5076096" cy="1013019"/>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BBED280E-09BA-4AB4-8048-4F397E7A5771}">
      <dsp:nvSpPr>
        <dsp:cNvPr id="0" name=""/>
        <dsp:cNvSpPr/>
      </dsp:nvSpPr>
      <dsp:spPr>
        <a:xfrm>
          <a:off x="306438" y="1496202"/>
          <a:ext cx="557160" cy="557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BD3F652-EA35-43ED-B216-177F1DDA1BCC}">
      <dsp:nvSpPr>
        <dsp:cNvPr id="0" name=""/>
        <dsp:cNvSpPr/>
      </dsp:nvSpPr>
      <dsp:spPr>
        <a:xfrm>
          <a:off x="1170037" y="1268273"/>
          <a:ext cx="3906058" cy="101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11" tIns="107211" rIns="107211" bIns="107211" numCol="1" spcCol="1270" anchor="ctr" anchorCtr="0">
          <a:noAutofit/>
        </a:bodyPr>
        <a:lstStyle/>
        <a:p>
          <a:pPr marL="0" lvl="0" indent="0" algn="l" defTabSz="666750">
            <a:lnSpc>
              <a:spcPct val="90000"/>
            </a:lnSpc>
            <a:spcBef>
              <a:spcPct val="0"/>
            </a:spcBef>
            <a:spcAft>
              <a:spcPct val="35000"/>
            </a:spcAft>
            <a:buNone/>
          </a:pPr>
          <a:r>
            <a:rPr lang="en-US" sz="1500" kern="1200" baseline="0" dirty="0"/>
            <a:t>Increased utilization of video hearings for certain court proceedings</a:t>
          </a:r>
          <a:endParaRPr lang="en-US" sz="1500" kern="1200" dirty="0"/>
        </a:p>
      </dsp:txBody>
      <dsp:txXfrm>
        <a:off x="1170037" y="1268273"/>
        <a:ext cx="3906058" cy="1013019"/>
      </dsp:txXfrm>
    </dsp:sp>
    <dsp:sp modelId="{0398731B-EFF2-4647-8B52-7D520E5F2E4F}">
      <dsp:nvSpPr>
        <dsp:cNvPr id="0" name=""/>
        <dsp:cNvSpPr/>
      </dsp:nvSpPr>
      <dsp:spPr>
        <a:xfrm>
          <a:off x="0" y="2534547"/>
          <a:ext cx="5076096" cy="1013019"/>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sp>
    <dsp:sp modelId="{E40D4884-D7D3-4C72-9655-3D606F80487A}">
      <dsp:nvSpPr>
        <dsp:cNvPr id="0" name=""/>
        <dsp:cNvSpPr/>
      </dsp:nvSpPr>
      <dsp:spPr>
        <a:xfrm>
          <a:off x="306438" y="2762476"/>
          <a:ext cx="557160" cy="557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792AE9D8-7041-493F-B667-51401136D0CC}">
      <dsp:nvSpPr>
        <dsp:cNvPr id="0" name=""/>
        <dsp:cNvSpPr/>
      </dsp:nvSpPr>
      <dsp:spPr>
        <a:xfrm>
          <a:off x="1170037" y="2534547"/>
          <a:ext cx="3906058" cy="101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11" tIns="107211" rIns="107211" bIns="107211" numCol="1" spcCol="1270" anchor="ctr" anchorCtr="0">
          <a:noAutofit/>
        </a:bodyPr>
        <a:lstStyle/>
        <a:p>
          <a:pPr marL="0" lvl="0" indent="0" algn="l" defTabSz="666750">
            <a:lnSpc>
              <a:spcPct val="90000"/>
            </a:lnSpc>
            <a:spcBef>
              <a:spcPct val="0"/>
            </a:spcBef>
            <a:spcAft>
              <a:spcPct val="35000"/>
            </a:spcAft>
            <a:buNone/>
          </a:pPr>
          <a:r>
            <a:rPr lang="en-US" sz="1500" kern="1200" baseline="0" dirty="0"/>
            <a:t>Dispatch implementing Infectious Disease Protocols</a:t>
          </a:r>
          <a:endParaRPr lang="en-US" sz="1500" kern="1200" dirty="0"/>
        </a:p>
      </dsp:txBody>
      <dsp:txXfrm>
        <a:off x="1170037" y="2534547"/>
        <a:ext cx="3906058" cy="1013019"/>
      </dsp:txXfrm>
    </dsp:sp>
    <dsp:sp modelId="{719863B5-FD18-48BD-B8EE-B035A8EEBB8A}">
      <dsp:nvSpPr>
        <dsp:cNvPr id="0" name=""/>
        <dsp:cNvSpPr/>
      </dsp:nvSpPr>
      <dsp:spPr>
        <a:xfrm>
          <a:off x="0" y="3800821"/>
          <a:ext cx="5076096" cy="1013019"/>
        </a:xfrm>
        <a:prstGeom prst="roundRect">
          <a:avLst>
            <a:gd name="adj" fmla="val 10000"/>
          </a:avLst>
        </a:prstGeom>
        <a:solidFill>
          <a:srgbClr val="BFC7BB"/>
        </a:solidFill>
        <a:ln>
          <a:noFill/>
        </a:ln>
        <a:effectLst/>
      </dsp:spPr>
      <dsp:style>
        <a:lnRef idx="0">
          <a:scrgbClr r="0" g="0" b="0"/>
        </a:lnRef>
        <a:fillRef idx="1">
          <a:scrgbClr r="0" g="0" b="0"/>
        </a:fillRef>
        <a:effectRef idx="0">
          <a:scrgbClr r="0" g="0" b="0"/>
        </a:effectRef>
        <a:fontRef idx="minor"/>
      </dsp:style>
    </dsp:sp>
    <dsp:sp modelId="{C9D62D70-6FDE-4771-9BB6-D25648BBE8F6}">
      <dsp:nvSpPr>
        <dsp:cNvPr id="0" name=""/>
        <dsp:cNvSpPr/>
      </dsp:nvSpPr>
      <dsp:spPr>
        <a:xfrm>
          <a:off x="306438" y="4028751"/>
          <a:ext cx="557160" cy="557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5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9C2886C7-8D0F-4E7D-AE1C-AAF2C07A8E07}">
      <dsp:nvSpPr>
        <dsp:cNvPr id="0" name=""/>
        <dsp:cNvSpPr/>
      </dsp:nvSpPr>
      <dsp:spPr>
        <a:xfrm>
          <a:off x="1170037" y="3800821"/>
          <a:ext cx="3906058" cy="101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11" tIns="107211" rIns="107211" bIns="107211" numCol="1" spcCol="1270" anchor="ctr" anchorCtr="0">
          <a:noAutofit/>
        </a:bodyPr>
        <a:lstStyle/>
        <a:p>
          <a:pPr marL="0" lvl="0" indent="0" algn="l" defTabSz="666750">
            <a:lnSpc>
              <a:spcPct val="90000"/>
            </a:lnSpc>
            <a:spcBef>
              <a:spcPct val="0"/>
            </a:spcBef>
            <a:spcAft>
              <a:spcPct val="35000"/>
            </a:spcAft>
            <a:buNone/>
          </a:pPr>
          <a:r>
            <a:rPr lang="en-US" sz="1500" kern="1200" baseline="0" dirty="0"/>
            <a:t>First responder recommendation for use of PPE under certain circumstances</a:t>
          </a:r>
          <a:endParaRPr lang="en-US" sz="1500" kern="1200" dirty="0"/>
        </a:p>
      </dsp:txBody>
      <dsp:txXfrm>
        <a:off x="1170037" y="3800821"/>
        <a:ext cx="3906058" cy="1013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AE5F7-1090-4B89-A936-9CAA538FC87F}">
      <dsp:nvSpPr>
        <dsp:cNvPr id="0" name=""/>
        <dsp:cNvSpPr/>
      </dsp:nvSpPr>
      <dsp:spPr>
        <a:xfrm>
          <a:off x="-6289824" y="-962167"/>
          <a:ext cx="7486934" cy="7486934"/>
        </a:xfrm>
        <a:prstGeom prst="blockArc">
          <a:avLst>
            <a:gd name="adj1" fmla="val 18900000"/>
            <a:gd name="adj2" fmla="val 2700000"/>
            <a:gd name="adj3" fmla="val 289"/>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E84C2D-635C-42C0-AD67-9098ABA98A8B}">
      <dsp:nvSpPr>
        <dsp:cNvPr id="0" name=""/>
        <dsp:cNvSpPr/>
      </dsp:nvSpPr>
      <dsp:spPr>
        <a:xfrm>
          <a:off x="626482" y="259784"/>
          <a:ext cx="7981462" cy="119148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252" tIns="27940" rIns="27940" bIns="27940" numCol="1" spcCol="1270" anchor="t" anchorCtr="0">
          <a:noAutofit/>
        </a:bodyPr>
        <a:lstStyle/>
        <a:p>
          <a:pPr marL="0" lvl="0" indent="0" algn="l" defTabSz="488950">
            <a:lnSpc>
              <a:spcPct val="90000"/>
            </a:lnSpc>
            <a:spcBef>
              <a:spcPct val="0"/>
            </a:spcBef>
            <a:spcAft>
              <a:spcPct val="35000"/>
            </a:spcAft>
            <a:buNone/>
          </a:pPr>
          <a:r>
            <a:rPr lang="en-US" sz="1100" b="1" kern="1200" dirty="0">
              <a:solidFill>
                <a:srgbClr val="11274C"/>
              </a:solidFill>
              <a:latin typeface="+mn-lt"/>
            </a:rPr>
            <a:t>Fiscal</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70% teleworking</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All reporting deadlines were met</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15 contract documents completed using Adobe digital signatures</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100% of invoices were paid timely</a:t>
          </a:r>
        </a:p>
      </dsp:txBody>
      <dsp:txXfrm>
        <a:off x="626482" y="259784"/>
        <a:ext cx="7981462" cy="1191486"/>
      </dsp:txXfrm>
    </dsp:sp>
    <dsp:sp modelId="{D5C305BD-FC5D-4012-96B6-A1D155D0FBB8}">
      <dsp:nvSpPr>
        <dsp:cNvPr id="0" name=""/>
        <dsp:cNvSpPr/>
      </dsp:nvSpPr>
      <dsp:spPr>
        <a:xfrm>
          <a:off x="91638" y="259786"/>
          <a:ext cx="1069687" cy="1191482"/>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F69F7F-A3D6-4EEC-8BB8-2E62078C077B}">
      <dsp:nvSpPr>
        <dsp:cNvPr id="0" name=""/>
        <dsp:cNvSpPr/>
      </dsp:nvSpPr>
      <dsp:spPr>
        <a:xfrm>
          <a:off x="1117103" y="1641162"/>
          <a:ext cx="7490841" cy="99642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252" tIns="27940" rIns="27940" bIns="27940" numCol="1" spcCol="1270" anchor="t" anchorCtr="0">
          <a:noAutofit/>
        </a:bodyPr>
        <a:lstStyle/>
        <a:p>
          <a:pPr marL="0" lvl="0" indent="0" algn="l" defTabSz="488950">
            <a:lnSpc>
              <a:spcPct val="90000"/>
            </a:lnSpc>
            <a:spcBef>
              <a:spcPct val="0"/>
            </a:spcBef>
            <a:spcAft>
              <a:spcPct val="35000"/>
            </a:spcAft>
            <a:buNone/>
          </a:pPr>
          <a:r>
            <a:rPr lang="en-US" sz="1100" b="1" kern="1200" dirty="0">
              <a:solidFill>
                <a:srgbClr val="11274C"/>
              </a:solidFill>
              <a:latin typeface="+mn-lt"/>
            </a:rPr>
            <a:t>Economic Support Services</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80% teleworking</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6897 calls were answered in the last two weeks, down from 2019</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2552 applications processed in the last two weeks, up from 2019</a:t>
          </a:r>
        </a:p>
      </dsp:txBody>
      <dsp:txXfrm>
        <a:off x="1117103" y="1641162"/>
        <a:ext cx="7490841" cy="996427"/>
      </dsp:txXfrm>
    </dsp:sp>
    <dsp:sp modelId="{3EA90006-16FE-4138-B178-BB827E23FF0C}">
      <dsp:nvSpPr>
        <dsp:cNvPr id="0" name=""/>
        <dsp:cNvSpPr/>
      </dsp:nvSpPr>
      <dsp:spPr>
        <a:xfrm>
          <a:off x="582259" y="1604531"/>
          <a:ext cx="1069687" cy="1069687"/>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A04CE-E9F2-4E52-BBDC-2830C08C21F7}">
      <dsp:nvSpPr>
        <dsp:cNvPr id="0" name=""/>
        <dsp:cNvSpPr/>
      </dsp:nvSpPr>
      <dsp:spPr>
        <a:xfrm>
          <a:off x="1117103" y="2728179"/>
          <a:ext cx="7490841" cy="139008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252" tIns="27940" rIns="27940" bIns="27940" numCol="1" spcCol="1270" anchor="t" anchorCtr="0">
          <a:noAutofit/>
        </a:bodyPr>
        <a:lstStyle/>
        <a:p>
          <a:pPr marL="0" lvl="0" indent="0" algn="l" defTabSz="488950">
            <a:lnSpc>
              <a:spcPct val="90000"/>
            </a:lnSpc>
            <a:spcBef>
              <a:spcPct val="0"/>
            </a:spcBef>
            <a:spcAft>
              <a:spcPct val="35000"/>
            </a:spcAft>
            <a:buNone/>
          </a:pPr>
          <a:r>
            <a:rPr lang="en-US" sz="1100" b="1" kern="1200" dirty="0">
              <a:solidFill>
                <a:srgbClr val="11274C"/>
              </a:solidFill>
              <a:latin typeface="+mn-lt"/>
            </a:rPr>
            <a:t>Workforce Solutions</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70% teleworking</a:t>
          </a:r>
        </a:p>
        <a:p>
          <a:pPr marL="114300" lvl="2" indent="-57150" algn="l" defTabSz="488950">
            <a:lnSpc>
              <a:spcPct val="90000"/>
            </a:lnSpc>
            <a:spcBef>
              <a:spcPct val="0"/>
            </a:spcBef>
            <a:spcAft>
              <a:spcPct val="15000"/>
            </a:spcAft>
            <a:buChar char="•"/>
          </a:pPr>
          <a:r>
            <a:rPr lang="en-US" sz="1100" kern="1200" dirty="0">
              <a:solidFill>
                <a:srgbClr val="11274C"/>
              </a:solidFill>
              <a:latin typeface="+mn-lt"/>
            </a:rPr>
            <a:t>Staff is contacting customers on a routine basis to advise on financial support, unemployment and job search</a:t>
          </a:r>
        </a:p>
        <a:p>
          <a:pPr marL="114300" lvl="2" indent="-57150" algn="l" defTabSz="488950">
            <a:lnSpc>
              <a:spcPct val="90000"/>
            </a:lnSpc>
            <a:spcBef>
              <a:spcPct val="0"/>
            </a:spcBef>
            <a:spcAft>
              <a:spcPct val="15000"/>
            </a:spcAft>
            <a:buChar char="•"/>
          </a:pPr>
          <a:r>
            <a:rPr lang="en-US" sz="1100" kern="1200" dirty="0">
              <a:solidFill>
                <a:srgbClr val="11274C"/>
              </a:solidFill>
              <a:latin typeface="+mn-lt"/>
            </a:rPr>
            <a:t>Staff has been assisting with Meal on Wheel deliveries and reception coverage</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228 visits and 312 calls last week</a:t>
          </a:r>
        </a:p>
      </dsp:txBody>
      <dsp:txXfrm>
        <a:off x="1117103" y="2728179"/>
        <a:ext cx="7490841" cy="1390089"/>
      </dsp:txXfrm>
    </dsp:sp>
    <dsp:sp modelId="{21DF24DE-0B92-4662-8CC0-78FFE8021FED}">
      <dsp:nvSpPr>
        <dsp:cNvPr id="0" name=""/>
        <dsp:cNvSpPr/>
      </dsp:nvSpPr>
      <dsp:spPr>
        <a:xfrm>
          <a:off x="582259" y="2822867"/>
          <a:ext cx="1069687" cy="1200714"/>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04CBA-8F25-448E-A620-5238019B314F}">
      <dsp:nvSpPr>
        <dsp:cNvPr id="0" name=""/>
        <dsp:cNvSpPr/>
      </dsp:nvSpPr>
      <dsp:spPr>
        <a:xfrm>
          <a:off x="626482" y="4279196"/>
          <a:ext cx="7981462" cy="85575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252" tIns="27940" rIns="27940" bIns="27940" numCol="1" spcCol="1270" anchor="t" anchorCtr="0">
          <a:noAutofit/>
        </a:bodyPr>
        <a:lstStyle/>
        <a:p>
          <a:pPr marL="0" lvl="0" indent="0" algn="l" defTabSz="488950">
            <a:lnSpc>
              <a:spcPct val="90000"/>
            </a:lnSpc>
            <a:spcBef>
              <a:spcPct val="0"/>
            </a:spcBef>
            <a:spcAft>
              <a:spcPct val="35000"/>
            </a:spcAft>
            <a:buNone/>
          </a:pPr>
          <a:r>
            <a:rPr lang="en-US" sz="1100" b="1" kern="1200" dirty="0">
              <a:solidFill>
                <a:srgbClr val="11274C"/>
              </a:solidFill>
              <a:latin typeface="+mn-lt"/>
            </a:rPr>
            <a:t>Veterans</a:t>
          </a:r>
          <a:endParaRPr lang="en-US" sz="1100"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100% teleworking</a:t>
          </a:r>
        </a:p>
        <a:p>
          <a:pPr marL="57150" lvl="1" indent="-57150" algn="l" defTabSz="488950">
            <a:lnSpc>
              <a:spcPct val="90000"/>
            </a:lnSpc>
            <a:spcBef>
              <a:spcPct val="0"/>
            </a:spcBef>
            <a:spcAft>
              <a:spcPct val="15000"/>
            </a:spcAft>
            <a:buChar char="•"/>
          </a:pPr>
          <a:r>
            <a:rPr lang="en-US" sz="1100" kern="1200" dirty="0">
              <a:solidFill>
                <a:srgbClr val="11274C"/>
              </a:solidFill>
              <a:latin typeface="+mn-lt"/>
            </a:rPr>
            <a:t>201 veterans were assisted last week</a:t>
          </a:r>
        </a:p>
      </dsp:txBody>
      <dsp:txXfrm>
        <a:off x="626482" y="4279196"/>
        <a:ext cx="7981462" cy="855750"/>
      </dsp:txXfrm>
    </dsp:sp>
    <dsp:sp modelId="{98EED46C-9BFC-4642-907E-080D726A77A2}">
      <dsp:nvSpPr>
        <dsp:cNvPr id="0" name=""/>
        <dsp:cNvSpPr/>
      </dsp:nvSpPr>
      <dsp:spPr>
        <a:xfrm>
          <a:off x="91638" y="4172228"/>
          <a:ext cx="1069687" cy="1069687"/>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AE5F7-1090-4B89-A936-9CAA538FC87F}">
      <dsp:nvSpPr>
        <dsp:cNvPr id="0" name=""/>
        <dsp:cNvSpPr/>
      </dsp:nvSpPr>
      <dsp:spPr>
        <a:xfrm>
          <a:off x="-6459851" y="-988380"/>
          <a:ext cx="7691760" cy="7691760"/>
        </a:xfrm>
        <a:prstGeom prst="blockArc">
          <a:avLst>
            <a:gd name="adj1" fmla="val 18900000"/>
            <a:gd name="adj2" fmla="val 2700000"/>
            <a:gd name="adj3" fmla="val 281"/>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E84C2D-635C-42C0-AD67-9098ABA98A8B}">
      <dsp:nvSpPr>
        <dsp:cNvPr id="0" name=""/>
        <dsp:cNvSpPr/>
      </dsp:nvSpPr>
      <dsp:spPr>
        <a:xfrm>
          <a:off x="793242" y="304798"/>
          <a:ext cx="7662291" cy="1676403"/>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27940" rIns="27940" bIns="27940" numCol="1" spcCol="1270" anchor="t" anchorCtr="0">
          <a:noAutofit/>
        </a:bodyPr>
        <a:lstStyle/>
        <a:p>
          <a:pPr marL="0" lvl="0" indent="0" algn="l" defTabSz="488950">
            <a:lnSpc>
              <a:spcPct val="90000"/>
            </a:lnSpc>
            <a:spcBef>
              <a:spcPct val="0"/>
            </a:spcBef>
            <a:spcAft>
              <a:spcPct val="35000"/>
            </a:spcAft>
            <a:buNone/>
          </a:pPr>
          <a:r>
            <a:rPr lang="en-US" sz="1100" b="1" kern="1200" dirty="0">
              <a:solidFill>
                <a:srgbClr val="11274C"/>
              </a:solidFill>
            </a:rPr>
            <a:t>Detention - P</a:t>
          </a:r>
          <a:r>
            <a:rPr lang="en-US" sz="1100" b="0" kern="1200" dirty="0">
              <a:solidFill>
                <a:srgbClr val="11274C"/>
              </a:solidFill>
            </a:rPr>
            <a:t>o</a:t>
          </a:r>
          <a:r>
            <a:rPr lang="en-US" sz="1100" kern="1200" dirty="0">
              <a:solidFill>
                <a:srgbClr val="11274C"/>
              </a:solidFill>
            </a:rPr>
            <a:t>pulation of 28 as of 03.30.20</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kern="1200" dirty="0">
              <a:solidFill>
                <a:srgbClr val="11274C"/>
              </a:solidFill>
            </a:rPr>
            <a:t>ACE Coordinators have started 20-minute visitations throughout the day via Skype or Facetime with families of youth in our facility.</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kern="1200" dirty="0">
              <a:solidFill>
                <a:srgbClr val="11274C"/>
              </a:solidFill>
            </a:rPr>
            <a:t>Juveniles are allowed free phone calls throughout the day from their approved contact list.</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kern="1200" dirty="0">
              <a:solidFill>
                <a:srgbClr val="11274C"/>
              </a:solidFill>
            </a:rPr>
            <a:t>ACE Coordinators set up daily visits with our mental health professional over an app called TEAMS to keep conversations confidential and to provide ongoing services. </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b="0" kern="1200" dirty="0">
              <a:solidFill>
                <a:srgbClr val="11274C"/>
              </a:solidFill>
              <a:latin typeface="+mn-lt"/>
            </a:rPr>
            <a:t>Triaging youth - Temperature/Questionnaire/Fever Protocol </a:t>
          </a:r>
        </a:p>
      </dsp:txBody>
      <dsp:txXfrm>
        <a:off x="793242" y="304798"/>
        <a:ext cx="7662291" cy="1676403"/>
      </dsp:txXfrm>
    </dsp:sp>
    <dsp:sp modelId="{D5C305BD-FC5D-4012-96B6-A1D155D0FBB8}">
      <dsp:nvSpPr>
        <dsp:cNvPr id="0" name=""/>
        <dsp:cNvSpPr/>
      </dsp:nvSpPr>
      <dsp:spPr>
        <a:xfrm>
          <a:off x="78867" y="380997"/>
          <a:ext cx="1428750" cy="1524004"/>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5C302-88CD-4DF7-849F-4091FCF98051}">
      <dsp:nvSpPr>
        <dsp:cNvPr id="0" name=""/>
        <dsp:cNvSpPr/>
      </dsp:nvSpPr>
      <dsp:spPr>
        <a:xfrm>
          <a:off x="1208722" y="2133598"/>
          <a:ext cx="7246810" cy="1447803"/>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27940" rIns="27940" bIns="27940" numCol="1" spcCol="1270" anchor="t" anchorCtr="0">
          <a:noAutofit/>
        </a:bodyPr>
        <a:lstStyle/>
        <a:p>
          <a:pPr marL="0" lvl="0" indent="0" algn="l" defTabSz="488950">
            <a:lnSpc>
              <a:spcPct val="90000"/>
            </a:lnSpc>
            <a:spcBef>
              <a:spcPct val="0"/>
            </a:spcBef>
            <a:spcAft>
              <a:spcPct val="35000"/>
            </a:spcAft>
            <a:buNone/>
          </a:pPr>
          <a:r>
            <a:rPr lang="en-US" sz="1100" b="1" kern="1200" dirty="0">
              <a:solidFill>
                <a:srgbClr val="11274C"/>
              </a:solidFill>
              <a:latin typeface="+mn-lt"/>
            </a:rPr>
            <a:t>Behavioral Health Services</a:t>
          </a:r>
        </a:p>
        <a:p>
          <a:pPr marL="57150" lvl="1" indent="-57150" algn="l" defTabSz="488950">
            <a:lnSpc>
              <a:spcPct val="90000"/>
            </a:lnSpc>
            <a:spcBef>
              <a:spcPct val="0"/>
            </a:spcBef>
            <a:spcAft>
              <a:spcPct val="15000"/>
            </a:spcAft>
            <a:buChar char="•"/>
          </a:pPr>
          <a:r>
            <a:rPr lang="en-US" sz="1100" b="0" kern="1200" dirty="0">
              <a:solidFill>
                <a:srgbClr val="11274C"/>
              </a:solidFill>
              <a:latin typeface="+mn-lt"/>
            </a:rPr>
            <a:t>75% teleworking</a:t>
          </a:r>
        </a:p>
        <a:p>
          <a:pPr marL="57150" lvl="1" indent="-57150" algn="l" defTabSz="488950">
            <a:lnSpc>
              <a:spcPct val="90000"/>
            </a:lnSpc>
            <a:spcBef>
              <a:spcPct val="0"/>
            </a:spcBef>
            <a:spcAft>
              <a:spcPct val="15000"/>
            </a:spcAft>
            <a:buChar char="•"/>
          </a:pPr>
          <a:r>
            <a:rPr lang="en-US" sz="1100" b="0" kern="1200" dirty="0">
              <a:solidFill>
                <a:srgbClr val="11274C"/>
              </a:solidFill>
              <a:latin typeface="+mn-lt"/>
            </a:rPr>
            <a:t>Increase in emergency detentions (25%) and SAIL admissions (56%)</a:t>
          </a:r>
        </a:p>
        <a:p>
          <a:pPr marL="57150" lvl="1" indent="-57150" algn="l" defTabSz="488950">
            <a:lnSpc>
              <a:spcPct val="90000"/>
            </a:lnSpc>
            <a:spcBef>
              <a:spcPct val="0"/>
            </a:spcBef>
            <a:spcAft>
              <a:spcPct val="15000"/>
            </a:spcAft>
            <a:buChar char="•"/>
          </a:pPr>
          <a:r>
            <a:rPr lang="en-US" sz="1100" b="0" i="0" u="none" kern="1200" dirty="0">
              <a:solidFill>
                <a:srgbClr val="11274C"/>
              </a:solidFill>
            </a:rPr>
            <a:t>Phone and virtual interactions when possible </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b="0" i="0" u="none" kern="1200" dirty="0">
              <a:solidFill>
                <a:srgbClr val="11274C"/>
              </a:solidFill>
            </a:rPr>
            <a:t>Medication monitoring, lab work, injections are all occurring as normal (face-to-face)</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b="0" i="0" u="none" kern="1200" dirty="0">
              <a:solidFill>
                <a:srgbClr val="11274C"/>
              </a:solidFill>
            </a:rPr>
            <a:t>APS is conducting investigations as needed</a:t>
          </a:r>
          <a:endParaRPr lang="en-US" sz="1100" b="1" kern="1200" dirty="0">
            <a:solidFill>
              <a:srgbClr val="11274C"/>
            </a:solidFill>
            <a:latin typeface="+mn-lt"/>
          </a:endParaRPr>
        </a:p>
      </dsp:txBody>
      <dsp:txXfrm>
        <a:off x="1208722" y="2133598"/>
        <a:ext cx="7246810" cy="1447803"/>
      </dsp:txXfrm>
    </dsp:sp>
    <dsp:sp modelId="{3EA90006-16FE-4138-B178-BB827E23FF0C}">
      <dsp:nvSpPr>
        <dsp:cNvPr id="0" name=""/>
        <dsp:cNvSpPr/>
      </dsp:nvSpPr>
      <dsp:spPr>
        <a:xfrm>
          <a:off x="494347" y="2143125"/>
          <a:ext cx="1428750" cy="1428750"/>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396A92-C938-4ACB-B7B0-23F2474D0D86}">
      <dsp:nvSpPr>
        <dsp:cNvPr id="0" name=""/>
        <dsp:cNvSpPr/>
      </dsp:nvSpPr>
      <dsp:spPr>
        <a:xfrm>
          <a:off x="793242" y="3810001"/>
          <a:ext cx="7662291" cy="152399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27940" rIns="27940" bIns="27940" numCol="1" spcCol="1270" anchor="t" anchorCtr="0">
          <a:noAutofit/>
        </a:bodyPr>
        <a:lstStyle/>
        <a:p>
          <a:pPr marL="0" lvl="0" indent="0" algn="l" defTabSz="488950">
            <a:lnSpc>
              <a:spcPct val="90000"/>
            </a:lnSpc>
            <a:spcBef>
              <a:spcPct val="0"/>
            </a:spcBef>
            <a:spcAft>
              <a:spcPct val="35000"/>
            </a:spcAft>
            <a:buNone/>
          </a:pPr>
          <a:r>
            <a:rPr lang="en-US" sz="1100" b="1" kern="1200" dirty="0">
              <a:solidFill>
                <a:srgbClr val="11274C"/>
              </a:solidFill>
              <a:latin typeface="+mn-lt"/>
            </a:rPr>
            <a:t>Youth &amp; Family – </a:t>
          </a:r>
          <a:r>
            <a:rPr lang="en-US" sz="1100" b="0" kern="1200" dirty="0">
              <a:solidFill>
                <a:srgbClr val="11274C"/>
              </a:solidFill>
              <a:latin typeface="+mn-lt"/>
            </a:rPr>
            <a:t>61 IA reports in the last two weeks, down 35% from February</a:t>
          </a:r>
        </a:p>
        <a:p>
          <a:pPr marL="57150" lvl="1" indent="-57150" algn="l" defTabSz="488950">
            <a:lnSpc>
              <a:spcPct val="90000"/>
            </a:lnSpc>
            <a:spcBef>
              <a:spcPct val="0"/>
            </a:spcBef>
            <a:spcAft>
              <a:spcPct val="15000"/>
            </a:spcAft>
            <a:buChar char="•"/>
          </a:pPr>
          <a:r>
            <a:rPr lang="en-US" sz="1100" b="0" kern="1200" dirty="0">
              <a:solidFill>
                <a:srgbClr val="11274C"/>
              </a:solidFill>
              <a:latin typeface="+mn-lt"/>
            </a:rPr>
            <a:t>95% teleworking</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b="0" kern="1200" dirty="0">
              <a:solidFill>
                <a:srgbClr val="11274C"/>
              </a:solidFill>
              <a:latin typeface="+mn-lt"/>
            </a:rPr>
            <a:t>One piece of protective equipment secured for each IA staff</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kern="1200" dirty="0">
              <a:solidFill>
                <a:srgbClr val="11274C"/>
              </a:solidFill>
            </a:rPr>
            <a:t>Authorized purchase to hold 4 shelter beds</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b="0" kern="1200" dirty="0">
              <a:solidFill>
                <a:srgbClr val="11274C"/>
              </a:solidFill>
              <a:latin typeface="+mn-lt"/>
            </a:rPr>
            <a:t>Virtual visits</a:t>
          </a:r>
          <a:endParaRPr lang="en-US" sz="1100" b="1" kern="1200" dirty="0">
            <a:solidFill>
              <a:srgbClr val="11274C"/>
            </a:solidFill>
            <a:latin typeface="+mn-lt"/>
          </a:endParaRPr>
        </a:p>
        <a:p>
          <a:pPr marL="57150" lvl="1" indent="-57150" algn="l" defTabSz="488950">
            <a:lnSpc>
              <a:spcPct val="90000"/>
            </a:lnSpc>
            <a:spcBef>
              <a:spcPct val="0"/>
            </a:spcBef>
            <a:spcAft>
              <a:spcPct val="15000"/>
            </a:spcAft>
            <a:buChar char="•"/>
          </a:pPr>
          <a:r>
            <a:rPr lang="en-US" sz="1100" b="0" kern="1200" dirty="0">
              <a:solidFill>
                <a:srgbClr val="11274C"/>
              </a:solidFill>
              <a:latin typeface="+mn-lt"/>
            </a:rPr>
            <a:t>Triage general EOC concerns</a:t>
          </a:r>
        </a:p>
        <a:p>
          <a:pPr marL="57150" lvl="1" indent="-57150" algn="l" defTabSz="488950">
            <a:lnSpc>
              <a:spcPct val="90000"/>
            </a:lnSpc>
            <a:spcBef>
              <a:spcPct val="0"/>
            </a:spcBef>
            <a:spcAft>
              <a:spcPct val="15000"/>
            </a:spcAft>
            <a:buChar char="•"/>
          </a:pPr>
          <a:endParaRPr lang="en-US" sz="1100" b="1" kern="1200" dirty="0">
            <a:solidFill>
              <a:srgbClr val="11274C"/>
            </a:solidFill>
            <a:latin typeface="+mn-lt"/>
          </a:endParaRPr>
        </a:p>
      </dsp:txBody>
      <dsp:txXfrm>
        <a:off x="793242" y="3810001"/>
        <a:ext cx="7662291" cy="1523996"/>
      </dsp:txXfrm>
    </dsp:sp>
    <dsp:sp modelId="{21DF24DE-0B92-4662-8CC0-78FFE8021FED}">
      <dsp:nvSpPr>
        <dsp:cNvPr id="0" name=""/>
        <dsp:cNvSpPr/>
      </dsp:nvSpPr>
      <dsp:spPr>
        <a:xfrm>
          <a:off x="78867" y="3820441"/>
          <a:ext cx="1428750" cy="1503116"/>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E4E3DA-CD18-4404-97B5-8478DFAE414E}" type="datetimeFigureOut">
              <a:rPr lang="en-US" smtClean="0"/>
              <a:t>3/31/2020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1749C9-53EB-43DC-B6BC-615C4CF394D5}" type="slidenum">
              <a:rPr lang="en-US" smtClean="0"/>
              <a:t>‹#›</a:t>
            </a:fld>
            <a:endParaRPr lang="en-US"/>
          </a:p>
        </p:txBody>
      </p:sp>
    </p:spTree>
    <p:extLst>
      <p:ext uri="{BB962C8B-B14F-4D97-AF65-F5344CB8AC3E}">
        <p14:creationId xmlns:p14="http://schemas.microsoft.com/office/powerpoint/2010/main" val="377476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Fiscal</a:t>
            </a:r>
          </a:p>
          <a:p>
            <a:pPr marL="171450" indent="-171450">
              <a:buFont typeface="Arial" panose="020B0604020202020204" pitchFamily="34" charset="0"/>
              <a:buChar char="•"/>
            </a:pPr>
            <a:r>
              <a:rPr lang="en-US" dirty="0"/>
              <a:t>70% teleworking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Two of the clerks cannot work offsite (their jobs are to deposit money, scan,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and can’t be done from home)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One staff we are working to get a laptop and will hopefully be telework sometime this week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There’s a fiscal manager presence in the building 3 days a week</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Fiscal Manager and the two fiscal ops managers are rotating into the office one day a week and the other days working from home</a:t>
            </a:r>
          </a:p>
          <a:p>
            <a:pPr marL="171450" lvl="0" indent="-171450" algn="l">
              <a:buFont typeface="Arial" panose="020B0604020202020204" pitchFamily="34" charset="0"/>
              <a:buChar char="•"/>
            </a:pPr>
            <a:r>
              <a:rPr lang="en-US" sz="1100" dirty="0">
                <a:solidFill>
                  <a:srgbClr val="11274C"/>
                </a:solidFill>
                <a:latin typeface="+mn-lt"/>
              </a:rPr>
              <a:t>All reporting deadlines were met</a:t>
            </a:r>
          </a:p>
          <a:p>
            <a:pPr marL="171450" lvl="0" indent="-171450" algn="l">
              <a:buFont typeface="Arial" panose="020B0604020202020204" pitchFamily="34" charset="0"/>
              <a:buChar char="•"/>
            </a:pPr>
            <a:r>
              <a:rPr lang="en-US" sz="1100" dirty="0">
                <a:solidFill>
                  <a:srgbClr val="11274C"/>
                </a:solidFill>
                <a:latin typeface="+mn-lt"/>
              </a:rPr>
              <a:t>15 contract documents completed using Adobe digital signatures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100% of invoices were paid timely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are working with IT to purchases Adobe Pro for supervisors to create a better digital workflow</a:t>
            </a:r>
          </a:p>
          <a:p>
            <a:pPr marL="457200" lvl="1" indent="0">
              <a:buFont typeface="Arial" panose="020B0604020202020204" pitchFamily="34" charset="0"/>
              <a:buNone/>
            </a:pPr>
            <a:endParaRPr lang="en-US" dirty="0"/>
          </a:p>
          <a:p>
            <a:r>
              <a:rPr lang="en-US" b="1" dirty="0"/>
              <a:t>Economic Support Services</a:t>
            </a:r>
          </a:p>
          <a:p>
            <a:pPr marL="171450" lvl="0" indent="-171450">
              <a:buFont typeface="Arial" panose="020B0604020202020204" pitchFamily="34" charset="0"/>
              <a:buChar char="•"/>
            </a:pPr>
            <a:r>
              <a:rPr lang="en-US" sz="1100" dirty="0">
                <a:solidFill>
                  <a:srgbClr val="11274C"/>
                </a:solidFill>
                <a:latin typeface="+mn-lt"/>
              </a:rPr>
              <a:t>80% teleworking</a:t>
            </a:r>
          </a:p>
          <a:p>
            <a:pPr marL="171450" lvl="0" indent="-171450">
              <a:buFont typeface="Arial" panose="020B0604020202020204" pitchFamily="34" charset="0"/>
              <a:buChar char="•"/>
            </a:pPr>
            <a:r>
              <a:rPr lang="en-US" sz="1100" dirty="0">
                <a:solidFill>
                  <a:srgbClr val="11274C"/>
                </a:solidFill>
                <a:latin typeface="+mn-lt"/>
              </a:rPr>
              <a:t>6897 calls were answered in the last two weeks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Call volume seems to be down, but since the State extended the month of renewal for thousands of cases, this could be a good explanation of reduced calls.  Looks like we may end up this month with about 1,000 less calls than 2019, but we are answering quicker and we are answering near 97% of our calls this year (vs. 93% on 2019)</a:t>
            </a:r>
          </a:p>
          <a:p>
            <a:pPr marL="171450" lvl="0" indent="-171450">
              <a:buFont typeface="Arial" panose="020B0604020202020204" pitchFamily="34" charset="0"/>
              <a:buChar char="•"/>
            </a:pPr>
            <a:r>
              <a:rPr lang="en-US" sz="1100" dirty="0">
                <a:solidFill>
                  <a:srgbClr val="11274C"/>
                </a:solidFill>
                <a:latin typeface="+mn-lt"/>
              </a:rPr>
              <a:t>2552 applications processed in the last two weeks</a:t>
            </a:r>
          </a:p>
          <a:p>
            <a:pPr marL="628650" lvl="1" indent="-171450">
              <a:buFont typeface="Arial" panose="020B0604020202020204" pitchFamily="34" charset="0"/>
              <a:buChar char="•"/>
            </a:pPr>
            <a:r>
              <a:rPr lang="en-US" sz="1100" dirty="0">
                <a:solidFill>
                  <a:srgbClr val="11274C"/>
                </a:solidFill>
                <a:latin typeface="+mn-lt"/>
              </a:rPr>
              <a:t>That is up 289 from 2019 and 532 from 2018</a:t>
            </a:r>
          </a:p>
          <a:p>
            <a:endParaRPr lang="en-US" b="1" dirty="0"/>
          </a:p>
          <a:p>
            <a:r>
              <a:rPr lang="en-US" b="1" dirty="0"/>
              <a:t>Workforce Solutions</a:t>
            </a:r>
          </a:p>
          <a:p>
            <a:pPr marL="171450" lvl="0" indent="-171450">
              <a:buFont typeface="Arial" panose="020B0604020202020204" pitchFamily="34" charset="0"/>
              <a:buChar char="•"/>
            </a:pPr>
            <a:r>
              <a:rPr lang="en-US" sz="1100" dirty="0">
                <a:solidFill>
                  <a:srgbClr val="11274C"/>
                </a:solidFill>
                <a:latin typeface="+mn-lt"/>
              </a:rPr>
              <a:t>70% teleworking</a:t>
            </a:r>
          </a:p>
          <a:p>
            <a:pPr marL="628650" lvl="1" indent="-171450">
              <a:buFont typeface="Arial" panose="020B0604020202020204" pitchFamily="34" charset="0"/>
              <a:buChar char="•"/>
            </a:pPr>
            <a:r>
              <a:rPr lang="en-US" sz="1100" dirty="0">
                <a:solidFill>
                  <a:srgbClr val="11274C"/>
                </a:solidFill>
                <a:latin typeface="+mn-lt"/>
              </a:rPr>
              <a:t>Staff is contacting customers on a routine basis to advise on financial support, unemployment and job search </a:t>
            </a:r>
          </a:p>
          <a:p>
            <a:pPr marL="628650" lvl="1" indent="-171450">
              <a:buFont typeface="Arial" panose="020B0604020202020204" pitchFamily="34" charset="0"/>
              <a:buChar char="•"/>
            </a:pPr>
            <a:r>
              <a:rPr lang="en-US" sz="1100" dirty="0">
                <a:solidFill>
                  <a:srgbClr val="11274C"/>
                </a:solidFill>
                <a:latin typeface="+mn-lt"/>
              </a:rPr>
              <a:t>Staff has been assisting with Meal on Wheel deliveries and reception coverage</a:t>
            </a:r>
          </a:p>
          <a:p>
            <a:pPr marL="171450" lvl="0" indent="-171450">
              <a:buFont typeface="Arial" panose="020B0604020202020204" pitchFamily="34" charset="0"/>
              <a:buChar char="•"/>
            </a:pPr>
            <a:r>
              <a:rPr lang="en-US" sz="1100" dirty="0">
                <a:solidFill>
                  <a:srgbClr val="11274C"/>
                </a:solidFill>
                <a:latin typeface="+mn-lt"/>
              </a:rPr>
              <a:t>Last week there were 228 visits and 312 calls</a:t>
            </a:r>
          </a:p>
          <a:p>
            <a:pPr marL="0" lvl="0" indent="0">
              <a:buFont typeface="Arial" panose="020B0604020202020204" pitchFamily="34" charset="0"/>
              <a:buNone/>
            </a:pPr>
            <a:endParaRPr lang="en-US" sz="1100" dirty="0">
              <a:solidFill>
                <a:srgbClr val="11274C"/>
              </a:solidFill>
              <a:latin typeface="+mn-lt"/>
            </a:endParaRPr>
          </a:p>
          <a:p>
            <a:pPr marL="0" lvl="0" indent="0">
              <a:buFont typeface="Arial" panose="020B0604020202020204" pitchFamily="34" charset="0"/>
              <a:buNone/>
            </a:pPr>
            <a:r>
              <a:rPr lang="en-US" sz="1100" b="1" dirty="0">
                <a:solidFill>
                  <a:srgbClr val="11274C"/>
                </a:solidFill>
                <a:latin typeface="+mn-lt"/>
              </a:rPr>
              <a:t>Veterans </a:t>
            </a:r>
          </a:p>
          <a:p>
            <a:pPr marL="171450" lvl="0" indent="-171450">
              <a:buFont typeface="Arial" panose="020B0604020202020204" pitchFamily="34" charset="0"/>
              <a:buChar char="•"/>
            </a:pPr>
            <a:r>
              <a:rPr lang="en-US" sz="1100" dirty="0">
                <a:solidFill>
                  <a:srgbClr val="11274C"/>
                </a:solidFill>
                <a:latin typeface="+mn-lt"/>
              </a:rPr>
              <a:t>100% teleworking</a:t>
            </a:r>
          </a:p>
          <a:p>
            <a:pPr marL="171450" lvl="0" indent="-171450">
              <a:buFont typeface="Arial" panose="020B0604020202020204" pitchFamily="34" charset="0"/>
              <a:buChar char="•"/>
            </a:pPr>
            <a:r>
              <a:rPr lang="en-US" sz="1100" dirty="0">
                <a:solidFill>
                  <a:srgbClr val="11274C"/>
                </a:solidFill>
                <a:latin typeface="+mn-lt"/>
              </a:rPr>
              <a:t>201 Veterans were assisted last week</a:t>
            </a:r>
          </a:p>
          <a:p>
            <a:endParaRPr lang="en-US" dirty="0"/>
          </a:p>
        </p:txBody>
      </p:sp>
      <p:sp>
        <p:nvSpPr>
          <p:cNvPr id="4" name="Slide Number Placeholder 3"/>
          <p:cNvSpPr>
            <a:spLocks noGrp="1"/>
          </p:cNvSpPr>
          <p:nvPr>
            <p:ph type="sldNum" sz="quarter" idx="5"/>
          </p:nvPr>
        </p:nvSpPr>
        <p:spPr/>
        <p:txBody>
          <a:bodyPr/>
          <a:lstStyle/>
          <a:p>
            <a:fld id="{2A1749C9-53EB-43DC-B6BC-615C4CF394D5}" type="slidenum">
              <a:rPr lang="en-US" smtClean="0"/>
              <a:t>27</a:t>
            </a:fld>
            <a:endParaRPr lang="en-US"/>
          </a:p>
        </p:txBody>
      </p:sp>
    </p:spTree>
    <p:extLst>
      <p:ext uri="{BB962C8B-B14F-4D97-AF65-F5344CB8AC3E}">
        <p14:creationId xmlns:p14="http://schemas.microsoft.com/office/powerpoint/2010/main" val="191123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Detention</a:t>
            </a:r>
          </a:p>
          <a:p>
            <a:pPr marL="171450" indent="-171450">
              <a:buFont typeface="Arial" panose="020B0604020202020204" pitchFamily="34" charset="0"/>
              <a:buChar char="•"/>
            </a:pPr>
            <a:r>
              <a:rPr lang="en-US" dirty="0"/>
              <a:t>Visitation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During this time my ACE coordinators have started (03/23/20) 20 min visitations throughout the day for skype or face time with the families of the kids in our facility. This has been extremely positive as the kids are able to see their rooms, family pets and family. These visits are being supervised by the ACE Staff and confirmed as an appropriate  contact.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Currently the Juveniles are allowed free phone call throughout the day from their approved contact list.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Mental Health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Due to being down one mental health professional because of being quarantined. the ACE coordinators set up daily visits with our mental health professional over an app called TEAMS to keep conversations confidential and to provide ongoing services</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Triaging Youth - Temperature/Questionnaire/Fever Protocol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Any juvenile being brought into our facility needs to be asked a series of questions related to symptoms and travel. Our medical nurse would also perform an assessment and temperature check. If medical is not present a supervisor would perform a temperature check. Depending on those answers a juvenile maybe taken to the hospital for clearance  by the arresting agency before being admitted into our facility.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the juvenile is cleared by medical to be processed into our facility and has symptoms related to COVID-19. A 14 day quarantine would begin in a dayroom alone with checks for the safety of juvenile. The on-call doctor would be notified and determine if the full 14 days are needed based on daily temperature checks.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Only per the recommendation of the doctor will a juvenile be removed from quarantine.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Temperatures checks are also being performed on all Detention staff prior to shift to prevent spread of any virus. Anyone with symptoms or fever is sent home. </a:t>
            </a:r>
          </a:p>
          <a:p>
            <a:endParaRPr lang="en-US" dirty="0"/>
          </a:p>
          <a:p>
            <a:r>
              <a:rPr lang="en-US" b="1" dirty="0"/>
              <a:t>Behavioral Health Services</a:t>
            </a:r>
          </a:p>
          <a:p>
            <a:pPr marL="171450" indent="-171450">
              <a:buFont typeface="Arial" panose="020B0604020202020204" pitchFamily="34" charset="0"/>
              <a:buChar char="•"/>
            </a:pPr>
            <a:r>
              <a:rPr lang="en-US" dirty="0"/>
              <a:t>75% teleworking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Emergency Detentions to WMHI are up 25% in March compared to Feb and SAIL admission is up 56%</a:t>
            </a:r>
            <a:endParaRPr lang="en-US" dirty="0"/>
          </a:p>
          <a:p>
            <a:pPr marL="171450" indent="-171450">
              <a:buFont typeface="Arial" panose="020B0604020202020204" pitchFamily="34" charset="0"/>
              <a:buChar char="•"/>
            </a:pPr>
            <a:r>
              <a:rPr lang="en-US" dirty="0"/>
              <a:t>Phone and Virtual Interactions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Outpatient clinic appointments are being keep via phone sessions whenever possible.  </a:t>
            </a:r>
            <a:r>
              <a:rPr lang="en-US" dirty="0"/>
              <a:t>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Mobile response went to 100% over the phone assessments</a:t>
            </a:r>
            <a:r>
              <a:rPr lang="en-US" dirty="0"/>
              <a:t>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Protective Placement investigations and reviews are being done via virtual interactions for all 328 people.</a:t>
            </a:r>
            <a:r>
              <a:rPr lang="en-US" dirty="0"/>
              <a:t>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Intoxicated Driver Assessments and Driver Safety Plan monitoring have been moved to phone assessment and monitoring wherever possible.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Some limited crisis is face to face if situation cannot be resolved over the phone.</a:t>
            </a:r>
            <a:endParaRPr lang="en-US" sz="1200" b="0" i="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u="none" dirty="0">
                <a:solidFill>
                  <a:srgbClr val="11274C"/>
                </a:solidFill>
              </a:rPr>
              <a:t>Medication monitoring, lab work, injections are all occurring as normal (Face to Face).</a:t>
            </a:r>
            <a:endParaRPr lang="en-US" sz="1200" b="1" i="0" u="none" dirty="0">
              <a:solidFill>
                <a:srgbClr val="11274C"/>
              </a:solidFill>
              <a:latin typeface="+mn-lt"/>
            </a:endParaRPr>
          </a:p>
          <a:p>
            <a:pPr marL="171450" lvl="0" indent="-171450">
              <a:buFont typeface="Arial" panose="020B0604020202020204" pitchFamily="34" charset="0"/>
              <a:buChar char="•"/>
            </a:pPr>
            <a:r>
              <a:rPr lang="en-US" sz="1200" b="0" i="0" u="none" dirty="0">
                <a:solidFill>
                  <a:srgbClr val="11274C"/>
                </a:solidFill>
              </a:rPr>
              <a:t>APS is conducting investigations as needed.</a:t>
            </a:r>
            <a:endParaRPr lang="en-US" sz="1200" b="1" dirty="0">
              <a:solidFill>
                <a:srgbClr val="11274C"/>
              </a:solidFill>
              <a:latin typeface="+mn-lt"/>
            </a:endParaRPr>
          </a:p>
          <a:p>
            <a:endParaRPr lang="en-US" dirty="0"/>
          </a:p>
          <a:p>
            <a:r>
              <a:rPr lang="en-US" b="1" dirty="0"/>
              <a:t>Youth &amp; Family</a:t>
            </a:r>
          </a:p>
          <a:p>
            <a:pPr marL="228600" indent="-228600">
              <a:buFont typeface="Arial" panose="020B0604020202020204" pitchFamily="34" charset="0"/>
              <a:buChar char="•"/>
            </a:pPr>
            <a:r>
              <a:rPr lang="en-US" b="0" dirty="0"/>
              <a:t>61 IA reports in the last 2 weeks</a:t>
            </a:r>
          </a:p>
          <a:p>
            <a:pPr marL="685800" lvl="1" indent="-228600">
              <a:buFont typeface="Arial" panose="020B0604020202020204" pitchFamily="34" charset="0"/>
              <a:buChar char="•"/>
            </a:pPr>
            <a:r>
              <a:rPr lang="en-US" b="0" dirty="0"/>
              <a:t>This is down 35% from February 2020</a:t>
            </a:r>
          </a:p>
          <a:p>
            <a:pPr marL="685800" lvl="1" indent="-228600">
              <a:buFont typeface="Arial" panose="020B0604020202020204" pitchFamily="34" charset="0"/>
              <a:buChar char="•"/>
            </a:pPr>
            <a:r>
              <a:rPr lang="en-US" b="0" dirty="0"/>
              <a:t>It is also down 60% from the first half the month (since school let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95% of the Youth and Family Division is currently working remotely – with 2 supervisors and manager rotating into the building Monday through Friday.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should be at 100% of staff working remotely by April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Will determine at that time, the need for supervisors in the building.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One piece of protective equipment secured for each IA staff – only staff  in division seeing clients face-to-face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Authorized purchase to hold 4 shelter beds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In order to eliminate competition for beds with other counties and allow for a brief quarantine for these children prior to placement in foster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Virtual Visits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Foster Care re-licenses, Kinship approvals and recertifications continue with virtual visits rather than in-person.</a:t>
            </a:r>
            <a:endParaRPr lang="en-US" sz="11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Family in-person visitation on hold.  All visitation is currently done virtually.</a:t>
            </a:r>
            <a:endParaRPr lang="en-US" sz="11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Community Panels – in person panels on hold.  All community panels currently done virtually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Youth and Family supervisors/manager triaging general EOC concerns that come 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2A1749C9-53EB-43DC-B6BC-615C4CF394D5}" type="slidenum">
              <a:rPr lang="en-US" smtClean="0"/>
              <a:t>28</a:t>
            </a:fld>
            <a:endParaRPr lang="en-US"/>
          </a:p>
        </p:txBody>
      </p:sp>
    </p:spTree>
    <p:extLst>
      <p:ext uri="{BB962C8B-B14F-4D97-AF65-F5344CB8AC3E}">
        <p14:creationId xmlns:p14="http://schemas.microsoft.com/office/powerpoint/2010/main" val="1994355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834973"/>
            <a:chOff x="-3765" y="4832896"/>
            <a:chExt cx="9147765" cy="887420"/>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0EBD49-DBAC-463D-BEFC-B268E34AAD2E}" type="datetimeFigureOut">
              <a:rPr lang="en-US" smtClean="0"/>
              <a:t>3/31/2020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1594186-0248-4DD7-9937-785E11C48F68}" type="slidenum">
              <a:rPr lang="en-US" smtClean="0"/>
              <a:t>‹#›</a:t>
            </a:fld>
            <a:endParaRPr lang="en-US"/>
          </a:p>
        </p:txBody>
      </p:sp>
      <p:pic>
        <p:nvPicPr>
          <p:cNvPr id="1027"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43475"/>
            <a:ext cx="91535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9400" y="3657600"/>
            <a:ext cx="3505200" cy="11331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EBD49-DBAC-463D-BEFC-B268E34AAD2E}"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4186-0248-4DD7-9937-785E11C48F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EBD49-DBAC-463D-BEFC-B268E34AAD2E}"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4186-0248-4DD7-9937-785E11C48F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0EBD49-DBAC-463D-BEFC-B268E34AAD2E}"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4186-0248-4DD7-9937-785E11C48F68}"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020456"/>
            <a:ext cx="2590800" cy="8375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0EBD49-DBAC-463D-BEFC-B268E34AAD2E}" type="datetimeFigureOut">
              <a:rPr lang="en-US" smtClean="0"/>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94186-0248-4DD7-9937-785E11C48F6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0EBD49-DBAC-463D-BEFC-B268E34AAD2E}"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94186-0248-4DD7-9937-785E11C48F68}"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0EBD49-DBAC-463D-BEFC-B268E34AAD2E}" type="datetimeFigureOut">
              <a:rPr lang="en-US" smtClean="0"/>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94186-0248-4DD7-9937-785E11C48F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0EBD49-DBAC-463D-BEFC-B268E34AAD2E}" type="datetimeFigureOut">
              <a:rPr lang="en-US" smtClean="0"/>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94186-0248-4DD7-9937-785E11C48F68}"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EBD49-DBAC-463D-BEFC-B268E34AAD2E}" type="datetimeFigureOut">
              <a:rPr lang="en-US" smtClean="0"/>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94186-0248-4DD7-9937-785E11C48F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E0EBD49-DBAC-463D-BEFC-B268E34AAD2E}" type="datetimeFigureOut">
              <a:rPr lang="en-US" smtClean="0"/>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94186-0248-4DD7-9937-785E11C48F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E0EBD49-DBAC-463D-BEFC-B268E34AAD2E}" type="datetimeFigureOut">
              <a:rPr lang="en-US" smtClean="0"/>
              <a:t>3/31/2020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1594186-0248-4DD7-9937-785E11C48F6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0EBD49-DBAC-463D-BEFC-B268E34AAD2E}" type="datetimeFigureOut">
              <a:rPr lang="en-US" smtClean="0"/>
              <a:t>3/31/2020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1594186-0248-4DD7-9937-785E11C48F68}" type="slidenum">
              <a:rPr lang="en-US" smtClean="0"/>
              <a:t>‹#›</a:t>
            </a:fld>
            <a:endParaRPr lang="en-US"/>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84632" y="5943600"/>
            <a:ext cx="36861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Triangle 13"/>
          <p:cNvSpPr>
            <a:spLocks/>
          </p:cNvSpPr>
          <p:nvPr/>
        </p:nvSpPr>
        <p:spPr bwMode="auto">
          <a:xfrm>
            <a:off x="-6042" y="5791253"/>
            <a:ext cx="3402314" cy="1088136"/>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24.sv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8.png"/><Relationship Id="rId5" Type="http://schemas.openxmlformats.org/officeDocument/2006/relationships/diagramQuickStyle" Target="../diagrams/quickStyle2.xml"/><Relationship Id="rId10" Type="http://schemas.openxmlformats.org/officeDocument/2006/relationships/image" Target="../media/image67.png"/><Relationship Id="rId4" Type="http://schemas.openxmlformats.org/officeDocument/2006/relationships/diagramLayout" Target="../diagrams/layout2.xml"/><Relationship Id="rId9"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7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72.svg"/><Relationship Id="rId5" Type="http://schemas.openxmlformats.org/officeDocument/2006/relationships/diagramQuickStyle" Target="../diagrams/quickStyle3.xml"/><Relationship Id="rId10" Type="http://schemas.openxmlformats.org/officeDocument/2006/relationships/image" Target="../media/image71.png"/><Relationship Id="rId4" Type="http://schemas.openxmlformats.org/officeDocument/2006/relationships/diagramLayout" Target="../diagrams/layout3.xml"/><Relationship Id="rId9" Type="http://schemas.openxmlformats.org/officeDocument/2006/relationships/image" Target="../media/image70.svg"/></Relationships>
</file>

<file path=ppt/slides/_rels/slide29.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svg"/><Relationship Id="rId12" Type="http://schemas.openxmlformats.org/officeDocument/2006/relationships/image" Target="../media/image84.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 Id="rId14" Type="http://schemas.openxmlformats.org/officeDocument/2006/relationships/hyperlink" Target="https://gcc02.safelinks.protection.outlook.com/?url=http%3A%2F%2Fracinecounty.maps.arcgis.com%2Fapps%2Fwebappviewer%2Findex.html%3Fid%3Dd08995ced6c047ceb94ff9c572d98a4c&amp;data=01%7C01%7Ckimberly.christman%40racinecounty.com%7Ce071198295c94c789a8408d7d4e26b84%7Ce0842d9ddf7a4f4097eb44cc622f10ab%7C1&amp;sdata=nJYSrwEw2RMtKbtgIiLONG16eTpiAgch%2FfO6G0OPL6I%3D&amp;reserved=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5.xml.rels><?xml version="1.0" encoding="UTF-8" standalone="yes"?>
<Relationships xmlns="http://schemas.openxmlformats.org/package/2006/relationships"><Relationship Id="rId3" Type="http://schemas.openxmlformats.org/officeDocument/2006/relationships/hyperlink" Target="https://gcc02.safelinks.protection.outlook.com/?url=https%3A%2F%2Fwww.cdc.gov%2Fcoronavirus%2F2019-ncov%2Fabout%2Fsymptoms.html&amp;data=01%7C01%7Cdebra.mickelsen%40racinecounty.com%7Cf265779416204f8ef8b008d7c5742f2a%7Ce0842d9ddf7a4f4097eb44cc622f10ab%7C1&amp;sdata=v8bWy2lvOq9KJHix%2BAq8emkgzQjOfHCzvX2iwklgQRU%3D&amp;reserved=0" TargetMode="External"/><Relationship Id="rId2" Type="http://schemas.openxmlformats.org/officeDocument/2006/relationships/image" Target="../media/image92.jpg"/><Relationship Id="rId1" Type="http://schemas.openxmlformats.org/officeDocument/2006/relationships/slideLayout" Target="../slideLayouts/slideLayout2.xml"/><Relationship Id="rId6" Type="http://schemas.openxmlformats.org/officeDocument/2006/relationships/hyperlink" Target="https://www.cdc.gov/coronavirus/2019-ncov/travelers/index.html" TargetMode="External"/><Relationship Id="rId5" Type="http://schemas.openxmlformats.org/officeDocument/2006/relationships/hyperlink" Target="https://www.cdc.gov/coronavirus/2019-ncov/about/steps-when-sick.html" TargetMode="External"/><Relationship Id="rId4" Type="http://schemas.openxmlformats.org/officeDocument/2006/relationships/hyperlink" Target="https://www.cdc.gov/coronavirus/2019-ncov/about/prevention-treatment.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childrenindisasters/helping-children-cope.html" TargetMode="External"/><Relationship Id="rId7" Type="http://schemas.openxmlformats.org/officeDocument/2006/relationships/image" Target="../media/image93.png"/><Relationship Id="rId2" Type="http://schemas.openxmlformats.org/officeDocument/2006/relationships/hyperlink" Target="https://www.cdc.gov/coronavirus/2019-ncov/prepare/managing-stress-anxiety.html" TargetMode="External"/><Relationship Id="rId1" Type="http://schemas.openxmlformats.org/officeDocument/2006/relationships/slideLayout" Target="../slideLayouts/slideLayout2.xml"/><Relationship Id="rId6" Type="http://schemas.openxmlformats.org/officeDocument/2006/relationships/hyperlink" Target="https://www.samhsa.gov/dtac/disaster-responders" TargetMode="External"/><Relationship Id="rId5" Type="http://schemas.openxmlformats.org/officeDocument/2006/relationships/hyperlink" Target="https://emergency.cdc.gov/coping/responders.asp" TargetMode="External"/><Relationship Id="rId4" Type="http://schemas.openxmlformats.org/officeDocument/2006/relationships/hyperlink" Target="https://www.cdc.gov/cpr/readywrigley/documents/RW_Coping_After_a_Disaster_508.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hyperlink" Target="https://coronavirus-response-racinecounty.hub.arcgis.com/"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315200"/>
            <a:ext cx="9067800" cy="1905000"/>
          </a:xfrm>
        </p:spPr>
        <p:txBody>
          <a:bodyPr>
            <a:noAutofit/>
          </a:bodyPr>
          <a:lstStyle/>
          <a:p>
            <a:pPr algn="ct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8000" dirty="0">
                <a:solidFill>
                  <a:schemeClr val="accent1"/>
                </a:solidFill>
              </a:rPr>
            </a:br>
            <a:br>
              <a:rPr lang="en-US" sz="8000" dirty="0">
                <a:solidFill>
                  <a:schemeClr val="accent1"/>
                </a:solidFill>
              </a:rPr>
            </a:br>
            <a:br>
              <a:rPr lang="en-US" sz="8000" dirty="0">
                <a:solidFill>
                  <a:schemeClr val="accent1"/>
                </a:solidFill>
              </a:rPr>
            </a:br>
            <a:r>
              <a:rPr lang="en-US" sz="7200" dirty="0">
                <a:solidFill>
                  <a:schemeClr val="accent1"/>
                </a:solidFill>
              </a:rPr>
              <a:t>Racine County COVID-19 Updates</a:t>
            </a:r>
            <a:br>
              <a:rPr lang="en-US" sz="66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2400" dirty="0">
                <a:solidFill>
                  <a:schemeClr val="tx1"/>
                </a:solidFill>
                <a:latin typeface="Helvetica" panose="020B0604020202020204" pitchFamily="34" charset="0"/>
                <a:cs typeface="Helvetica" panose="020B0604020202020204" pitchFamily="34" charset="0"/>
              </a:rPr>
            </a:br>
            <a:r>
              <a:rPr lang="en-US" sz="2400" dirty="0">
                <a:solidFill>
                  <a:schemeClr val="tx1"/>
                </a:solidFill>
                <a:latin typeface="Helvetica" panose="020B0604020202020204" pitchFamily="34" charset="0"/>
                <a:cs typeface="Helvetica" panose="020B0604020202020204" pitchFamily="34" charset="0"/>
              </a:rPr>
              <a:t>     Wednesday, April 1</a:t>
            </a:r>
            <a:br>
              <a:rPr lang="en-US" sz="4400" dirty="0">
                <a:solidFill>
                  <a:schemeClr val="accent1"/>
                </a:solidFill>
              </a:rPr>
            </a:br>
            <a:br>
              <a:rPr lang="en-US" sz="4400" dirty="0">
                <a:solidFill>
                  <a:schemeClr val="accent1"/>
                </a:solidFill>
              </a:rPr>
            </a:br>
            <a:br>
              <a:rPr lang="en-US" sz="1800" b="0" dirty="0">
                <a:solidFill>
                  <a:schemeClr val="accent1"/>
                </a:solidFill>
              </a:rPr>
            </a:br>
            <a:br>
              <a:rPr lang="en-US" sz="4400" dirty="0">
                <a:solidFill>
                  <a:schemeClr val="accent1"/>
                </a:solidFill>
              </a:rPr>
            </a:br>
            <a:br>
              <a:rPr lang="en-US" sz="4400" dirty="0">
                <a:solidFill>
                  <a:schemeClr val="accent1"/>
                </a:solidFill>
              </a:rPr>
            </a:br>
            <a:endParaRPr lang="en-US" sz="4400" dirty="0">
              <a:solidFill>
                <a:schemeClr val="accent1"/>
              </a:solidFill>
            </a:endParaRPr>
          </a:p>
        </p:txBody>
      </p:sp>
    </p:spTree>
    <p:extLst>
      <p:ext uri="{BB962C8B-B14F-4D97-AF65-F5344CB8AC3E}">
        <p14:creationId xmlns:p14="http://schemas.microsoft.com/office/powerpoint/2010/main" val="320718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5F07FEE-A78A-4C36-99A4-81B24C285D27}"/>
              </a:ext>
            </a:extLst>
          </p:cNvPr>
          <p:cNvSpPr>
            <a:spLocks noGrp="1"/>
          </p:cNvSpPr>
          <p:nvPr>
            <p:ph type="title"/>
          </p:nvPr>
        </p:nvSpPr>
        <p:spPr>
          <a:xfrm>
            <a:off x="342900" y="241463"/>
            <a:ext cx="8458200" cy="1600200"/>
          </a:xfrm>
        </p:spPr>
        <p:txBody>
          <a:bodyPr>
            <a:noAutofit/>
          </a:bodyPr>
          <a:lstStyle/>
          <a:p>
            <a:pPr algn="ctr"/>
            <a:r>
              <a:rPr lang="en-US" sz="4400" dirty="0"/>
              <a:t>Enforcement of Governor Evers’ Safer at Home Initiative</a:t>
            </a:r>
          </a:p>
        </p:txBody>
      </p:sp>
      <p:pic>
        <p:nvPicPr>
          <p:cNvPr id="1026" name="Picture 2" descr="SHERIFF'S OFFICE | Racine County, WI">
            <a:extLst>
              <a:ext uri="{FF2B5EF4-FFF2-40B4-BE49-F238E27FC236}">
                <a16:creationId xmlns:a16="http://schemas.microsoft.com/office/drawing/2014/main" id="{2EFB64EB-A9DE-4D7E-AF5B-65BA47CFC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65" y="2106782"/>
            <a:ext cx="3788017" cy="3669643"/>
          </a:xfrm>
          <a:prstGeom prst="rect">
            <a:avLst/>
          </a:prstGeom>
          <a:noFill/>
          <a:extLst>
            <a:ext uri="{909E8E84-426E-40DD-AFC4-6F175D3DCCD1}">
              <a14:hiddenFill xmlns:a14="http://schemas.microsoft.com/office/drawing/2010/main">
                <a:solidFill>
                  <a:srgbClr val="FFFFFF"/>
                </a:solidFill>
              </a14:hiddenFill>
            </a:ext>
          </a:extLst>
        </p:spPr>
      </p:pic>
      <p:sp>
        <p:nvSpPr>
          <p:cNvPr id="20" name="Shape 45">
            <a:extLst>
              <a:ext uri="{FF2B5EF4-FFF2-40B4-BE49-F238E27FC236}">
                <a16:creationId xmlns:a16="http://schemas.microsoft.com/office/drawing/2014/main" id="{2C730953-1290-4AC0-897D-A97ED0315208}"/>
              </a:ext>
            </a:extLst>
          </p:cNvPr>
          <p:cNvSpPr/>
          <p:nvPr/>
        </p:nvSpPr>
        <p:spPr>
          <a:xfrm>
            <a:off x="4343400" y="1981200"/>
            <a:ext cx="4183668" cy="815987"/>
          </a:xfrm>
          <a:prstGeom prst="roundRect">
            <a:avLst>
              <a:gd name="adj" fmla="val 11635"/>
            </a:avLst>
          </a:prstGeom>
          <a:solidFill>
            <a:schemeClr val="accent1"/>
          </a:solidFill>
          <a:ln w="12700" cap="flat">
            <a:noFill/>
            <a:miter lim="400000"/>
          </a:ln>
          <a:effectLst/>
        </p:spPr>
        <p:txBody>
          <a:bodyPr wrap="square" lIns="28575" tIns="28575" rIns="28575" bIns="28575" numCol="1" anchor="ctr">
            <a:noAutofit/>
          </a:bodyPr>
          <a:lstStyle/>
          <a:p>
            <a:pPr lvl="0"/>
            <a:endParaRPr sz="1013" dirty="0">
              <a:latin typeface="+mj-lt"/>
            </a:endParaRPr>
          </a:p>
        </p:txBody>
      </p:sp>
      <p:sp>
        <p:nvSpPr>
          <p:cNvPr id="22" name="Shape 47">
            <a:extLst>
              <a:ext uri="{FF2B5EF4-FFF2-40B4-BE49-F238E27FC236}">
                <a16:creationId xmlns:a16="http://schemas.microsoft.com/office/drawing/2014/main" id="{FD7723A7-1D31-4642-8169-69ED54DA4136}"/>
              </a:ext>
            </a:extLst>
          </p:cNvPr>
          <p:cNvSpPr/>
          <p:nvPr/>
        </p:nvSpPr>
        <p:spPr>
          <a:xfrm>
            <a:off x="4586056" y="2119274"/>
            <a:ext cx="3567887" cy="6117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ctr">
            <a:spAutoFit/>
          </a:bodyPr>
          <a:lstStyle>
            <a:lvl1pPr>
              <a:spcBef>
                <a:spcPts val="0"/>
              </a:spcBef>
              <a:defRPr sz="3000">
                <a:solidFill>
                  <a:srgbClr val="FFFFFF"/>
                </a:solidFill>
              </a:defRPr>
            </a:lvl1pPr>
          </a:lstStyle>
          <a:p>
            <a:pPr lvl="0">
              <a:defRPr sz="1800">
                <a:solidFill>
                  <a:srgbClr val="000000"/>
                </a:solidFill>
              </a:defRPr>
            </a:pPr>
            <a:r>
              <a:rPr lang="en-US" sz="3600" dirty="0">
                <a:solidFill>
                  <a:schemeClr val="bg1"/>
                </a:solidFill>
                <a:latin typeface="+mj-lt"/>
              </a:rPr>
              <a:t>Enforcement</a:t>
            </a:r>
            <a:endParaRPr sz="3600" dirty="0">
              <a:solidFill>
                <a:schemeClr val="bg1"/>
              </a:solidFill>
              <a:latin typeface="+mj-lt"/>
            </a:endParaRPr>
          </a:p>
        </p:txBody>
      </p:sp>
      <p:sp>
        <p:nvSpPr>
          <p:cNvPr id="24" name="Shape 51">
            <a:extLst>
              <a:ext uri="{FF2B5EF4-FFF2-40B4-BE49-F238E27FC236}">
                <a16:creationId xmlns:a16="http://schemas.microsoft.com/office/drawing/2014/main" id="{B8A6A392-965A-4490-920B-CEF7DB2A1955}"/>
              </a:ext>
            </a:extLst>
          </p:cNvPr>
          <p:cNvSpPr/>
          <p:nvPr/>
        </p:nvSpPr>
        <p:spPr>
          <a:xfrm>
            <a:off x="4496841" y="4399112"/>
            <a:ext cx="178430" cy="182591"/>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FFFFFF"/>
          </a:solidFill>
          <a:ln w="12700" cap="flat">
            <a:noFill/>
            <a:miter lim="400000"/>
          </a:ln>
          <a:effectLst/>
        </p:spPr>
        <p:txBody>
          <a:bodyPr wrap="square" lIns="21431" tIns="21431" rIns="21431" bIns="21431" numCol="1" anchor="ctr">
            <a:noAutofit/>
          </a:bodyPr>
          <a:lstStyle/>
          <a:p>
            <a:pPr lvl="0"/>
            <a:endParaRPr sz="1013">
              <a:latin typeface="+mj-lt"/>
            </a:endParaRPr>
          </a:p>
        </p:txBody>
      </p:sp>
      <p:sp>
        <p:nvSpPr>
          <p:cNvPr id="25" name="Shape 52">
            <a:extLst>
              <a:ext uri="{FF2B5EF4-FFF2-40B4-BE49-F238E27FC236}">
                <a16:creationId xmlns:a16="http://schemas.microsoft.com/office/drawing/2014/main" id="{73B2A265-E456-4DF7-8FB5-3990CA1CE1BE}"/>
              </a:ext>
            </a:extLst>
          </p:cNvPr>
          <p:cNvSpPr/>
          <p:nvPr/>
        </p:nvSpPr>
        <p:spPr>
          <a:xfrm>
            <a:off x="4807387" y="4392304"/>
            <a:ext cx="816083" cy="1962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ctr">
            <a:spAutoFit/>
          </a:bodyPr>
          <a:lstStyle>
            <a:lvl1pPr>
              <a:spcBef>
                <a:spcPts val="0"/>
              </a:spcBef>
              <a:defRPr sz="3000">
                <a:solidFill>
                  <a:srgbClr val="FFFFFF"/>
                </a:solidFill>
              </a:defRPr>
            </a:lvl1pPr>
          </a:lstStyle>
          <a:p>
            <a:pPr lvl="0">
              <a:defRPr sz="1800">
                <a:solidFill>
                  <a:srgbClr val="000000"/>
                </a:solidFill>
              </a:defRPr>
            </a:pPr>
            <a:r>
              <a:rPr sz="900" dirty="0">
                <a:solidFill>
                  <a:schemeClr val="bg1"/>
                </a:solidFill>
                <a:latin typeface="+mj-lt"/>
              </a:rPr>
              <a:t>Production</a:t>
            </a:r>
          </a:p>
        </p:txBody>
      </p:sp>
      <p:grpSp>
        <p:nvGrpSpPr>
          <p:cNvPr id="30" name="Group 69">
            <a:extLst>
              <a:ext uri="{FF2B5EF4-FFF2-40B4-BE49-F238E27FC236}">
                <a16:creationId xmlns:a16="http://schemas.microsoft.com/office/drawing/2014/main" id="{D0426511-A747-44DC-AEA0-C5C0444793BC}"/>
              </a:ext>
            </a:extLst>
          </p:cNvPr>
          <p:cNvGrpSpPr/>
          <p:nvPr/>
        </p:nvGrpSpPr>
        <p:grpSpPr>
          <a:xfrm>
            <a:off x="4343400" y="2898739"/>
            <a:ext cx="4259868" cy="1107996"/>
            <a:chOff x="5603652" y="1641463"/>
            <a:chExt cx="1947726" cy="1141434"/>
          </a:xfrm>
        </p:grpSpPr>
        <p:sp>
          <p:nvSpPr>
            <p:cNvPr id="31" name="Text Placeholder 3">
              <a:extLst>
                <a:ext uri="{FF2B5EF4-FFF2-40B4-BE49-F238E27FC236}">
                  <a16:creationId xmlns:a16="http://schemas.microsoft.com/office/drawing/2014/main" id="{0C0B23A6-F8A0-46E8-A76A-DCFF174D2BCD}"/>
                </a:ext>
              </a:extLst>
            </p:cNvPr>
            <p:cNvSpPr txBox="1">
              <a:spLocks/>
            </p:cNvSpPr>
            <p:nvPr/>
          </p:nvSpPr>
          <p:spPr>
            <a:xfrm>
              <a:off x="5603652" y="1679342"/>
              <a:ext cx="87" cy="1846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784">
                <a:spcBef>
                  <a:spcPct val="20000"/>
                </a:spcBef>
                <a:defRPr/>
              </a:pPr>
              <a:endParaRPr lang="en-US" sz="900" b="1" dirty="0">
                <a:solidFill>
                  <a:schemeClr val="accent1"/>
                </a:solidFill>
                <a:latin typeface="+mj-lt"/>
              </a:endParaRPr>
            </a:p>
          </p:txBody>
        </p:sp>
        <p:sp>
          <p:nvSpPr>
            <p:cNvPr id="32" name="Text Placeholder 3">
              <a:extLst>
                <a:ext uri="{FF2B5EF4-FFF2-40B4-BE49-F238E27FC236}">
                  <a16:creationId xmlns:a16="http://schemas.microsoft.com/office/drawing/2014/main" id="{74B9BAC9-3AA6-4A60-92F9-69B31A5416BD}"/>
                </a:ext>
              </a:extLst>
            </p:cNvPr>
            <p:cNvSpPr txBox="1">
              <a:spLocks/>
            </p:cNvSpPr>
            <p:nvPr/>
          </p:nvSpPr>
          <p:spPr>
            <a:xfrm>
              <a:off x="5603652" y="1641463"/>
              <a:ext cx="1947726" cy="114143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400" dirty="0"/>
                <a:t>The Sheriff’s Office is not randomly looking for violation of initiative</a:t>
              </a:r>
            </a:p>
          </p:txBody>
        </p:sp>
      </p:grpSp>
      <p:sp>
        <p:nvSpPr>
          <p:cNvPr id="33" name="Shape 45">
            <a:extLst>
              <a:ext uri="{FF2B5EF4-FFF2-40B4-BE49-F238E27FC236}">
                <a16:creationId xmlns:a16="http://schemas.microsoft.com/office/drawing/2014/main" id="{E21E6EB5-47C3-4705-8E80-650E53EB260B}"/>
              </a:ext>
            </a:extLst>
          </p:cNvPr>
          <p:cNvSpPr/>
          <p:nvPr/>
        </p:nvSpPr>
        <p:spPr>
          <a:xfrm>
            <a:off x="4343400" y="4229914"/>
            <a:ext cx="4183668" cy="815987"/>
          </a:xfrm>
          <a:prstGeom prst="roundRect">
            <a:avLst>
              <a:gd name="adj" fmla="val 11635"/>
            </a:avLst>
          </a:prstGeom>
          <a:solidFill>
            <a:srgbClr val="11274C"/>
          </a:solidFill>
          <a:ln w="12700" cap="flat">
            <a:noFill/>
            <a:miter lim="400000"/>
          </a:ln>
          <a:effectLst/>
        </p:spPr>
        <p:txBody>
          <a:bodyPr wrap="square" lIns="28575" tIns="28575" rIns="28575" bIns="28575" numCol="1" anchor="ctr">
            <a:noAutofit/>
          </a:bodyPr>
          <a:lstStyle/>
          <a:p>
            <a:pPr lvl="0"/>
            <a:endParaRPr sz="1013" dirty="0">
              <a:latin typeface="+mj-lt"/>
            </a:endParaRPr>
          </a:p>
        </p:txBody>
      </p:sp>
      <p:sp>
        <p:nvSpPr>
          <p:cNvPr id="34" name="Shape 47">
            <a:extLst>
              <a:ext uri="{FF2B5EF4-FFF2-40B4-BE49-F238E27FC236}">
                <a16:creationId xmlns:a16="http://schemas.microsoft.com/office/drawing/2014/main" id="{77625B9B-2178-4320-8764-62BDE7CE43CE}"/>
              </a:ext>
            </a:extLst>
          </p:cNvPr>
          <p:cNvSpPr/>
          <p:nvPr/>
        </p:nvSpPr>
        <p:spPr>
          <a:xfrm>
            <a:off x="4586055" y="4399112"/>
            <a:ext cx="3567887" cy="6117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ctr">
            <a:spAutoFit/>
          </a:bodyPr>
          <a:lstStyle>
            <a:lvl1pPr>
              <a:spcBef>
                <a:spcPts val="0"/>
              </a:spcBef>
              <a:defRPr sz="3000">
                <a:solidFill>
                  <a:srgbClr val="FFFFFF"/>
                </a:solidFill>
              </a:defRPr>
            </a:lvl1pPr>
          </a:lstStyle>
          <a:p>
            <a:pPr lvl="0">
              <a:defRPr sz="1800">
                <a:solidFill>
                  <a:srgbClr val="000000"/>
                </a:solidFill>
              </a:defRPr>
            </a:pPr>
            <a:r>
              <a:rPr lang="en-US" sz="3600" dirty="0">
                <a:solidFill>
                  <a:schemeClr val="bg1"/>
                </a:solidFill>
                <a:latin typeface="+mj-lt"/>
              </a:rPr>
              <a:t>Violations</a:t>
            </a:r>
            <a:endParaRPr sz="3600" dirty="0">
              <a:solidFill>
                <a:schemeClr val="bg1"/>
              </a:solidFill>
              <a:latin typeface="+mj-lt"/>
            </a:endParaRPr>
          </a:p>
        </p:txBody>
      </p:sp>
      <p:grpSp>
        <p:nvGrpSpPr>
          <p:cNvPr id="35" name="Group 69">
            <a:extLst>
              <a:ext uri="{FF2B5EF4-FFF2-40B4-BE49-F238E27FC236}">
                <a16:creationId xmlns:a16="http://schemas.microsoft.com/office/drawing/2014/main" id="{A3478297-B469-486C-8452-C36C8A7EC06E}"/>
              </a:ext>
            </a:extLst>
          </p:cNvPr>
          <p:cNvGrpSpPr/>
          <p:nvPr/>
        </p:nvGrpSpPr>
        <p:grpSpPr>
          <a:xfrm>
            <a:off x="4343401" y="5184222"/>
            <a:ext cx="4262366" cy="739423"/>
            <a:chOff x="5603652" y="1679342"/>
            <a:chExt cx="1948868" cy="761738"/>
          </a:xfrm>
        </p:grpSpPr>
        <p:sp>
          <p:nvSpPr>
            <p:cNvPr id="36" name="Text Placeholder 3">
              <a:extLst>
                <a:ext uri="{FF2B5EF4-FFF2-40B4-BE49-F238E27FC236}">
                  <a16:creationId xmlns:a16="http://schemas.microsoft.com/office/drawing/2014/main" id="{0935DC21-AE17-460F-9612-708D9E19ACEE}"/>
                </a:ext>
              </a:extLst>
            </p:cNvPr>
            <p:cNvSpPr txBox="1">
              <a:spLocks/>
            </p:cNvSpPr>
            <p:nvPr/>
          </p:nvSpPr>
          <p:spPr>
            <a:xfrm>
              <a:off x="5603652" y="1679342"/>
              <a:ext cx="87" cy="1846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784">
                <a:spcBef>
                  <a:spcPct val="20000"/>
                </a:spcBef>
                <a:defRPr/>
              </a:pPr>
              <a:endParaRPr lang="en-US" sz="900" b="1" dirty="0">
                <a:solidFill>
                  <a:schemeClr val="accent1"/>
                </a:solidFill>
                <a:latin typeface="+mj-lt"/>
              </a:endParaRPr>
            </a:p>
          </p:txBody>
        </p:sp>
        <p:sp>
          <p:nvSpPr>
            <p:cNvPr id="37" name="Text Placeholder 3">
              <a:extLst>
                <a:ext uri="{FF2B5EF4-FFF2-40B4-BE49-F238E27FC236}">
                  <a16:creationId xmlns:a16="http://schemas.microsoft.com/office/drawing/2014/main" id="{893D2DB2-ED5E-4BFA-BE2A-0648B553D922}"/>
                </a:ext>
              </a:extLst>
            </p:cNvPr>
            <p:cNvSpPr txBox="1">
              <a:spLocks/>
            </p:cNvSpPr>
            <p:nvPr/>
          </p:nvSpPr>
          <p:spPr>
            <a:xfrm>
              <a:off x="5604794" y="1680124"/>
              <a:ext cx="1947726" cy="7609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400" dirty="0"/>
                <a:t>Will react to clear violations of people in mass</a:t>
              </a:r>
            </a:p>
          </p:txBody>
        </p:sp>
      </p:grpSp>
    </p:spTree>
    <p:extLst>
      <p:ext uri="{BB962C8B-B14F-4D97-AF65-F5344CB8AC3E}">
        <p14:creationId xmlns:p14="http://schemas.microsoft.com/office/powerpoint/2010/main" val="345487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315200"/>
            <a:ext cx="9067800" cy="1905000"/>
          </a:xfrm>
        </p:spPr>
        <p:txBody>
          <a:bodyPr>
            <a:noAutofit/>
          </a:bodyPr>
          <a:lstStyle/>
          <a:p>
            <a:pPr algn="ct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66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2400" dirty="0">
                <a:solidFill>
                  <a:schemeClr val="tx1"/>
                </a:solidFill>
                <a:latin typeface="Helvetica" panose="020B0604020202020204" pitchFamily="34" charset="0"/>
                <a:cs typeface="Helvetica" panose="020B0604020202020204" pitchFamily="34" charset="0"/>
              </a:rPr>
            </a:br>
            <a:br>
              <a:rPr lang="en-US" sz="4400" dirty="0">
                <a:solidFill>
                  <a:schemeClr val="accent1"/>
                </a:solidFill>
              </a:rPr>
            </a:br>
            <a:br>
              <a:rPr lang="en-US" sz="4400" dirty="0">
                <a:solidFill>
                  <a:schemeClr val="accent1"/>
                </a:solidFill>
              </a:rPr>
            </a:br>
            <a:br>
              <a:rPr lang="en-US" sz="1800" b="0" dirty="0">
                <a:solidFill>
                  <a:schemeClr val="accent1"/>
                </a:solidFill>
              </a:rPr>
            </a:br>
            <a:br>
              <a:rPr lang="en-US" sz="4400" dirty="0">
                <a:solidFill>
                  <a:schemeClr val="accent1"/>
                </a:solidFill>
              </a:rPr>
            </a:br>
            <a:br>
              <a:rPr lang="en-US" sz="4400" dirty="0">
                <a:solidFill>
                  <a:schemeClr val="accent1"/>
                </a:solidFill>
              </a:rPr>
            </a:br>
            <a:endParaRPr lang="en-US" sz="4400" dirty="0">
              <a:solidFill>
                <a:schemeClr val="accent1"/>
              </a:solidFill>
            </a:endParaRPr>
          </a:p>
        </p:txBody>
      </p:sp>
      <p:sp>
        <p:nvSpPr>
          <p:cNvPr id="3" name="Title 2">
            <a:extLst>
              <a:ext uri="{FF2B5EF4-FFF2-40B4-BE49-F238E27FC236}">
                <a16:creationId xmlns:a16="http://schemas.microsoft.com/office/drawing/2014/main" id="{056CEAA7-9A4A-4971-BB22-062EBE35BF61}"/>
              </a:ext>
            </a:extLst>
          </p:cNvPr>
          <p:cNvSpPr txBox="1">
            <a:spLocks/>
          </p:cNvSpPr>
          <p:nvPr/>
        </p:nvSpPr>
        <p:spPr>
          <a:xfrm>
            <a:off x="457200" y="112643"/>
            <a:ext cx="8229600" cy="3352800"/>
          </a:xfrm>
          <a:prstGeom prst="rect">
            <a:avLst/>
          </a:prstGeom>
        </p:spPr>
        <p:txBody>
          <a:bodyPr vert="horz" anchor="b">
            <a:normAutofit fontScale="975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a:t>Continuity of Operations Plan (COOP) and Continuity of Government (COG)  Municipal Guidance</a:t>
            </a:r>
          </a:p>
        </p:txBody>
      </p:sp>
    </p:spTree>
    <p:extLst>
      <p:ext uri="{BB962C8B-B14F-4D97-AF65-F5344CB8AC3E}">
        <p14:creationId xmlns:p14="http://schemas.microsoft.com/office/powerpoint/2010/main" val="372030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F4BE85-124C-4AFC-846D-922A1E21CD70}"/>
              </a:ext>
            </a:extLst>
          </p:cNvPr>
          <p:cNvSpPr txBox="1">
            <a:spLocks/>
          </p:cNvSpPr>
          <p:nvPr/>
        </p:nvSpPr>
        <p:spPr>
          <a:xfrm>
            <a:off x="-152400" y="228600"/>
            <a:ext cx="3299579" cy="557784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dirty="0"/>
              <a:t>Racine</a:t>
            </a:r>
            <a:br>
              <a:rPr lang="en-US" dirty="0"/>
            </a:br>
            <a:r>
              <a:rPr lang="en-US" dirty="0"/>
              <a:t>County</a:t>
            </a:r>
            <a:br>
              <a:rPr lang="en-US" dirty="0"/>
            </a:br>
            <a:r>
              <a:rPr lang="en-US" dirty="0"/>
              <a:t>First Responder </a:t>
            </a:r>
            <a:br>
              <a:rPr lang="en-US" dirty="0"/>
            </a:br>
            <a:r>
              <a:rPr lang="en-US" dirty="0"/>
              <a:t>Initiatives</a:t>
            </a:r>
          </a:p>
        </p:txBody>
      </p:sp>
      <p:graphicFrame>
        <p:nvGraphicFramePr>
          <p:cNvPr id="9" name="Content Placeholder 3">
            <a:extLst>
              <a:ext uri="{FF2B5EF4-FFF2-40B4-BE49-F238E27FC236}">
                <a16:creationId xmlns:a16="http://schemas.microsoft.com/office/drawing/2014/main" id="{A3F5D7D8-2748-45FB-8A59-BC707E8A27BA}"/>
              </a:ext>
            </a:extLst>
          </p:cNvPr>
          <p:cNvGraphicFramePr>
            <a:graphicFrameLocks noGrp="1"/>
          </p:cNvGraphicFramePr>
          <p:nvPr>
            <p:ph idx="1"/>
            <p:extLst>
              <p:ext uri="{D42A27DB-BD31-4B8C-83A1-F6EECF244321}">
                <p14:modId xmlns:p14="http://schemas.microsoft.com/office/powerpoint/2010/main" val="3766925330"/>
              </p:ext>
            </p:extLst>
          </p:nvPr>
        </p:nvGraphicFramePr>
        <p:xfrm>
          <a:off x="3657600" y="609600"/>
          <a:ext cx="5076096" cy="481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88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A75E73-4AED-4BE6-9337-8796E7351212}"/>
              </a:ext>
            </a:extLst>
          </p:cNvPr>
          <p:cNvSpPr>
            <a:spLocks noGrp="1"/>
          </p:cNvSpPr>
          <p:nvPr>
            <p:ph type="title"/>
          </p:nvPr>
        </p:nvSpPr>
        <p:spPr>
          <a:xfrm>
            <a:off x="-228600" y="640080"/>
            <a:ext cx="3299579" cy="5577840"/>
          </a:xfrm>
        </p:spPr>
        <p:txBody>
          <a:bodyPr anchor="ctr">
            <a:normAutofit/>
          </a:bodyPr>
          <a:lstStyle/>
          <a:p>
            <a:pPr algn="r"/>
            <a:r>
              <a:rPr lang="en-US" dirty="0"/>
              <a:t>Racine</a:t>
            </a:r>
            <a:br>
              <a:rPr lang="en-US" dirty="0"/>
            </a:br>
            <a:r>
              <a:rPr lang="en-US" dirty="0"/>
              <a:t>County Jail Initiatives</a:t>
            </a:r>
            <a:br>
              <a:rPr lang="en-US" dirty="0"/>
            </a:br>
            <a:endParaRPr lang="en-US" dirty="0"/>
          </a:p>
        </p:txBody>
      </p:sp>
      <p:sp>
        <p:nvSpPr>
          <p:cNvPr id="10" name="Content Placeholder 2">
            <a:extLst>
              <a:ext uri="{FF2B5EF4-FFF2-40B4-BE49-F238E27FC236}">
                <a16:creationId xmlns:a16="http://schemas.microsoft.com/office/drawing/2014/main" id="{1C2A4713-DD79-460C-BEE1-C3B76918B348}"/>
              </a:ext>
            </a:extLst>
          </p:cNvPr>
          <p:cNvSpPr txBox="1">
            <a:spLocks/>
          </p:cNvSpPr>
          <p:nvPr/>
        </p:nvSpPr>
        <p:spPr>
          <a:xfrm>
            <a:off x="3160889" y="457200"/>
            <a:ext cx="5867400" cy="557784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New screening process</a:t>
            </a:r>
          </a:p>
          <a:p>
            <a:r>
              <a:rPr lang="en-US" dirty="0"/>
              <a:t>Upgraded cleaning/sanitation schedule</a:t>
            </a:r>
          </a:p>
          <a:p>
            <a:r>
              <a:rPr lang="en-US" dirty="0"/>
              <a:t>New protocol for individuals suspected of being sick</a:t>
            </a:r>
          </a:p>
          <a:p>
            <a:r>
              <a:rPr lang="en-US" dirty="0"/>
              <a:t>Expanded isolation areas</a:t>
            </a:r>
          </a:p>
          <a:p>
            <a:r>
              <a:rPr lang="en-US" dirty="0"/>
              <a:t>Coordination with Medical Staff and Health Department</a:t>
            </a:r>
          </a:p>
          <a:p>
            <a:r>
              <a:rPr lang="en-US" dirty="0"/>
              <a:t>Change in professional visitor process</a:t>
            </a:r>
          </a:p>
          <a:p>
            <a:r>
              <a:rPr lang="en-US" dirty="0"/>
              <a:t>Change in inmate visitation process</a:t>
            </a:r>
          </a:p>
          <a:p>
            <a:endParaRPr lang="en-US" dirty="0"/>
          </a:p>
          <a:p>
            <a:endParaRPr lang="en-US" dirty="0"/>
          </a:p>
        </p:txBody>
      </p:sp>
    </p:spTree>
    <p:extLst>
      <p:ext uri="{BB962C8B-B14F-4D97-AF65-F5344CB8AC3E}">
        <p14:creationId xmlns:p14="http://schemas.microsoft.com/office/powerpoint/2010/main" val="195893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37E9ED39-AF78-432A-803B-143EBEFE5F89}"/>
              </a:ext>
            </a:extLst>
          </p:cNvPr>
          <p:cNvPicPr>
            <a:picLocks/>
          </p:cNvPicPr>
          <p:nvPr/>
        </p:nvPicPr>
        <p:blipFill rotWithShape="1">
          <a:blip r:embed="rId2"/>
          <a:srcRect l="5769" t="22316" r="81181" b="20564"/>
          <a:stretch/>
        </p:blipFill>
        <p:spPr bwMode="auto">
          <a:xfrm>
            <a:off x="540394" y="1219200"/>
            <a:ext cx="4048539" cy="4718050"/>
          </a:xfrm>
          <a:prstGeom prst="rect">
            <a:avLst/>
          </a:prstGeom>
          <a:ln>
            <a:noFill/>
          </a:ln>
          <a:extLst>
            <a:ext uri="{53640926-AAD7-44D8-BBD7-CCE9431645EC}">
              <a14:shadowObscured xmlns:a14="http://schemas.microsoft.com/office/drawing/2010/main"/>
            </a:ext>
          </a:extLst>
        </p:spPr>
      </p:pic>
      <p:sp>
        <p:nvSpPr>
          <p:cNvPr id="5" name="Content Placeholder 2">
            <a:extLst>
              <a:ext uri="{FF2B5EF4-FFF2-40B4-BE49-F238E27FC236}">
                <a16:creationId xmlns:a16="http://schemas.microsoft.com/office/drawing/2014/main" id="{90972B59-A330-407B-B39B-C9FD1109F9EF}"/>
              </a:ext>
            </a:extLst>
          </p:cNvPr>
          <p:cNvSpPr>
            <a:spLocks noGrp="1"/>
          </p:cNvSpPr>
          <p:nvPr>
            <p:ph sz="half" idx="1"/>
          </p:nvPr>
        </p:nvSpPr>
        <p:spPr>
          <a:xfrm>
            <a:off x="4600160" y="1219200"/>
            <a:ext cx="4447786" cy="4718050"/>
          </a:xfrm>
        </p:spPr>
        <p:txBody>
          <a:bodyPr>
            <a:normAutofit lnSpcReduction="10000"/>
          </a:bodyPr>
          <a:lstStyle/>
          <a:p>
            <a:r>
              <a:rPr lang="en-US" dirty="0"/>
              <a:t>Alternative work schedules</a:t>
            </a:r>
          </a:p>
          <a:p>
            <a:pPr marL="0" indent="0">
              <a:buNone/>
            </a:pPr>
            <a:endParaRPr lang="en-US" dirty="0"/>
          </a:p>
          <a:p>
            <a:r>
              <a:rPr lang="en-US" dirty="0"/>
              <a:t>Modified staffing levels</a:t>
            </a:r>
          </a:p>
          <a:p>
            <a:pPr marL="0" indent="0">
              <a:buNone/>
            </a:pPr>
            <a:endParaRPr lang="en-US" dirty="0"/>
          </a:p>
          <a:p>
            <a:r>
              <a:rPr lang="en-US" dirty="0"/>
              <a:t>Telecommuting</a:t>
            </a:r>
          </a:p>
          <a:p>
            <a:pPr marL="0" indent="0">
              <a:buNone/>
            </a:pPr>
            <a:endParaRPr lang="en-US" dirty="0"/>
          </a:p>
          <a:p>
            <a:r>
              <a:rPr lang="en-US" dirty="0"/>
              <a:t>Sick employees</a:t>
            </a:r>
          </a:p>
          <a:p>
            <a:pPr marL="0" indent="0">
              <a:buNone/>
            </a:pPr>
            <a:endParaRPr lang="en-US" dirty="0"/>
          </a:p>
          <a:p>
            <a:r>
              <a:rPr lang="en-US" dirty="0"/>
              <a:t>Employees with plan for their families</a:t>
            </a:r>
          </a:p>
          <a:p>
            <a:endParaRPr lang="en-US" dirty="0"/>
          </a:p>
        </p:txBody>
      </p:sp>
      <p:sp>
        <p:nvSpPr>
          <p:cNvPr id="6" name="Title 1">
            <a:extLst>
              <a:ext uri="{FF2B5EF4-FFF2-40B4-BE49-F238E27FC236}">
                <a16:creationId xmlns:a16="http://schemas.microsoft.com/office/drawing/2014/main" id="{DCC9D9D0-7CF7-4F7D-9CFC-A639241BBA9E}"/>
              </a:ext>
            </a:extLst>
          </p:cNvPr>
          <p:cNvSpPr txBox="1">
            <a:spLocks/>
          </p:cNvSpPr>
          <p:nvPr/>
        </p:nvSpPr>
        <p:spPr>
          <a:xfrm>
            <a:off x="495300" y="304800"/>
            <a:ext cx="8153400" cy="9144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6000" dirty="0"/>
              <a:t>Pandemic Plan</a:t>
            </a:r>
          </a:p>
        </p:txBody>
      </p:sp>
    </p:spTree>
    <p:extLst>
      <p:ext uri="{BB962C8B-B14F-4D97-AF65-F5344CB8AC3E}">
        <p14:creationId xmlns:p14="http://schemas.microsoft.com/office/powerpoint/2010/main" val="131871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id="{ED3962DB-D7A6-4D6E-B122-E4516C90B253}"/>
              </a:ext>
            </a:extLst>
          </p:cNvPr>
          <p:cNvPicPr>
            <a:picLocks/>
          </p:cNvPicPr>
          <p:nvPr/>
        </p:nvPicPr>
        <p:blipFill rotWithShape="1">
          <a:blip r:embed="rId2"/>
          <a:srcRect l="6039" t="24530" r="81288" b="21548"/>
          <a:stretch/>
        </p:blipFill>
        <p:spPr bwMode="auto">
          <a:xfrm>
            <a:off x="304801" y="990600"/>
            <a:ext cx="4068540" cy="4880327"/>
          </a:xfrm>
          <a:prstGeom prst="rect">
            <a:avLst/>
          </a:prstGeom>
          <a:ln>
            <a:noFill/>
          </a:ln>
          <a:extLst>
            <a:ext uri="{53640926-AAD7-44D8-BBD7-CCE9431645EC}">
              <a14:shadowObscured xmlns:a14="http://schemas.microsoft.com/office/drawing/2010/main"/>
            </a:ext>
          </a:extLst>
        </p:spPr>
      </p:pic>
      <p:sp>
        <p:nvSpPr>
          <p:cNvPr id="5" name="Content Placeholder 3">
            <a:extLst>
              <a:ext uri="{FF2B5EF4-FFF2-40B4-BE49-F238E27FC236}">
                <a16:creationId xmlns:a16="http://schemas.microsoft.com/office/drawing/2014/main" id="{A7B63DE0-296E-4161-A52B-B3E53E881ADB}"/>
              </a:ext>
            </a:extLst>
          </p:cNvPr>
          <p:cNvSpPr>
            <a:spLocks noGrp="1"/>
          </p:cNvSpPr>
          <p:nvPr>
            <p:ph sz="half" idx="1"/>
          </p:nvPr>
        </p:nvSpPr>
        <p:spPr>
          <a:xfrm>
            <a:off x="4552245" y="1241777"/>
            <a:ext cx="4447786" cy="4686300"/>
          </a:xfrm>
        </p:spPr>
        <p:txBody>
          <a:bodyPr/>
          <a:lstStyle/>
          <a:p>
            <a:r>
              <a:rPr lang="en-US" dirty="0"/>
              <a:t>Mission essential functions</a:t>
            </a:r>
          </a:p>
          <a:p>
            <a:pPr marL="109728" indent="0">
              <a:buNone/>
            </a:pPr>
            <a:endParaRPr lang="en-US" dirty="0"/>
          </a:p>
          <a:p>
            <a:r>
              <a:rPr lang="en-US" dirty="0"/>
              <a:t>Orders of succession</a:t>
            </a:r>
          </a:p>
          <a:p>
            <a:pPr marL="0" indent="0">
              <a:buNone/>
            </a:pPr>
            <a:endParaRPr lang="en-US" dirty="0"/>
          </a:p>
          <a:p>
            <a:r>
              <a:rPr lang="en-US" dirty="0"/>
              <a:t>Delegation of authority</a:t>
            </a:r>
          </a:p>
          <a:p>
            <a:pPr marL="0" indent="0">
              <a:buNone/>
            </a:pPr>
            <a:endParaRPr lang="en-US" dirty="0"/>
          </a:p>
          <a:p>
            <a:r>
              <a:rPr lang="en-US" dirty="0"/>
              <a:t>Critical exterior resources and service providers</a:t>
            </a:r>
          </a:p>
          <a:p>
            <a:endParaRPr lang="en-US" dirty="0"/>
          </a:p>
        </p:txBody>
      </p:sp>
      <p:sp>
        <p:nvSpPr>
          <p:cNvPr id="6" name="Title 1">
            <a:extLst>
              <a:ext uri="{FF2B5EF4-FFF2-40B4-BE49-F238E27FC236}">
                <a16:creationId xmlns:a16="http://schemas.microsoft.com/office/drawing/2014/main" id="{7FA6290D-3574-49CA-989E-C362E35356FD}"/>
              </a:ext>
            </a:extLst>
          </p:cNvPr>
          <p:cNvSpPr txBox="1">
            <a:spLocks/>
          </p:cNvSpPr>
          <p:nvPr/>
        </p:nvSpPr>
        <p:spPr>
          <a:xfrm>
            <a:off x="475545" y="278694"/>
            <a:ext cx="8153400" cy="9144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6000" dirty="0"/>
              <a:t>COOP/COG</a:t>
            </a:r>
          </a:p>
        </p:txBody>
      </p:sp>
    </p:spTree>
    <p:extLst>
      <p:ext uri="{BB962C8B-B14F-4D97-AF65-F5344CB8AC3E}">
        <p14:creationId xmlns:p14="http://schemas.microsoft.com/office/powerpoint/2010/main" val="328165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315200"/>
            <a:ext cx="9067800" cy="1905000"/>
          </a:xfrm>
        </p:spPr>
        <p:txBody>
          <a:bodyPr>
            <a:noAutofit/>
          </a:bodyPr>
          <a:lstStyle/>
          <a:p>
            <a:pPr algn="ct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66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2400" dirty="0">
                <a:solidFill>
                  <a:schemeClr val="tx1"/>
                </a:solidFill>
                <a:latin typeface="Helvetica" panose="020B0604020202020204" pitchFamily="34" charset="0"/>
                <a:cs typeface="Helvetica" panose="020B0604020202020204" pitchFamily="34" charset="0"/>
              </a:rPr>
            </a:br>
            <a:br>
              <a:rPr lang="en-US" sz="4400" dirty="0">
                <a:solidFill>
                  <a:schemeClr val="accent1"/>
                </a:solidFill>
              </a:rPr>
            </a:br>
            <a:br>
              <a:rPr lang="en-US" sz="4400" dirty="0">
                <a:solidFill>
                  <a:schemeClr val="accent1"/>
                </a:solidFill>
              </a:rPr>
            </a:br>
            <a:br>
              <a:rPr lang="en-US" sz="1800" b="0" dirty="0">
                <a:solidFill>
                  <a:schemeClr val="accent1"/>
                </a:solidFill>
              </a:rPr>
            </a:br>
            <a:br>
              <a:rPr lang="en-US" sz="4400" dirty="0">
                <a:solidFill>
                  <a:schemeClr val="accent1"/>
                </a:solidFill>
              </a:rPr>
            </a:br>
            <a:br>
              <a:rPr lang="en-US" sz="4400" dirty="0">
                <a:solidFill>
                  <a:schemeClr val="accent1"/>
                </a:solidFill>
              </a:rPr>
            </a:br>
            <a:endParaRPr lang="en-US" sz="4400" dirty="0">
              <a:solidFill>
                <a:schemeClr val="accent1"/>
              </a:solidFill>
            </a:endParaRPr>
          </a:p>
        </p:txBody>
      </p:sp>
      <p:sp>
        <p:nvSpPr>
          <p:cNvPr id="3" name="Title 2">
            <a:extLst>
              <a:ext uri="{FF2B5EF4-FFF2-40B4-BE49-F238E27FC236}">
                <a16:creationId xmlns:a16="http://schemas.microsoft.com/office/drawing/2014/main" id="{056CEAA7-9A4A-4971-BB22-062EBE35BF61}"/>
              </a:ext>
            </a:extLst>
          </p:cNvPr>
          <p:cNvSpPr txBox="1">
            <a:spLocks/>
          </p:cNvSpPr>
          <p:nvPr/>
        </p:nvSpPr>
        <p:spPr>
          <a:xfrm>
            <a:off x="457200" y="1532220"/>
            <a:ext cx="8229600" cy="1712843"/>
          </a:xfrm>
          <a:prstGeom prst="rect">
            <a:avLst/>
          </a:prstGeom>
        </p:spPr>
        <p:txBody>
          <a:bodyPr vert="horz" anchor="b">
            <a:normAutofit fontScale="975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a:t>Essential Service Delivery and Essential Supplies</a:t>
            </a:r>
          </a:p>
        </p:txBody>
      </p:sp>
    </p:spTree>
    <p:extLst>
      <p:ext uri="{BB962C8B-B14F-4D97-AF65-F5344CB8AC3E}">
        <p14:creationId xmlns:p14="http://schemas.microsoft.com/office/powerpoint/2010/main" val="342365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358;p19">
            <a:extLst>
              <a:ext uri="{FF2B5EF4-FFF2-40B4-BE49-F238E27FC236}">
                <a16:creationId xmlns:a16="http://schemas.microsoft.com/office/drawing/2014/main" id="{9DA85F57-8F7D-45BC-8F38-CC7BE6A65500}"/>
              </a:ext>
            </a:extLst>
          </p:cNvPr>
          <p:cNvSpPr txBox="1"/>
          <p:nvPr/>
        </p:nvSpPr>
        <p:spPr>
          <a:xfrm>
            <a:off x="-1246462" y="1673965"/>
            <a:ext cx="3783501" cy="1436688"/>
          </a:xfrm>
          <a:prstGeom prst="rect">
            <a:avLst/>
          </a:prstGeom>
          <a:noFill/>
          <a:ln>
            <a:noFill/>
          </a:ln>
        </p:spPr>
        <p:txBody>
          <a:bodyPr spcFirstLastPara="1" wrap="square" lIns="91425" tIns="45700" rIns="91425" bIns="45700" anchor="t" anchorCtr="0">
            <a:noAutofit/>
          </a:bodyPr>
          <a:lstStyle/>
          <a:p>
            <a:pPr lvl="3" algn="r"/>
            <a:r>
              <a:rPr lang="en-US" sz="1400" dirty="0">
                <a:solidFill>
                  <a:srgbClr val="000000"/>
                </a:solidFill>
                <a:latin typeface="Calibri" panose="020F0502020204030204" pitchFamily="34" charset="0"/>
                <a:ea typeface="Times New Roman" panose="02020603050405020304" pitchFamily="18" charset="0"/>
              </a:rPr>
              <a:t>- Receiving medicine depends on pharmacy and USPS’s ability to deliver </a:t>
            </a:r>
          </a:p>
          <a:p>
            <a:pPr lvl="3" algn="r"/>
            <a:r>
              <a:rPr lang="en-US" sz="1400" dirty="0">
                <a:solidFill>
                  <a:srgbClr val="000000"/>
                </a:solidFill>
                <a:latin typeface="Calibri" panose="020F0502020204030204" pitchFamily="34" charset="0"/>
                <a:ea typeface="Times New Roman" panose="02020603050405020304" pitchFamily="18" charset="0"/>
              </a:rPr>
              <a:t>- Contact physician for refills </a:t>
            </a:r>
          </a:p>
          <a:p>
            <a:pPr lvl="3" algn="r"/>
            <a:r>
              <a:rPr lang="en-US" sz="1400" dirty="0">
                <a:solidFill>
                  <a:srgbClr val="000000"/>
                </a:solidFill>
                <a:latin typeface="Calibri" panose="020F0502020204030204" pitchFamily="34" charset="0"/>
                <a:ea typeface="Times New Roman" panose="02020603050405020304" pitchFamily="18" charset="0"/>
              </a:rPr>
              <a:t>- Inquire about multiple months’ worth of supplies </a:t>
            </a:r>
          </a:p>
        </p:txBody>
      </p:sp>
      <p:sp>
        <p:nvSpPr>
          <p:cNvPr id="23" name="Google Shape;359;p19">
            <a:extLst>
              <a:ext uri="{FF2B5EF4-FFF2-40B4-BE49-F238E27FC236}">
                <a16:creationId xmlns:a16="http://schemas.microsoft.com/office/drawing/2014/main" id="{D1F0175B-11C9-4017-B865-7D702A069FAA}"/>
              </a:ext>
            </a:extLst>
          </p:cNvPr>
          <p:cNvSpPr txBox="1"/>
          <p:nvPr/>
        </p:nvSpPr>
        <p:spPr>
          <a:xfrm>
            <a:off x="6256586" y="4913673"/>
            <a:ext cx="1916249" cy="482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25F1E"/>
              </a:buClr>
              <a:buSzPts val="2300"/>
              <a:buFont typeface="Open Sans SemiBold"/>
              <a:buNone/>
            </a:pPr>
            <a:r>
              <a:rPr lang="en-US" sz="2300" b="1" i="0" u="none" dirty="0">
                <a:solidFill>
                  <a:srgbClr val="C6AA74"/>
                </a:solidFill>
                <a:latin typeface="Open Sans SemiBold"/>
                <a:ea typeface="Open Sans SemiBold"/>
                <a:cs typeface="Open Sans SemiBold"/>
                <a:sym typeface="Open Sans SemiBold"/>
              </a:rPr>
              <a:t>Cleanliness</a:t>
            </a:r>
          </a:p>
        </p:txBody>
      </p:sp>
      <p:sp>
        <p:nvSpPr>
          <p:cNvPr id="24" name="Google Shape;360;p19">
            <a:extLst>
              <a:ext uri="{FF2B5EF4-FFF2-40B4-BE49-F238E27FC236}">
                <a16:creationId xmlns:a16="http://schemas.microsoft.com/office/drawing/2014/main" id="{4D317C19-A44F-4EA2-8E88-192B4628DF3F}"/>
              </a:ext>
            </a:extLst>
          </p:cNvPr>
          <p:cNvSpPr txBox="1"/>
          <p:nvPr/>
        </p:nvSpPr>
        <p:spPr>
          <a:xfrm>
            <a:off x="6107835" y="1265748"/>
            <a:ext cx="1412875" cy="482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AEB5AA"/>
              </a:buClr>
              <a:buSzPts val="2300"/>
              <a:buFont typeface="Open Sans SemiBold"/>
              <a:buNone/>
            </a:pPr>
            <a:r>
              <a:rPr lang="en-US" sz="2300" b="1" i="0" u="none" dirty="0">
                <a:solidFill>
                  <a:srgbClr val="AEB5AA"/>
                </a:solidFill>
                <a:latin typeface="Open Sans SemiBold"/>
                <a:ea typeface="Open Sans SemiBold"/>
                <a:cs typeface="Open Sans SemiBold"/>
                <a:sym typeface="Open Sans SemiBold"/>
              </a:rPr>
              <a:t>Food</a:t>
            </a:r>
            <a:endParaRPr dirty="0"/>
          </a:p>
        </p:txBody>
      </p:sp>
      <p:sp>
        <p:nvSpPr>
          <p:cNvPr id="25" name="Google Shape;361;p19">
            <a:extLst>
              <a:ext uri="{FF2B5EF4-FFF2-40B4-BE49-F238E27FC236}">
                <a16:creationId xmlns:a16="http://schemas.microsoft.com/office/drawing/2014/main" id="{B5DDFEB5-79B6-4A2B-AC1B-1B3869391336}"/>
              </a:ext>
            </a:extLst>
          </p:cNvPr>
          <p:cNvSpPr txBox="1"/>
          <p:nvPr/>
        </p:nvSpPr>
        <p:spPr>
          <a:xfrm>
            <a:off x="402030" y="5019144"/>
            <a:ext cx="2147494" cy="482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36363"/>
              </a:buClr>
              <a:buSzPts val="2300"/>
              <a:buFont typeface="Open Sans SemiBold"/>
              <a:buNone/>
            </a:pPr>
            <a:r>
              <a:rPr lang="en-US" sz="2300" b="1" i="0" u="none" dirty="0">
                <a:solidFill>
                  <a:srgbClr val="636363"/>
                </a:solidFill>
                <a:latin typeface="Open Sans SemiBold"/>
                <a:ea typeface="Open Sans SemiBold"/>
                <a:cs typeface="Open Sans SemiBold"/>
                <a:sym typeface="Open Sans SemiBold"/>
              </a:rPr>
              <a:t>Transportation</a:t>
            </a:r>
            <a:endParaRPr dirty="0"/>
          </a:p>
        </p:txBody>
      </p:sp>
      <p:sp>
        <p:nvSpPr>
          <p:cNvPr id="26" name="Google Shape;362;p19">
            <a:extLst>
              <a:ext uri="{FF2B5EF4-FFF2-40B4-BE49-F238E27FC236}">
                <a16:creationId xmlns:a16="http://schemas.microsoft.com/office/drawing/2014/main" id="{DA755E92-2396-49D0-9068-6B547B654D35}"/>
              </a:ext>
            </a:extLst>
          </p:cNvPr>
          <p:cNvSpPr txBox="1"/>
          <p:nvPr/>
        </p:nvSpPr>
        <p:spPr>
          <a:xfrm>
            <a:off x="914400" y="1275297"/>
            <a:ext cx="1635124" cy="482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5CAE6"/>
              </a:buClr>
              <a:buSzPts val="2300"/>
              <a:buFont typeface="Open Sans SemiBold"/>
              <a:buNone/>
            </a:pPr>
            <a:r>
              <a:rPr lang="en-US" sz="2300" b="1" i="0" u="none" dirty="0">
                <a:solidFill>
                  <a:schemeClr val="tx2"/>
                </a:solidFill>
                <a:latin typeface="Open Sans SemiBold"/>
                <a:ea typeface="Open Sans SemiBold"/>
                <a:cs typeface="Open Sans SemiBold"/>
                <a:sym typeface="Open Sans SemiBold"/>
              </a:rPr>
              <a:t>Medication</a:t>
            </a:r>
            <a:endParaRPr dirty="0">
              <a:solidFill>
                <a:schemeClr val="tx2"/>
              </a:solidFill>
            </a:endParaRPr>
          </a:p>
        </p:txBody>
      </p:sp>
      <p:sp>
        <p:nvSpPr>
          <p:cNvPr id="31" name="Google Shape;368;p19">
            <a:extLst>
              <a:ext uri="{FF2B5EF4-FFF2-40B4-BE49-F238E27FC236}">
                <a16:creationId xmlns:a16="http://schemas.microsoft.com/office/drawing/2014/main" id="{796942D6-3EC1-46A6-B6FA-07A839B78E4E}"/>
              </a:ext>
            </a:extLst>
          </p:cNvPr>
          <p:cNvSpPr/>
          <p:nvPr/>
        </p:nvSpPr>
        <p:spPr>
          <a:xfrm>
            <a:off x="4185282" y="3403940"/>
            <a:ext cx="2118796" cy="1856504"/>
          </a:xfrm>
          <a:custGeom>
            <a:avLst/>
            <a:gdLst/>
            <a:ahLst/>
            <a:cxnLst/>
            <a:rect l="l" t="t" r="r" b="b"/>
            <a:pathLst>
              <a:path w="641" h="554" extrusionOk="0">
                <a:moveTo>
                  <a:pt x="641" y="261"/>
                </a:moveTo>
                <a:cubicBezTo>
                  <a:pt x="641" y="0"/>
                  <a:pt x="641" y="0"/>
                  <a:pt x="641" y="0"/>
                </a:cubicBezTo>
                <a:cubicBezTo>
                  <a:pt x="632" y="22"/>
                  <a:pt x="617" y="46"/>
                  <a:pt x="597" y="67"/>
                </a:cubicBezTo>
                <a:cubicBezTo>
                  <a:pt x="533" y="131"/>
                  <a:pt x="435" y="133"/>
                  <a:pt x="431" y="133"/>
                </a:cubicBezTo>
                <a:cubicBezTo>
                  <a:pt x="220" y="133"/>
                  <a:pt x="220" y="133"/>
                  <a:pt x="220" y="133"/>
                </a:cubicBezTo>
                <a:cubicBezTo>
                  <a:pt x="220" y="354"/>
                  <a:pt x="220" y="354"/>
                  <a:pt x="220" y="354"/>
                </a:cubicBezTo>
                <a:cubicBezTo>
                  <a:pt x="0" y="354"/>
                  <a:pt x="0" y="354"/>
                  <a:pt x="0" y="354"/>
                </a:cubicBezTo>
                <a:cubicBezTo>
                  <a:pt x="2" y="380"/>
                  <a:pt x="12" y="449"/>
                  <a:pt x="59" y="495"/>
                </a:cubicBezTo>
                <a:cubicBezTo>
                  <a:pt x="114" y="548"/>
                  <a:pt x="187" y="554"/>
                  <a:pt x="208" y="554"/>
                </a:cubicBezTo>
                <a:cubicBezTo>
                  <a:pt x="213" y="554"/>
                  <a:pt x="213" y="554"/>
                  <a:pt x="213" y="554"/>
                </a:cubicBezTo>
                <a:cubicBezTo>
                  <a:pt x="348" y="554"/>
                  <a:pt x="348" y="554"/>
                  <a:pt x="348" y="554"/>
                </a:cubicBezTo>
                <a:cubicBezTo>
                  <a:pt x="510" y="554"/>
                  <a:pt x="641" y="422"/>
                  <a:pt x="641" y="261"/>
                </a:cubicBezTo>
                <a:close/>
              </a:path>
            </a:pathLst>
          </a:custGeom>
          <a:solidFill>
            <a:srgbClr val="C6AA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 name="Google Shape;369;p19">
            <a:extLst>
              <a:ext uri="{FF2B5EF4-FFF2-40B4-BE49-F238E27FC236}">
                <a16:creationId xmlns:a16="http://schemas.microsoft.com/office/drawing/2014/main" id="{82439A1A-731E-44D9-9CD8-B80F17255E75}"/>
              </a:ext>
            </a:extLst>
          </p:cNvPr>
          <p:cNvSpPr/>
          <p:nvPr/>
        </p:nvSpPr>
        <p:spPr>
          <a:xfrm>
            <a:off x="4472842" y="1626887"/>
            <a:ext cx="1831236" cy="2149148"/>
          </a:xfrm>
          <a:custGeom>
            <a:avLst/>
            <a:gdLst/>
            <a:ahLst/>
            <a:cxnLst/>
            <a:rect l="l" t="t" r="r" b="b"/>
            <a:pathLst>
              <a:path w="554" h="641" extrusionOk="0">
                <a:moveTo>
                  <a:pt x="495" y="582"/>
                </a:moveTo>
                <a:cubicBezTo>
                  <a:pt x="548" y="527"/>
                  <a:pt x="554" y="454"/>
                  <a:pt x="554" y="433"/>
                </a:cubicBezTo>
                <a:cubicBezTo>
                  <a:pt x="554" y="428"/>
                  <a:pt x="554" y="428"/>
                  <a:pt x="554" y="428"/>
                </a:cubicBezTo>
                <a:cubicBezTo>
                  <a:pt x="554" y="293"/>
                  <a:pt x="554" y="293"/>
                  <a:pt x="554" y="293"/>
                </a:cubicBezTo>
                <a:cubicBezTo>
                  <a:pt x="554" y="131"/>
                  <a:pt x="423" y="0"/>
                  <a:pt x="261" y="0"/>
                </a:cubicBezTo>
                <a:cubicBezTo>
                  <a:pt x="0" y="0"/>
                  <a:pt x="0" y="0"/>
                  <a:pt x="0" y="0"/>
                </a:cubicBezTo>
                <a:cubicBezTo>
                  <a:pt x="23" y="9"/>
                  <a:pt x="46" y="23"/>
                  <a:pt x="67" y="44"/>
                </a:cubicBezTo>
                <a:cubicBezTo>
                  <a:pt x="131" y="108"/>
                  <a:pt x="133" y="206"/>
                  <a:pt x="133" y="210"/>
                </a:cubicBezTo>
                <a:cubicBezTo>
                  <a:pt x="133" y="421"/>
                  <a:pt x="133" y="421"/>
                  <a:pt x="133" y="421"/>
                </a:cubicBezTo>
                <a:cubicBezTo>
                  <a:pt x="354" y="421"/>
                  <a:pt x="354" y="421"/>
                  <a:pt x="354" y="421"/>
                </a:cubicBezTo>
                <a:cubicBezTo>
                  <a:pt x="354" y="641"/>
                  <a:pt x="354" y="641"/>
                  <a:pt x="354" y="641"/>
                </a:cubicBezTo>
                <a:cubicBezTo>
                  <a:pt x="380" y="639"/>
                  <a:pt x="449" y="628"/>
                  <a:pt x="495" y="582"/>
                </a:cubicBezTo>
                <a:close/>
              </a:path>
            </a:pathLst>
          </a:custGeom>
          <a:solidFill>
            <a:srgbClr val="BFC7B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3" name="Google Shape;370;p19">
            <a:extLst>
              <a:ext uri="{FF2B5EF4-FFF2-40B4-BE49-F238E27FC236}">
                <a16:creationId xmlns:a16="http://schemas.microsoft.com/office/drawing/2014/main" id="{E99870BA-AF8D-40E2-B381-E4FE55A6E50D}"/>
              </a:ext>
            </a:extLst>
          </p:cNvPr>
          <p:cNvSpPr/>
          <p:nvPr/>
        </p:nvSpPr>
        <p:spPr>
          <a:xfrm>
            <a:off x="2721339" y="1626887"/>
            <a:ext cx="2118796" cy="1856504"/>
          </a:xfrm>
          <a:custGeom>
            <a:avLst/>
            <a:gdLst/>
            <a:ahLst/>
            <a:cxnLst/>
            <a:rect l="l" t="t" r="r" b="b"/>
            <a:pathLst>
              <a:path w="641" h="554" extrusionOk="0">
                <a:moveTo>
                  <a:pt x="0" y="554"/>
                </a:moveTo>
                <a:cubicBezTo>
                  <a:pt x="9" y="531"/>
                  <a:pt x="24" y="508"/>
                  <a:pt x="44" y="487"/>
                </a:cubicBezTo>
                <a:cubicBezTo>
                  <a:pt x="96" y="434"/>
                  <a:pt x="172" y="423"/>
                  <a:pt x="200" y="421"/>
                </a:cubicBezTo>
                <a:cubicBezTo>
                  <a:pt x="200" y="421"/>
                  <a:pt x="200" y="421"/>
                  <a:pt x="200" y="421"/>
                </a:cubicBezTo>
                <a:cubicBezTo>
                  <a:pt x="214" y="421"/>
                  <a:pt x="214" y="421"/>
                  <a:pt x="214" y="421"/>
                </a:cubicBezTo>
                <a:cubicBezTo>
                  <a:pt x="214" y="421"/>
                  <a:pt x="214" y="421"/>
                  <a:pt x="214" y="421"/>
                </a:cubicBezTo>
                <a:cubicBezTo>
                  <a:pt x="421" y="421"/>
                  <a:pt x="421" y="421"/>
                  <a:pt x="421" y="421"/>
                </a:cubicBezTo>
                <a:cubicBezTo>
                  <a:pt x="421" y="200"/>
                  <a:pt x="421" y="200"/>
                  <a:pt x="421" y="200"/>
                </a:cubicBezTo>
                <a:cubicBezTo>
                  <a:pt x="641" y="200"/>
                  <a:pt x="641" y="200"/>
                  <a:pt x="641" y="200"/>
                </a:cubicBezTo>
                <a:cubicBezTo>
                  <a:pt x="639" y="173"/>
                  <a:pt x="629" y="105"/>
                  <a:pt x="582" y="59"/>
                </a:cubicBezTo>
                <a:cubicBezTo>
                  <a:pt x="527" y="6"/>
                  <a:pt x="454" y="0"/>
                  <a:pt x="433" y="0"/>
                </a:cubicBezTo>
                <a:cubicBezTo>
                  <a:pt x="428" y="0"/>
                  <a:pt x="428" y="0"/>
                  <a:pt x="428" y="0"/>
                </a:cubicBezTo>
                <a:cubicBezTo>
                  <a:pt x="293" y="0"/>
                  <a:pt x="293" y="0"/>
                  <a:pt x="293" y="0"/>
                </a:cubicBezTo>
                <a:cubicBezTo>
                  <a:pt x="131" y="0"/>
                  <a:pt x="0" y="131"/>
                  <a:pt x="0" y="293"/>
                </a:cubicBezTo>
                <a:lnTo>
                  <a:pt x="0" y="554"/>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34" name="Google Shape;371;p19">
            <a:extLst>
              <a:ext uri="{FF2B5EF4-FFF2-40B4-BE49-F238E27FC236}">
                <a16:creationId xmlns:a16="http://schemas.microsoft.com/office/drawing/2014/main" id="{342529DD-B733-40FA-8A69-6EBD01A21983}"/>
              </a:ext>
            </a:extLst>
          </p:cNvPr>
          <p:cNvSpPr/>
          <p:nvPr/>
        </p:nvSpPr>
        <p:spPr>
          <a:xfrm>
            <a:off x="2721339" y="3112620"/>
            <a:ext cx="1831236" cy="2147824"/>
          </a:xfrm>
          <a:custGeom>
            <a:avLst/>
            <a:gdLst/>
            <a:ahLst/>
            <a:cxnLst/>
            <a:rect l="l" t="t" r="r" b="b"/>
            <a:pathLst>
              <a:path w="554" h="641" extrusionOk="0">
                <a:moveTo>
                  <a:pt x="293" y="641"/>
                </a:moveTo>
                <a:cubicBezTo>
                  <a:pt x="554" y="641"/>
                  <a:pt x="554" y="641"/>
                  <a:pt x="554" y="641"/>
                </a:cubicBezTo>
                <a:cubicBezTo>
                  <a:pt x="531" y="631"/>
                  <a:pt x="508" y="617"/>
                  <a:pt x="487" y="597"/>
                </a:cubicBezTo>
                <a:cubicBezTo>
                  <a:pt x="434" y="545"/>
                  <a:pt x="424" y="469"/>
                  <a:pt x="421" y="441"/>
                </a:cubicBezTo>
                <a:cubicBezTo>
                  <a:pt x="421" y="441"/>
                  <a:pt x="421" y="441"/>
                  <a:pt x="421" y="441"/>
                </a:cubicBezTo>
                <a:cubicBezTo>
                  <a:pt x="421" y="431"/>
                  <a:pt x="421" y="431"/>
                  <a:pt x="421" y="431"/>
                </a:cubicBezTo>
                <a:cubicBezTo>
                  <a:pt x="421" y="220"/>
                  <a:pt x="421" y="220"/>
                  <a:pt x="421" y="220"/>
                </a:cubicBezTo>
                <a:cubicBezTo>
                  <a:pt x="200" y="220"/>
                  <a:pt x="200" y="220"/>
                  <a:pt x="200" y="220"/>
                </a:cubicBezTo>
                <a:cubicBezTo>
                  <a:pt x="200" y="0"/>
                  <a:pt x="200" y="0"/>
                  <a:pt x="200" y="0"/>
                </a:cubicBezTo>
                <a:cubicBezTo>
                  <a:pt x="174" y="2"/>
                  <a:pt x="105" y="12"/>
                  <a:pt x="59" y="59"/>
                </a:cubicBezTo>
                <a:cubicBezTo>
                  <a:pt x="6" y="113"/>
                  <a:pt x="0" y="187"/>
                  <a:pt x="0" y="208"/>
                </a:cubicBezTo>
                <a:cubicBezTo>
                  <a:pt x="0" y="213"/>
                  <a:pt x="0" y="213"/>
                  <a:pt x="0" y="213"/>
                </a:cubicBezTo>
                <a:cubicBezTo>
                  <a:pt x="0" y="348"/>
                  <a:pt x="0" y="348"/>
                  <a:pt x="0" y="348"/>
                </a:cubicBezTo>
                <a:cubicBezTo>
                  <a:pt x="0" y="509"/>
                  <a:pt x="131" y="641"/>
                  <a:pt x="293" y="641"/>
                </a:cubicBezTo>
                <a:close/>
              </a:path>
            </a:pathLst>
          </a:custGeom>
          <a:solidFill>
            <a:srgbClr val="63636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 name="Google Shape;374;p19">
            <a:extLst>
              <a:ext uri="{FF2B5EF4-FFF2-40B4-BE49-F238E27FC236}">
                <a16:creationId xmlns:a16="http://schemas.microsoft.com/office/drawing/2014/main" id="{C8B6FE09-6711-43CF-B0BC-67422CB0E027}"/>
              </a:ext>
            </a:extLst>
          </p:cNvPr>
          <p:cNvSpPr/>
          <p:nvPr/>
        </p:nvSpPr>
        <p:spPr>
          <a:xfrm>
            <a:off x="3372924" y="1960508"/>
            <a:ext cx="264033" cy="679305"/>
          </a:xfrm>
          <a:custGeom>
            <a:avLst/>
            <a:gdLst/>
            <a:ahLst/>
            <a:cxnLst/>
            <a:rect l="l" t="t" r="r" b="b"/>
            <a:pathLst>
              <a:path w="80" h="203" extrusionOk="0">
                <a:moveTo>
                  <a:pt x="49" y="0"/>
                </a:moveTo>
                <a:cubicBezTo>
                  <a:pt x="31" y="0"/>
                  <a:pt x="31" y="0"/>
                  <a:pt x="31" y="0"/>
                </a:cubicBezTo>
                <a:cubicBezTo>
                  <a:pt x="14" y="0"/>
                  <a:pt x="0" y="14"/>
                  <a:pt x="0" y="31"/>
                </a:cubicBezTo>
                <a:cubicBezTo>
                  <a:pt x="0" y="172"/>
                  <a:pt x="0" y="172"/>
                  <a:pt x="0" y="172"/>
                </a:cubicBezTo>
                <a:cubicBezTo>
                  <a:pt x="0" y="189"/>
                  <a:pt x="14" y="203"/>
                  <a:pt x="31" y="203"/>
                </a:cubicBezTo>
                <a:cubicBezTo>
                  <a:pt x="49" y="203"/>
                  <a:pt x="49" y="203"/>
                  <a:pt x="49" y="203"/>
                </a:cubicBezTo>
                <a:cubicBezTo>
                  <a:pt x="66" y="203"/>
                  <a:pt x="80" y="189"/>
                  <a:pt x="80" y="172"/>
                </a:cubicBezTo>
                <a:cubicBezTo>
                  <a:pt x="80" y="31"/>
                  <a:pt x="80" y="31"/>
                  <a:pt x="80" y="31"/>
                </a:cubicBezTo>
                <a:cubicBezTo>
                  <a:pt x="80" y="14"/>
                  <a:pt x="66" y="0"/>
                  <a:pt x="49" y="0"/>
                </a:cubicBezTo>
                <a:close/>
                <a:moveTo>
                  <a:pt x="72" y="101"/>
                </a:moveTo>
                <a:cubicBezTo>
                  <a:pt x="8" y="101"/>
                  <a:pt x="8" y="101"/>
                  <a:pt x="8" y="101"/>
                </a:cubicBezTo>
                <a:cubicBezTo>
                  <a:pt x="8" y="34"/>
                  <a:pt x="8" y="34"/>
                  <a:pt x="8" y="34"/>
                </a:cubicBezTo>
                <a:cubicBezTo>
                  <a:pt x="8" y="20"/>
                  <a:pt x="19" y="8"/>
                  <a:pt x="33" y="8"/>
                </a:cubicBezTo>
                <a:cubicBezTo>
                  <a:pt x="47" y="8"/>
                  <a:pt x="47" y="8"/>
                  <a:pt x="47" y="8"/>
                </a:cubicBezTo>
                <a:cubicBezTo>
                  <a:pt x="61" y="8"/>
                  <a:pt x="72" y="20"/>
                  <a:pt x="72" y="34"/>
                </a:cubicBezTo>
                <a:lnTo>
                  <a:pt x="72" y="10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 name="Google Shape;376;p19">
            <a:extLst>
              <a:ext uri="{FF2B5EF4-FFF2-40B4-BE49-F238E27FC236}">
                <a16:creationId xmlns:a16="http://schemas.microsoft.com/office/drawing/2014/main" id="{7D621223-DE8B-4CB7-A467-D78EEF17E402}"/>
              </a:ext>
            </a:extLst>
          </p:cNvPr>
          <p:cNvSpPr txBox="1"/>
          <p:nvPr/>
        </p:nvSpPr>
        <p:spPr>
          <a:xfrm>
            <a:off x="-1343224" y="3365402"/>
            <a:ext cx="3906552" cy="1161141"/>
          </a:xfrm>
          <a:prstGeom prst="rect">
            <a:avLst/>
          </a:prstGeom>
          <a:noFill/>
          <a:ln>
            <a:noFill/>
          </a:ln>
        </p:spPr>
        <p:txBody>
          <a:bodyPr spcFirstLastPara="1" wrap="square" lIns="91425" tIns="45700" rIns="91425" bIns="45700" anchor="t" anchorCtr="0">
            <a:noAutofit/>
          </a:bodyPr>
          <a:lstStyle/>
          <a:p>
            <a:pPr lvl="3" algn="r"/>
            <a:r>
              <a:rPr lang="en-US" sz="1400" dirty="0">
                <a:solidFill>
                  <a:srgbClr val="000000"/>
                </a:solidFill>
                <a:latin typeface="Calibri" panose="020F0502020204030204" pitchFamily="34" charset="0"/>
                <a:ea typeface="Times New Roman" panose="02020603050405020304" pitchFamily="18" charset="0"/>
              </a:rPr>
              <a:t>- Minimize public transportation</a:t>
            </a:r>
          </a:p>
          <a:p>
            <a:pPr lvl="3" algn="r"/>
            <a:r>
              <a:rPr lang="en-US" sz="1400" dirty="0">
                <a:solidFill>
                  <a:srgbClr val="000000"/>
                </a:solidFill>
                <a:latin typeface="Calibri" panose="020F0502020204030204" pitchFamily="34" charset="0"/>
                <a:ea typeface="Times New Roman" panose="02020603050405020304" pitchFamily="18" charset="0"/>
              </a:rPr>
              <a:t>- Contact clinic prior to scheduling/attending doctor’s appointment  </a:t>
            </a:r>
          </a:p>
          <a:p>
            <a:pPr lvl="3" algn="r"/>
            <a:r>
              <a:rPr lang="en-US" sz="1400" dirty="0">
                <a:solidFill>
                  <a:srgbClr val="000000"/>
                </a:solidFill>
                <a:latin typeface="Calibri" panose="020F0502020204030204" pitchFamily="34" charset="0"/>
                <a:ea typeface="Times New Roman" panose="02020603050405020304" pitchFamily="18" charset="0"/>
              </a:rPr>
              <a:t>- Call ahead for all services and prioritize over-the-phone or remote service</a:t>
            </a:r>
          </a:p>
        </p:txBody>
      </p:sp>
      <p:sp>
        <p:nvSpPr>
          <p:cNvPr id="41" name="Google Shape;378;p19">
            <a:extLst>
              <a:ext uri="{FF2B5EF4-FFF2-40B4-BE49-F238E27FC236}">
                <a16:creationId xmlns:a16="http://schemas.microsoft.com/office/drawing/2014/main" id="{199E701C-4C35-4500-AAC0-75FBA4619DA5}"/>
              </a:ext>
            </a:extLst>
          </p:cNvPr>
          <p:cNvSpPr txBox="1"/>
          <p:nvPr/>
        </p:nvSpPr>
        <p:spPr>
          <a:xfrm>
            <a:off x="6400800" y="1662919"/>
            <a:ext cx="2693366" cy="64611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200"/>
              <a:buFontTx/>
              <a:buChar char="-"/>
            </a:pPr>
            <a:r>
              <a:rPr lang="en-US" sz="1400" dirty="0">
                <a:solidFill>
                  <a:srgbClr val="010101"/>
                </a:solidFill>
                <a:latin typeface="Calibri" panose="020F0502020204030204" pitchFamily="34" charset="0"/>
                <a:cs typeface="Calibri" panose="020F0502020204030204" pitchFamily="34" charset="0"/>
              </a:rPr>
              <a:t>Shelf stable foods in reasonable amounts to prepare for quarantine</a:t>
            </a:r>
          </a:p>
          <a:p>
            <a:pPr marL="285750" lvl="0" indent="-285750">
              <a:buClr>
                <a:schemeClr val="dk1"/>
              </a:buClr>
              <a:buSzPts val="1200"/>
              <a:buFontTx/>
              <a:buChar char="-"/>
            </a:pPr>
            <a:r>
              <a:rPr lang="en-US" sz="1400" dirty="0">
                <a:solidFill>
                  <a:srgbClr val="000000"/>
                </a:solidFill>
                <a:latin typeface="Calibri" panose="020F0502020204030204" pitchFamily="34" charset="0"/>
                <a:ea typeface="Times New Roman" panose="02020603050405020304" pitchFamily="18" charset="0"/>
              </a:rPr>
              <a:t>Congregate meal sites closed Tuesday, March 17</a:t>
            </a:r>
          </a:p>
          <a:p>
            <a:pPr marL="285750" indent="-285750">
              <a:buClr>
                <a:schemeClr val="dk1"/>
              </a:buClr>
              <a:buSzPts val="1200"/>
              <a:buFontTx/>
              <a:buChar char="-"/>
            </a:pPr>
            <a:r>
              <a:rPr lang="en-US" sz="1400" dirty="0">
                <a:solidFill>
                  <a:srgbClr val="000000"/>
                </a:solidFill>
                <a:latin typeface="Calibri" panose="020F0502020204030204" pitchFamily="34" charset="0"/>
                <a:ea typeface="Times New Roman" panose="02020603050405020304" pitchFamily="18" charset="0"/>
              </a:rPr>
              <a:t>Meals on Wheels moving to shelf-stable meals with six-week supply</a:t>
            </a:r>
          </a:p>
          <a:p>
            <a:pPr marL="285750" indent="-285750">
              <a:buClr>
                <a:schemeClr val="dk1"/>
              </a:buClr>
              <a:buSzPts val="1200"/>
              <a:buFontTx/>
              <a:buChar char="-"/>
            </a:pPr>
            <a:r>
              <a:rPr lang="en-US" sz="1400" dirty="0">
                <a:solidFill>
                  <a:srgbClr val="000000"/>
                </a:solidFill>
                <a:latin typeface="Calibri" panose="020F0502020204030204" pitchFamily="34" charset="0"/>
                <a:ea typeface="Times New Roman" panose="02020603050405020304" pitchFamily="18" charset="0"/>
              </a:rPr>
              <a:t>Municipality functions such as water and sewer expected to be unaffected; therefore, hoarding of toilet paper and water is deemed unnecessary</a:t>
            </a:r>
          </a:p>
          <a:p>
            <a:pPr marL="285750" lvl="0" indent="-285750">
              <a:buClr>
                <a:schemeClr val="dk1"/>
              </a:buClr>
              <a:buSzPts val="1200"/>
              <a:buFontTx/>
              <a:buChar char="-"/>
            </a:pPr>
            <a:endParaRPr lang="en-US" sz="14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dk1"/>
              </a:buClr>
              <a:buSzPts val="1200"/>
              <a:buFontTx/>
              <a:buChar char="-"/>
            </a:pPr>
            <a:endParaRPr sz="1400" dirty="0">
              <a:latin typeface="Calibri" panose="020F0502020204030204" pitchFamily="34" charset="0"/>
              <a:cs typeface="Calibri" panose="020F0502020204030204" pitchFamily="34" charset="0"/>
            </a:endParaRPr>
          </a:p>
        </p:txBody>
      </p:sp>
      <p:pic>
        <p:nvPicPr>
          <p:cNvPr id="44" name="Graphic 43" descr="Fork and knife">
            <a:extLst>
              <a:ext uri="{FF2B5EF4-FFF2-40B4-BE49-F238E27FC236}">
                <a16:creationId xmlns:a16="http://schemas.microsoft.com/office/drawing/2014/main" id="{3885A462-C9D9-4B05-88B1-19995CE54C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1376" y="1919531"/>
            <a:ext cx="914400" cy="914400"/>
          </a:xfrm>
          <a:prstGeom prst="rect">
            <a:avLst/>
          </a:prstGeom>
        </p:spPr>
      </p:pic>
      <p:sp>
        <p:nvSpPr>
          <p:cNvPr id="45" name="Rectangle 44">
            <a:extLst>
              <a:ext uri="{FF2B5EF4-FFF2-40B4-BE49-F238E27FC236}">
                <a16:creationId xmlns:a16="http://schemas.microsoft.com/office/drawing/2014/main" id="{536CCB5E-4E75-4AA6-ABE3-EB0C10B9AF13}"/>
              </a:ext>
            </a:extLst>
          </p:cNvPr>
          <p:cNvSpPr/>
          <p:nvPr/>
        </p:nvSpPr>
        <p:spPr>
          <a:xfrm>
            <a:off x="2242273" y="5588362"/>
            <a:ext cx="4572000" cy="646331"/>
          </a:xfrm>
          <a:prstGeom prst="rect">
            <a:avLst/>
          </a:prstGeom>
        </p:spPr>
        <p:txBody>
          <a:bodyPr>
            <a:spAutoFit/>
          </a:bodyPr>
          <a:lstStyle/>
          <a:p>
            <a:pPr algn="ctr"/>
            <a:r>
              <a:rPr lang="en-US" b="1" dirty="0">
                <a:latin typeface="Calibri" panose="020F0502020204030204" pitchFamily="34" charset="0"/>
                <a:ea typeface="Times New Roman" panose="02020603050405020304" pitchFamily="18" charset="0"/>
              </a:rPr>
              <a:t>Guidelines are </a:t>
            </a:r>
            <a:r>
              <a:rPr lang="en-US" b="1" u="sng" dirty="0">
                <a:latin typeface="Calibri" panose="020F0502020204030204" pitchFamily="34" charset="0"/>
                <a:ea typeface="Times New Roman" panose="02020603050405020304" pitchFamily="18" charset="0"/>
              </a:rPr>
              <a:t>critical</a:t>
            </a:r>
            <a:r>
              <a:rPr lang="en-US" b="1" dirty="0">
                <a:latin typeface="Calibri" panose="020F0502020204030204" pitchFamily="34" charset="0"/>
                <a:ea typeface="Times New Roman" panose="02020603050405020304" pitchFamily="18" charset="0"/>
              </a:rPr>
              <a:t> for vulnerable adults and homebound (quarantined) residents</a:t>
            </a:r>
            <a:endParaRPr lang="en-US" b="1" dirty="0"/>
          </a:p>
        </p:txBody>
      </p:sp>
      <p:pic>
        <p:nvPicPr>
          <p:cNvPr id="47" name="Graphic 46" descr="Bus">
            <a:extLst>
              <a:ext uri="{FF2B5EF4-FFF2-40B4-BE49-F238E27FC236}">
                <a16:creationId xmlns:a16="http://schemas.microsoft.com/office/drawing/2014/main" id="{4A70519A-9EE9-4527-BB21-AF5A70EFCD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82100" y="4006402"/>
            <a:ext cx="914400" cy="914400"/>
          </a:xfrm>
          <a:prstGeom prst="rect">
            <a:avLst/>
          </a:prstGeom>
        </p:spPr>
      </p:pic>
      <p:pic>
        <p:nvPicPr>
          <p:cNvPr id="49" name="Graphic 48" descr="Soap">
            <a:extLst>
              <a:ext uri="{FF2B5EF4-FFF2-40B4-BE49-F238E27FC236}">
                <a16:creationId xmlns:a16="http://schemas.microsoft.com/office/drawing/2014/main" id="{A31A360D-3B92-4663-B493-16B6748809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2118" y="3958740"/>
            <a:ext cx="914400" cy="914400"/>
          </a:xfrm>
          <a:prstGeom prst="rect">
            <a:avLst/>
          </a:prstGeom>
        </p:spPr>
      </p:pic>
      <p:sp>
        <p:nvSpPr>
          <p:cNvPr id="50" name="Title 2">
            <a:extLst>
              <a:ext uri="{FF2B5EF4-FFF2-40B4-BE49-F238E27FC236}">
                <a16:creationId xmlns:a16="http://schemas.microsoft.com/office/drawing/2014/main" id="{A2726F25-EE04-4EE4-8EE1-F7249231829A}"/>
              </a:ext>
            </a:extLst>
          </p:cNvPr>
          <p:cNvSpPr>
            <a:spLocks noGrp="1"/>
          </p:cNvSpPr>
          <p:nvPr>
            <p:ph type="title"/>
          </p:nvPr>
        </p:nvSpPr>
        <p:spPr>
          <a:xfrm>
            <a:off x="353979" y="152188"/>
            <a:ext cx="8229600" cy="1143000"/>
          </a:xfrm>
        </p:spPr>
        <p:txBody>
          <a:bodyPr>
            <a:normAutofit/>
          </a:bodyPr>
          <a:lstStyle/>
          <a:p>
            <a:pPr algn="ctr"/>
            <a:r>
              <a:rPr lang="en-US" sz="6600" dirty="0"/>
              <a:t>External</a:t>
            </a:r>
          </a:p>
        </p:txBody>
      </p:sp>
    </p:spTree>
    <p:extLst>
      <p:ext uri="{BB962C8B-B14F-4D97-AF65-F5344CB8AC3E}">
        <p14:creationId xmlns:p14="http://schemas.microsoft.com/office/powerpoint/2010/main" val="12791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08;p21">
            <a:extLst>
              <a:ext uri="{FF2B5EF4-FFF2-40B4-BE49-F238E27FC236}">
                <a16:creationId xmlns:a16="http://schemas.microsoft.com/office/drawing/2014/main" id="{CFEF8FB4-5506-4945-8F4A-B9CDDD5A6DDF}"/>
              </a:ext>
            </a:extLst>
          </p:cNvPr>
          <p:cNvSpPr txBox="1"/>
          <p:nvPr/>
        </p:nvSpPr>
        <p:spPr>
          <a:xfrm>
            <a:off x="293138" y="1784223"/>
            <a:ext cx="1775002" cy="50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900"/>
              <a:buFont typeface="Open Sans"/>
              <a:buNone/>
            </a:pPr>
            <a:r>
              <a:rPr lang="en-US" sz="1100" b="0" i="0" u="none" dirty="0">
                <a:solidFill>
                  <a:srgbClr val="040404"/>
                </a:solidFill>
                <a:latin typeface="Open Sans"/>
                <a:ea typeface="Open Sans"/>
                <a:cs typeface="Open Sans"/>
                <a:sym typeface="Open Sans"/>
              </a:rPr>
              <a:t>Identify at least three employees in line of succession</a:t>
            </a:r>
            <a:endParaRPr sz="2800" dirty="0">
              <a:solidFill>
                <a:srgbClr val="040404"/>
              </a:solidFill>
            </a:endParaRPr>
          </a:p>
        </p:txBody>
      </p:sp>
      <p:sp>
        <p:nvSpPr>
          <p:cNvPr id="6" name="Google Shape;409;p21">
            <a:extLst>
              <a:ext uri="{FF2B5EF4-FFF2-40B4-BE49-F238E27FC236}">
                <a16:creationId xmlns:a16="http://schemas.microsoft.com/office/drawing/2014/main" id="{D2BD3CF4-4B42-458E-B1EA-C81A0CB478FF}"/>
              </a:ext>
            </a:extLst>
          </p:cNvPr>
          <p:cNvSpPr txBox="1"/>
          <p:nvPr/>
        </p:nvSpPr>
        <p:spPr>
          <a:xfrm>
            <a:off x="88486" y="4797647"/>
            <a:ext cx="1882689" cy="357187"/>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95380"/>
              </a:buClr>
              <a:buSzPts val="1700"/>
              <a:buFont typeface="Open Sans SemiBold"/>
              <a:buNone/>
            </a:pPr>
            <a:r>
              <a:rPr lang="en-US" sz="1700" b="1" i="0" u="none" dirty="0">
                <a:solidFill>
                  <a:srgbClr val="BFC7BB"/>
                </a:solidFill>
                <a:latin typeface="Open Sans SemiBold"/>
                <a:ea typeface="Open Sans SemiBold"/>
                <a:cs typeface="Open Sans SemiBold"/>
                <a:sym typeface="Open Sans SemiBold"/>
              </a:rPr>
              <a:t>Alternative Work Schedules</a:t>
            </a:r>
            <a:endParaRPr dirty="0">
              <a:solidFill>
                <a:srgbClr val="BFC7BB"/>
              </a:solidFill>
            </a:endParaRPr>
          </a:p>
        </p:txBody>
      </p:sp>
      <p:sp>
        <p:nvSpPr>
          <p:cNvPr id="7" name="Google Shape;410;p21">
            <a:extLst>
              <a:ext uri="{FF2B5EF4-FFF2-40B4-BE49-F238E27FC236}">
                <a16:creationId xmlns:a16="http://schemas.microsoft.com/office/drawing/2014/main" id="{E1E24BA4-8B2A-4FF8-98C8-02BBA0B447EA}"/>
              </a:ext>
            </a:extLst>
          </p:cNvPr>
          <p:cNvSpPr txBox="1"/>
          <p:nvPr/>
        </p:nvSpPr>
        <p:spPr>
          <a:xfrm>
            <a:off x="7175031" y="4908553"/>
            <a:ext cx="1805777" cy="3571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8C133F"/>
              </a:buClr>
              <a:buSzPts val="1700"/>
              <a:buFont typeface="Open Sans SemiBold"/>
              <a:buNone/>
            </a:pPr>
            <a:r>
              <a:rPr lang="en-US" sz="1700" b="1" i="0" u="none" dirty="0">
                <a:latin typeface="Open Sans SemiBold"/>
                <a:ea typeface="Open Sans SemiBold"/>
                <a:cs typeface="Open Sans SemiBold"/>
                <a:sym typeface="Open Sans SemiBold"/>
              </a:rPr>
              <a:t>Revoke Time Off</a:t>
            </a:r>
            <a:endParaRPr dirty="0"/>
          </a:p>
        </p:txBody>
      </p:sp>
      <p:sp>
        <p:nvSpPr>
          <p:cNvPr id="8" name="Google Shape;411;p21">
            <a:extLst>
              <a:ext uri="{FF2B5EF4-FFF2-40B4-BE49-F238E27FC236}">
                <a16:creationId xmlns:a16="http://schemas.microsoft.com/office/drawing/2014/main" id="{447FACDA-BC1C-4116-98F5-4F0B4AE2F706}"/>
              </a:ext>
            </a:extLst>
          </p:cNvPr>
          <p:cNvSpPr txBox="1"/>
          <p:nvPr/>
        </p:nvSpPr>
        <p:spPr>
          <a:xfrm>
            <a:off x="7217508" y="3474942"/>
            <a:ext cx="1179512" cy="3571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E24E5A"/>
              </a:buClr>
              <a:buSzPts val="1700"/>
              <a:buFont typeface="Open Sans SemiBold"/>
              <a:buNone/>
            </a:pPr>
            <a:r>
              <a:rPr lang="en-US" sz="1700" b="1" i="0" u="none" dirty="0">
                <a:solidFill>
                  <a:schemeClr val="accent1"/>
                </a:solidFill>
                <a:latin typeface="Open Sans SemiBold"/>
                <a:ea typeface="Open Sans SemiBold"/>
                <a:cs typeface="Open Sans SemiBold"/>
                <a:sym typeface="Open Sans SemiBold"/>
              </a:rPr>
              <a:t>Volunteer Services</a:t>
            </a:r>
            <a:endParaRPr dirty="0">
              <a:solidFill>
                <a:schemeClr val="accent1"/>
              </a:solidFill>
            </a:endParaRPr>
          </a:p>
        </p:txBody>
      </p:sp>
      <p:sp>
        <p:nvSpPr>
          <p:cNvPr id="9" name="Google Shape;412;p21">
            <a:extLst>
              <a:ext uri="{FF2B5EF4-FFF2-40B4-BE49-F238E27FC236}">
                <a16:creationId xmlns:a16="http://schemas.microsoft.com/office/drawing/2014/main" id="{62B9FB38-210B-4BC7-99A6-6B48DAD90F59}"/>
              </a:ext>
            </a:extLst>
          </p:cNvPr>
          <p:cNvSpPr txBox="1"/>
          <p:nvPr/>
        </p:nvSpPr>
        <p:spPr>
          <a:xfrm>
            <a:off x="265205" y="3533624"/>
            <a:ext cx="1719926" cy="357187"/>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39B3E3"/>
              </a:buClr>
              <a:buSzPts val="1700"/>
              <a:buFont typeface="Open Sans SemiBold"/>
              <a:buNone/>
            </a:pPr>
            <a:r>
              <a:rPr lang="en-US" sz="1700" b="1" i="0" u="none" dirty="0">
                <a:solidFill>
                  <a:schemeClr val="bg1">
                    <a:lumMod val="50000"/>
                  </a:schemeClr>
                </a:solidFill>
                <a:latin typeface="Open Sans SemiBold"/>
                <a:ea typeface="Open Sans SemiBold"/>
                <a:cs typeface="Open Sans SemiBold"/>
                <a:sym typeface="Open Sans SemiBold"/>
              </a:rPr>
              <a:t>Emergency</a:t>
            </a:r>
          </a:p>
          <a:p>
            <a:pPr marL="0" marR="0" lvl="0" indent="0" algn="r" rtl="0">
              <a:lnSpc>
                <a:spcPct val="100000"/>
              </a:lnSpc>
              <a:spcBef>
                <a:spcPts val="0"/>
              </a:spcBef>
              <a:spcAft>
                <a:spcPts val="0"/>
              </a:spcAft>
              <a:buClr>
                <a:srgbClr val="39B3E3"/>
              </a:buClr>
              <a:buSzPts val="1700"/>
              <a:buFont typeface="Open Sans SemiBold"/>
              <a:buNone/>
            </a:pPr>
            <a:r>
              <a:rPr lang="en-US" sz="1700" b="1" dirty="0">
                <a:solidFill>
                  <a:schemeClr val="bg1">
                    <a:lumMod val="50000"/>
                  </a:schemeClr>
                </a:solidFill>
                <a:latin typeface="Open Sans SemiBold"/>
                <a:ea typeface="Open Sans SemiBold"/>
                <a:cs typeface="Open Sans SemiBold"/>
                <a:sym typeface="Open Sans SemiBold"/>
              </a:rPr>
              <a:t>Communication</a:t>
            </a:r>
            <a:endParaRPr dirty="0">
              <a:solidFill>
                <a:schemeClr val="bg1">
                  <a:lumMod val="50000"/>
                </a:schemeClr>
              </a:solidFill>
            </a:endParaRPr>
          </a:p>
        </p:txBody>
      </p:sp>
      <p:sp>
        <p:nvSpPr>
          <p:cNvPr id="10" name="Google Shape;413;p21">
            <a:extLst>
              <a:ext uri="{FF2B5EF4-FFF2-40B4-BE49-F238E27FC236}">
                <a16:creationId xmlns:a16="http://schemas.microsoft.com/office/drawing/2014/main" id="{B9C68622-282F-4FB6-A0A7-005145CED7A2}"/>
              </a:ext>
            </a:extLst>
          </p:cNvPr>
          <p:cNvSpPr txBox="1"/>
          <p:nvPr/>
        </p:nvSpPr>
        <p:spPr>
          <a:xfrm>
            <a:off x="7201700" y="2491533"/>
            <a:ext cx="1851905" cy="3571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9430"/>
              </a:buClr>
              <a:buSzPts val="1700"/>
              <a:buFont typeface="Open Sans SemiBold"/>
              <a:buNone/>
            </a:pPr>
            <a:r>
              <a:rPr lang="en-US" sz="1700" b="1" i="0" u="none" dirty="0">
                <a:solidFill>
                  <a:schemeClr val="bg1">
                    <a:lumMod val="50000"/>
                  </a:schemeClr>
                </a:solidFill>
                <a:latin typeface="Open Sans SemiBold"/>
                <a:ea typeface="Open Sans SemiBold"/>
                <a:cs typeface="Open Sans SemiBold"/>
                <a:sym typeface="Open Sans SemiBold"/>
              </a:rPr>
              <a:t>Tele-Commuting</a:t>
            </a:r>
            <a:endParaRPr dirty="0">
              <a:solidFill>
                <a:schemeClr val="bg1">
                  <a:lumMod val="50000"/>
                </a:schemeClr>
              </a:solidFill>
            </a:endParaRPr>
          </a:p>
        </p:txBody>
      </p:sp>
      <p:sp>
        <p:nvSpPr>
          <p:cNvPr id="11" name="Google Shape;414;p21">
            <a:extLst>
              <a:ext uri="{FF2B5EF4-FFF2-40B4-BE49-F238E27FC236}">
                <a16:creationId xmlns:a16="http://schemas.microsoft.com/office/drawing/2014/main" id="{28DF5FB5-0F4F-45CE-BD1E-1260AF93BC79}"/>
              </a:ext>
            </a:extLst>
          </p:cNvPr>
          <p:cNvSpPr txBox="1"/>
          <p:nvPr/>
        </p:nvSpPr>
        <p:spPr>
          <a:xfrm>
            <a:off x="648786" y="2491841"/>
            <a:ext cx="1306512" cy="357187"/>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69D1DA"/>
              </a:buClr>
              <a:buSzPts val="1700"/>
              <a:buFont typeface="Open Sans SemiBold"/>
              <a:buNone/>
            </a:pPr>
            <a:r>
              <a:rPr lang="en-US" sz="1700" b="1" i="0" u="none" dirty="0">
                <a:solidFill>
                  <a:schemeClr val="accent1"/>
                </a:solidFill>
                <a:latin typeface="Open Sans SemiBold"/>
                <a:ea typeface="Open Sans SemiBold"/>
                <a:cs typeface="Open Sans SemiBold"/>
                <a:sym typeface="Open Sans SemiBold"/>
              </a:rPr>
              <a:t>Social Distancing</a:t>
            </a:r>
            <a:endParaRPr dirty="0">
              <a:solidFill>
                <a:schemeClr val="accent1"/>
              </a:solidFill>
            </a:endParaRPr>
          </a:p>
        </p:txBody>
      </p:sp>
      <p:sp>
        <p:nvSpPr>
          <p:cNvPr id="12" name="Google Shape;415;p21">
            <a:extLst>
              <a:ext uri="{FF2B5EF4-FFF2-40B4-BE49-F238E27FC236}">
                <a16:creationId xmlns:a16="http://schemas.microsoft.com/office/drawing/2014/main" id="{BAB64DB6-A197-4783-A02C-80BD78228FB1}"/>
              </a:ext>
            </a:extLst>
          </p:cNvPr>
          <p:cNvSpPr txBox="1"/>
          <p:nvPr/>
        </p:nvSpPr>
        <p:spPr>
          <a:xfrm>
            <a:off x="7183789" y="1260166"/>
            <a:ext cx="1154112" cy="3571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7BE48"/>
              </a:buClr>
              <a:buSzPts val="1700"/>
              <a:buFont typeface="Open Sans SemiBold"/>
              <a:buNone/>
            </a:pPr>
            <a:r>
              <a:rPr lang="en-US" sz="1700" b="1" i="0" u="none" dirty="0">
                <a:solidFill>
                  <a:srgbClr val="BFC7BB"/>
                </a:solidFill>
                <a:latin typeface="Open Sans SemiBold"/>
                <a:ea typeface="Open Sans SemiBold"/>
                <a:cs typeface="Open Sans SemiBold"/>
                <a:sym typeface="Open Sans SemiBold"/>
              </a:rPr>
              <a:t>Contingent Workforce</a:t>
            </a:r>
            <a:endParaRPr dirty="0">
              <a:solidFill>
                <a:srgbClr val="BFC7BB"/>
              </a:solidFill>
            </a:endParaRPr>
          </a:p>
        </p:txBody>
      </p:sp>
      <p:sp>
        <p:nvSpPr>
          <p:cNvPr id="13" name="Google Shape;416;p21">
            <a:extLst>
              <a:ext uri="{FF2B5EF4-FFF2-40B4-BE49-F238E27FC236}">
                <a16:creationId xmlns:a16="http://schemas.microsoft.com/office/drawing/2014/main" id="{128060EA-8233-4579-A079-8B4179485E01}"/>
              </a:ext>
            </a:extLst>
          </p:cNvPr>
          <p:cNvSpPr txBox="1"/>
          <p:nvPr/>
        </p:nvSpPr>
        <p:spPr>
          <a:xfrm>
            <a:off x="574240" y="1295006"/>
            <a:ext cx="1415344" cy="357187"/>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69DAAB"/>
              </a:buClr>
              <a:buSzPts val="1700"/>
              <a:buFont typeface="Open Sans SemiBold"/>
              <a:buNone/>
            </a:pPr>
            <a:r>
              <a:rPr lang="en-US" sz="1700" b="1" i="0" u="none" dirty="0">
                <a:latin typeface="Open Sans SemiBold"/>
                <a:ea typeface="Open Sans SemiBold"/>
                <a:cs typeface="Open Sans SemiBold"/>
                <a:sym typeface="Open Sans SemiBold"/>
              </a:rPr>
              <a:t>Succession Planning</a:t>
            </a:r>
            <a:endParaRPr dirty="0"/>
          </a:p>
        </p:txBody>
      </p:sp>
      <p:sp>
        <p:nvSpPr>
          <p:cNvPr id="20" name="Google Shape;425;p21">
            <a:extLst>
              <a:ext uri="{FF2B5EF4-FFF2-40B4-BE49-F238E27FC236}">
                <a16:creationId xmlns:a16="http://schemas.microsoft.com/office/drawing/2014/main" id="{11CB5B0F-D6CB-4260-A4AA-F85E53D28933}"/>
              </a:ext>
            </a:extLst>
          </p:cNvPr>
          <p:cNvSpPr/>
          <p:nvPr/>
        </p:nvSpPr>
        <p:spPr>
          <a:xfrm>
            <a:off x="2170846" y="3151093"/>
            <a:ext cx="1339850" cy="2827337"/>
          </a:xfrm>
          <a:custGeom>
            <a:avLst/>
            <a:gdLst/>
            <a:ahLst/>
            <a:cxnLst/>
            <a:rect l="l" t="t" r="r" b="b"/>
            <a:pathLst>
              <a:path w="326" h="688" extrusionOk="0">
                <a:moveTo>
                  <a:pt x="326" y="688"/>
                </a:moveTo>
                <a:cubicBezTo>
                  <a:pt x="273" y="651"/>
                  <a:pt x="217" y="575"/>
                  <a:pt x="217" y="420"/>
                </a:cubicBezTo>
                <a:cubicBezTo>
                  <a:pt x="217" y="0"/>
                  <a:pt x="217" y="0"/>
                  <a:pt x="217" y="0"/>
                </a:cubicBezTo>
                <a:cubicBezTo>
                  <a:pt x="187" y="2"/>
                  <a:pt x="124" y="11"/>
                  <a:pt x="72" y="56"/>
                </a:cubicBezTo>
                <a:cubicBezTo>
                  <a:pt x="8" y="112"/>
                  <a:pt x="1" y="177"/>
                  <a:pt x="0" y="195"/>
                </a:cubicBezTo>
                <a:cubicBezTo>
                  <a:pt x="0" y="397"/>
                  <a:pt x="0" y="397"/>
                  <a:pt x="0" y="397"/>
                </a:cubicBezTo>
                <a:cubicBezTo>
                  <a:pt x="0" y="557"/>
                  <a:pt x="130" y="688"/>
                  <a:pt x="291" y="688"/>
                </a:cubicBezTo>
                <a:lnTo>
                  <a:pt x="326" y="688"/>
                </a:lnTo>
                <a:close/>
              </a:path>
            </a:pathLst>
          </a:custGeom>
          <a:solidFill>
            <a:schemeClr val="bg1">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 name="Google Shape;426;p21">
            <a:extLst>
              <a:ext uri="{FF2B5EF4-FFF2-40B4-BE49-F238E27FC236}">
                <a16:creationId xmlns:a16="http://schemas.microsoft.com/office/drawing/2014/main" id="{A9812276-9CE6-4EDD-B283-39CE70B46723}"/>
              </a:ext>
            </a:extLst>
          </p:cNvPr>
          <p:cNvSpPr/>
          <p:nvPr/>
        </p:nvSpPr>
        <p:spPr>
          <a:xfrm>
            <a:off x="3221771" y="4090893"/>
            <a:ext cx="1319212" cy="1887537"/>
          </a:xfrm>
          <a:custGeom>
            <a:avLst/>
            <a:gdLst/>
            <a:ahLst/>
            <a:cxnLst/>
            <a:rect l="l" t="t" r="r" b="b"/>
            <a:pathLst>
              <a:path w="321" h="459" extrusionOk="0">
                <a:moveTo>
                  <a:pt x="321" y="459"/>
                </a:moveTo>
                <a:cubicBezTo>
                  <a:pt x="302" y="446"/>
                  <a:pt x="285" y="430"/>
                  <a:pt x="269" y="412"/>
                </a:cubicBezTo>
                <a:cubicBezTo>
                  <a:pt x="208" y="342"/>
                  <a:pt x="203" y="255"/>
                  <a:pt x="203" y="230"/>
                </a:cubicBezTo>
                <a:cubicBezTo>
                  <a:pt x="203" y="224"/>
                  <a:pt x="203" y="221"/>
                  <a:pt x="203" y="221"/>
                </a:cubicBezTo>
                <a:cubicBezTo>
                  <a:pt x="203" y="0"/>
                  <a:pt x="203" y="0"/>
                  <a:pt x="203" y="0"/>
                </a:cubicBezTo>
                <a:cubicBezTo>
                  <a:pt x="0" y="0"/>
                  <a:pt x="0" y="0"/>
                  <a:pt x="0" y="0"/>
                </a:cubicBezTo>
                <a:cubicBezTo>
                  <a:pt x="0" y="191"/>
                  <a:pt x="0" y="191"/>
                  <a:pt x="0" y="191"/>
                </a:cubicBezTo>
                <a:cubicBezTo>
                  <a:pt x="0" y="443"/>
                  <a:pt x="153" y="458"/>
                  <a:pt x="184" y="459"/>
                </a:cubicBezTo>
                <a:lnTo>
                  <a:pt x="321" y="459"/>
                </a:lnTo>
                <a:close/>
              </a:path>
            </a:pathLst>
          </a:cu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Google Shape;427;p21">
            <a:extLst>
              <a:ext uri="{FF2B5EF4-FFF2-40B4-BE49-F238E27FC236}">
                <a16:creationId xmlns:a16="http://schemas.microsoft.com/office/drawing/2014/main" id="{C8270376-DD9D-4DDB-BD83-8805A49E9FC1}"/>
              </a:ext>
            </a:extLst>
          </p:cNvPr>
          <p:cNvSpPr/>
          <p:nvPr/>
        </p:nvSpPr>
        <p:spPr>
          <a:xfrm>
            <a:off x="2170846" y="2155730"/>
            <a:ext cx="1885950" cy="1319212"/>
          </a:xfrm>
          <a:custGeom>
            <a:avLst/>
            <a:gdLst/>
            <a:ahLst/>
            <a:cxnLst/>
            <a:rect l="l" t="t" r="r" b="b"/>
            <a:pathLst>
              <a:path w="459" h="321" extrusionOk="0">
                <a:moveTo>
                  <a:pt x="0" y="184"/>
                </a:moveTo>
                <a:cubicBezTo>
                  <a:pt x="0" y="321"/>
                  <a:pt x="0" y="321"/>
                  <a:pt x="0" y="321"/>
                </a:cubicBezTo>
                <a:cubicBezTo>
                  <a:pt x="13" y="302"/>
                  <a:pt x="29" y="285"/>
                  <a:pt x="47" y="269"/>
                </a:cubicBezTo>
                <a:cubicBezTo>
                  <a:pt x="130" y="197"/>
                  <a:pt x="233" y="203"/>
                  <a:pt x="238" y="203"/>
                </a:cubicBezTo>
                <a:cubicBezTo>
                  <a:pt x="459" y="203"/>
                  <a:pt x="459" y="203"/>
                  <a:pt x="459" y="203"/>
                </a:cubicBezTo>
                <a:cubicBezTo>
                  <a:pt x="459" y="0"/>
                  <a:pt x="459" y="0"/>
                  <a:pt x="459" y="0"/>
                </a:cubicBezTo>
                <a:cubicBezTo>
                  <a:pt x="268" y="0"/>
                  <a:pt x="268" y="0"/>
                  <a:pt x="268" y="0"/>
                </a:cubicBezTo>
                <a:cubicBezTo>
                  <a:pt x="16" y="0"/>
                  <a:pt x="1" y="153"/>
                  <a:pt x="0" y="18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 name="Google Shape;428;p21">
            <a:extLst>
              <a:ext uri="{FF2B5EF4-FFF2-40B4-BE49-F238E27FC236}">
                <a16:creationId xmlns:a16="http://schemas.microsoft.com/office/drawing/2014/main" id="{655B025D-CBBA-42A0-9685-78F07906F9BA}"/>
              </a:ext>
            </a:extLst>
          </p:cNvPr>
          <p:cNvSpPr/>
          <p:nvPr/>
        </p:nvSpPr>
        <p:spPr>
          <a:xfrm>
            <a:off x="4217134" y="4638580"/>
            <a:ext cx="2825750" cy="1339850"/>
          </a:xfrm>
          <a:custGeom>
            <a:avLst/>
            <a:gdLst/>
            <a:ahLst/>
            <a:cxnLst/>
            <a:rect l="l" t="t" r="r" b="b"/>
            <a:pathLst>
              <a:path w="688" h="326" extrusionOk="0">
                <a:moveTo>
                  <a:pt x="56" y="254"/>
                </a:moveTo>
                <a:cubicBezTo>
                  <a:pt x="112" y="318"/>
                  <a:pt x="177" y="325"/>
                  <a:pt x="195" y="326"/>
                </a:cubicBezTo>
                <a:cubicBezTo>
                  <a:pt x="397" y="326"/>
                  <a:pt x="397" y="326"/>
                  <a:pt x="397" y="326"/>
                </a:cubicBezTo>
                <a:cubicBezTo>
                  <a:pt x="558" y="326"/>
                  <a:pt x="688" y="195"/>
                  <a:pt x="688" y="35"/>
                </a:cubicBezTo>
                <a:cubicBezTo>
                  <a:pt x="688" y="0"/>
                  <a:pt x="688" y="0"/>
                  <a:pt x="688" y="0"/>
                </a:cubicBezTo>
                <a:cubicBezTo>
                  <a:pt x="651" y="53"/>
                  <a:pt x="575" y="109"/>
                  <a:pt x="420" y="109"/>
                </a:cubicBezTo>
                <a:cubicBezTo>
                  <a:pt x="0" y="109"/>
                  <a:pt x="0" y="109"/>
                  <a:pt x="0" y="109"/>
                </a:cubicBezTo>
                <a:cubicBezTo>
                  <a:pt x="2" y="138"/>
                  <a:pt x="11" y="202"/>
                  <a:pt x="56" y="254"/>
                </a:cubicBezTo>
                <a:close/>
              </a:path>
            </a:pathLst>
          </a:custGeom>
          <a:solidFill>
            <a:srgbClr val="12264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4" name="Google Shape;429;p21">
            <a:extLst>
              <a:ext uri="{FF2B5EF4-FFF2-40B4-BE49-F238E27FC236}">
                <a16:creationId xmlns:a16="http://schemas.microsoft.com/office/drawing/2014/main" id="{1F4664A6-9686-439D-9ECA-AFDAF66847F6}"/>
              </a:ext>
            </a:extLst>
          </p:cNvPr>
          <p:cNvSpPr/>
          <p:nvPr/>
        </p:nvSpPr>
        <p:spPr>
          <a:xfrm>
            <a:off x="5156934" y="3601943"/>
            <a:ext cx="1885950" cy="1323975"/>
          </a:xfrm>
          <a:custGeom>
            <a:avLst/>
            <a:gdLst/>
            <a:ahLst/>
            <a:cxnLst/>
            <a:rect l="l" t="t" r="r" b="b"/>
            <a:pathLst>
              <a:path w="459" h="322" extrusionOk="0">
                <a:moveTo>
                  <a:pt x="412" y="53"/>
                </a:moveTo>
                <a:cubicBezTo>
                  <a:pt x="329" y="125"/>
                  <a:pt x="226" y="119"/>
                  <a:pt x="221" y="119"/>
                </a:cubicBezTo>
                <a:cubicBezTo>
                  <a:pt x="0" y="119"/>
                  <a:pt x="0" y="119"/>
                  <a:pt x="0" y="119"/>
                </a:cubicBezTo>
                <a:cubicBezTo>
                  <a:pt x="0" y="322"/>
                  <a:pt x="0" y="322"/>
                  <a:pt x="0" y="322"/>
                </a:cubicBezTo>
                <a:cubicBezTo>
                  <a:pt x="191" y="322"/>
                  <a:pt x="191" y="322"/>
                  <a:pt x="191" y="322"/>
                </a:cubicBezTo>
                <a:cubicBezTo>
                  <a:pt x="443" y="322"/>
                  <a:pt x="458" y="169"/>
                  <a:pt x="459" y="138"/>
                </a:cubicBezTo>
                <a:cubicBezTo>
                  <a:pt x="459" y="0"/>
                  <a:pt x="459" y="0"/>
                  <a:pt x="459" y="0"/>
                </a:cubicBezTo>
                <a:cubicBezTo>
                  <a:pt x="446" y="19"/>
                  <a:pt x="430" y="37"/>
                  <a:pt x="412" y="53"/>
                </a:cubicBezTo>
                <a:close/>
              </a:path>
            </a:pathLst>
          </a:custGeom>
          <a:solidFill>
            <a:srgbClr val="C6AA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 name="Google Shape;430;p21">
            <a:extLst>
              <a:ext uri="{FF2B5EF4-FFF2-40B4-BE49-F238E27FC236}">
                <a16:creationId xmlns:a16="http://schemas.microsoft.com/office/drawing/2014/main" id="{B3A0B26E-0002-455D-BFF1-CF02B9CDF6FD}"/>
              </a:ext>
            </a:extLst>
          </p:cNvPr>
          <p:cNvSpPr/>
          <p:nvPr/>
        </p:nvSpPr>
        <p:spPr>
          <a:xfrm>
            <a:off x="5703034" y="1103218"/>
            <a:ext cx="1339850" cy="2827337"/>
          </a:xfrm>
          <a:custGeom>
            <a:avLst/>
            <a:gdLst/>
            <a:ahLst/>
            <a:cxnLst/>
            <a:rect l="l" t="t" r="r" b="b"/>
            <a:pathLst>
              <a:path w="326" h="688" extrusionOk="0">
                <a:moveTo>
                  <a:pt x="0" y="0"/>
                </a:moveTo>
                <a:cubicBezTo>
                  <a:pt x="53" y="37"/>
                  <a:pt x="109" y="113"/>
                  <a:pt x="109" y="268"/>
                </a:cubicBezTo>
                <a:cubicBezTo>
                  <a:pt x="109" y="688"/>
                  <a:pt x="109" y="688"/>
                  <a:pt x="109" y="688"/>
                </a:cubicBezTo>
                <a:cubicBezTo>
                  <a:pt x="139" y="686"/>
                  <a:pt x="202" y="677"/>
                  <a:pt x="254" y="632"/>
                </a:cubicBezTo>
                <a:cubicBezTo>
                  <a:pt x="318" y="576"/>
                  <a:pt x="325" y="511"/>
                  <a:pt x="326" y="493"/>
                </a:cubicBezTo>
                <a:cubicBezTo>
                  <a:pt x="326" y="291"/>
                  <a:pt x="326" y="291"/>
                  <a:pt x="326" y="291"/>
                </a:cubicBezTo>
                <a:cubicBezTo>
                  <a:pt x="326" y="130"/>
                  <a:pt x="196" y="0"/>
                  <a:pt x="35" y="0"/>
                </a:cubicBezTo>
                <a:lnTo>
                  <a:pt x="0" y="0"/>
                </a:lnTo>
                <a:close/>
              </a:path>
            </a:pathLst>
          </a:custGeom>
          <a:solidFill>
            <a:schemeClr val="bg1">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 name="Google Shape;431;p21">
            <a:extLst>
              <a:ext uri="{FF2B5EF4-FFF2-40B4-BE49-F238E27FC236}">
                <a16:creationId xmlns:a16="http://schemas.microsoft.com/office/drawing/2014/main" id="{9E58AE65-4142-4749-9799-65927850ACA7}"/>
              </a:ext>
            </a:extLst>
          </p:cNvPr>
          <p:cNvSpPr/>
          <p:nvPr/>
        </p:nvSpPr>
        <p:spPr>
          <a:xfrm>
            <a:off x="4672746" y="1103218"/>
            <a:ext cx="1317625" cy="1887537"/>
          </a:xfrm>
          <a:custGeom>
            <a:avLst/>
            <a:gdLst/>
            <a:ahLst/>
            <a:cxnLst/>
            <a:rect l="l" t="t" r="r" b="b"/>
            <a:pathLst>
              <a:path w="321" h="459" extrusionOk="0">
                <a:moveTo>
                  <a:pt x="0" y="0"/>
                </a:moveTo>
                <a:cubicBezTo>
                  <a:pt x="19" y="13"/>
                  <a:pt x="36" y="28"/>
                  <a:pt x="52" y="47"/>
                </a:cubicBezTo>
                <a:cubicBezTo>
                  <a:pt x="113" y="117"/>
                  <a:pt x="118" y="204"/>
                  <a:pt x="118" y="229"/>
                </a:cubicBezTo>
                <a:cubicBezTo>
                  <a:pt x="118" y="234"/>
                  <a:pt x="118" y="238"/>
                  <a:pt x="118" y="238"/>
                </a:cubicBezTo>
                <a:cubicBezTo>
                  <a:pt x="118" y="459"/>
                  <a:pt x="118" y="459"/>
                  <a:pt x="118" y="459"/>
                </a:cubicBezTo>
                <a:cubicBezTo>
                  <a:pt x="321" y="459"/>
                  <a:pt x="321" y="459"/>
                  <a:pt x="321" y="459"/>
                </a:cubicBezTo>
                <a:cubicBezTo>
                  <a:pt x="321" y="268"/>
                  <a:pt x="321" y="268"/>
                  <a:pt x="321" y="268"/>
                </a:cubicBezTo>
                <a:cubicBezTo>
                  <a:pt x="321" y="16"/>
                  <a:pt x="168" y="1"/>
                  <a:pt x="137" y="0"/>
                </a:cubicBezTo>
                <a:lnTo>
                  <a:pt x="0" y="0"/>
                </a:lnTo>
                <a:close/>
              </a:path>
            </a:pathLst>
          </a:cu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 name="Google Shape;432;p21">
            <a:extLst>
              <a:ext uri="{FF2B5EF4-FFF2-40B4-BE49-F238E27FC236}">
                <a16:creationId xmlns:a16="http://schemas.microsoft.com/office/drawing/2014/main" id="{B9B2261A-8FCF-4DEB-AA40-8D4ADA721539}"/>
              </a:ext>
            </a:extLst>
          </p:cNvPr>
          <p:cNvSpPr/>
          <p:nvPr/>
        </p:nvSpPr>
        <p:spPr>
          <a:xfrm>
            <a:off x="2170846" y="1103218"/>
            <a:ext cx="2825750" cy="1339850"/>
          </a:xfrm>
          <a:custGeom>
            <a:avLst/>
            <a:gdLst/>
            <a:ahLst/>
            <a:cxnLst/>
            <a:rect l="l" t="t" r="r" b="b"/>
            <a:pathLst>
              <a:path w="688" h="326" extrusionOk="0">
                <a:moveTo>
                  <a:pt x="632" y="72"/>
                </a:moveTo>
                <a:cubicBezTo>
                  <a:pt x="576" y="8"/>
                  <a:pt x="511" y="1"/>
                  <a:pt x="493" y="0"/>
                </a:cubicBezTo>
                <a:cubicBezTo>
                  <a:pt x="291" y="0"/>
                  <a:pt x="291" y="0"/>
                  <a:pt x="291" y="0"/>
                </a:cubicBezTo>
                <a:cubicBezTo>
                  <a:pt x="130" y="0"/>
                  <a:pt x="0" y="130"/>
                  <a:pt x="0" y="291"/>
                </a:cubicBezTo>
                <a:cubicBezTo>
                  <a:pt x="0" y="326"/>
                  <a:pt x="0" y="326"/>
                  <a:pt x="0" y="326"/>
                </a:cubicBezTo>
                <a:cubicBezTo>
                  <a:pt x="37" y="273"/>
                  <a:pt x="113" y="217"/>
                  <a:pt x="268" y="217"/>
                </a:cubicBezTo>
                <a:cubicBezTo>
                  <a:pt x="688" y="217"/>
                  <a:pt x="688" y="217"/>
                  <a:pt x="688" y="217"/>
                </a:cubicBezTo>
                <a:cubicBezTo>
                  <a:pt x="686" y="187"/>
                  <a:pt x="677" y="124"/>
                  <a:pt x="632" y="72"/>
                </a:cubicBez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 name="Google Shape;439;p21">
            <a:extLst>
              <a:ext uri="{FF2B5EF4-FFF2-40B4-BE49-F238E27FC236}">
                <a16:creationId xmlns:a16="http://schemas.microsoft.com/office/drawing/2014/main" id="{447B3FA1-DE5B-4A49-80B7-7CDB5ED8F449}"/>
              </a:ext>
            </a:extLst>
          </p:cNvPr>
          <p:cNvSpPr/>
          <p:nvPr/>
        </p:nvSpPr>
        <p:spPr>
          <a:xfrm>
            <a:off x="3313052" y="1255495"/>
            <a:ext cx="1006475" cy="525663"/>
          </a:xfrm>
          <a:custGeom>
            <a:avLst/>
            <a:gdLst/>
            <a:ahLst/>
            <a:cxnLst/>
            <a:rect l="l" t="t" r="r" b="b"/>
            <a:pathLst>
              <a:path w="217" h="113" extrusionOk="0">
                <a:moveTo>
                  <a:pt x="156" y="106"/>
                </a:moveTo>
                <a:cubicBezTo>
                  <a:pt x="153" y="108"/>
                  <a:pt x="150" y="109"/>
                  <a:pt x="147" y="110"/>
                </a:cubicBezTo>
                <a:cubicBezTo>
                  <a:pt x="136" y="112"/>
                  <a:pt x="125" y="113"/>
                  <a:pt x="111" y="113"/>
                </a:cubicBezTo>
                <a:cubicBezTo>
                  <a:pt x="97" y="113"/>
                  <a:pt x="86" y="112"/>
                  <a:pt x="75" y="110"/>
                </a:cubicBezTo>
                <a:cubicBezTo>
                  <a:pt x="72" y="109"/>
                  <a:pt x="69" y="108"/>
                  <a:pt x="65" y="106"/>
                </a:cubicBezTo>
                <a:cubicBezTo>
                  <a:pt x="56" y="102"/>
                  <a:pt x="56" y="94"/>
                  <a:pt x="61" y="89"/>
                </a:cubicBezTo>
                <a:cubicBezTo>
                  <a:pt x="67" y="83"/>
                  <a:pt x="74" y="79"/>
                  <a:pt x="81" y="76"/>
                </a:cubicBezTo>
                <a:cubicBezTo>
                  <a:pt x="85" y="74"/>
                  <a:pt x="88" y="73"/>
                  <a:pt x="91" y="72"/>
                </a:cubicBezTo>
                <a:cubicBezTo>
                  <a:pt x="98" y="69"/>
                  <a:pt x="99" y="63"/>
                  <a:pt x="95" y="58"/>
                </a:cubicBezTo>
                <a:cubicBezTo>
                  <a:pt x="85" y="49"/>
                  <a:pt x="82" y="37"/>
                  <a:pt x="82" y="25"/>
                </a:cubicBezTo>
                <a:cubicBezTo>
                  <a:pt x="83" y="11"/>
                  <a:pt x="91" y="4"/>
                  <a:pt x="103" y="1"/>
                </a:cubicBezTo>
                <a:cubicBezTo>
                  <a:pt x="106" y="0"/>
                  <a:pt x="108" y="0"/>
                  <a:pt x="111" y="0"/>
                </a:cubicBezTo>
                <a:cubicBezTo>
                  <a:pt x="113" y="0"/>
                  <a:pt x="116" y="0"/>
                  <a:pt x="119" y="1"/>
                </a:cubicBezTo>
                <a:cubicBezTo>
                  <a:pt x="131" y="4"/>
                  <a:pt x="139" y="11"/>
                  <a:pt x="139" y="25"/>
                </a:cubicBezTo>
                <a:cubicBezTo>
                  <a:pt x="140" y="37"/>
                  <a:pt x="136" y="49"/>
                  <a:pt x="127" y="58"/>
                </a:cubicBezTo>
                <a:cubicBezTo>
                  <a:pt x="122" y="63"/>
                  <a:pt x="124" y="69"/>
                  <a:pt x="130" y="72"/>
                </a:cubicBezTo>
                <a:cubicBezTo>
                  <a:pt x="134" y="73"/>
                  <a:pt x="137" y="74"/>
                  <a:pt x="140" y="76"/>
                </a:cubicBezTo>
                <a:cubicBezTo>
                  <a:pt x="148" y="79"/>
                  <a:pt x="155" y="83"/>
                  <a:pt x="160" y="89"/>
                </a:cubicBezTo>
                <a:cubicBezTo>
                  <a:pt x="164" y="93"/>
                  <a:pt x="166" y="102"/>
                  <a:pt x="156" y="106"/>
                </a:cubicBezTo>
                <a:close/>
                <a:moveTo>
                  <a:pt x="213" y="96"/>
                </a:moveTo>
                <a:cubicBezTo>
                  <a:pt x="209" y="92"/>
                  <a:pt x="204" y="90"/>
                  <a:pt x="199" y="87"/>
                </a:cubicBezTo>
                <a:cubicBezTo>
                  <a:pt x="197" y="86"/>
                  <a:pt x="194" y="85"/>
                  <a:pt x="192" y="84"/>
                </a:cubicBezTo>
                <a:cubicBezTo>
                  <a:pt x="188" y="83"/>
                  <a:pt x="187" y="78"/>
                  <a:pt x="190" y="75"/>
                </a:cubicBezTo>
                <a:cubicBezTo>
                  <a:pt x="196" y="68"/>
                  <a:pt x="199" y="60"/>
                  <a:pt x="198" y="51"/>
                </a:cubicBezTo>
                <a:cubicBezTo>
                  <a:pt x="198" y="42"/>
                  <a:pt x="193" y="37"/>
                  <a:pt x="184" y="35"/>
                </a:cubicBezTo>
                <a:cubicBezTo>
                  <a:pt x="182" y="35"/>
                  <a:pt x="180" y="34"/>
                  <a:pt x="179" y="34"/>
                </a:cubicBezTo>
                <a:cubicBezTo>
                  <a:pt x="177" y="34"/>
                  <a:pt x="175" y="35"/>
                  <a:pt x="173" y="35"/>
                </a:cubicBezTo>
                <a:cubicBezTo>
                  <a:pt x="165" y="37"/>
                  <a:pt x="159" y="42"/>
                  <a:pt x="159" y="51"/>
                </a:cubicBezTo>
                <a:cubicBezTo>
                  <a:pt x="158" y="60"/>
                  <a:pt x="161" y="68"/>
                  <a:pt x="167" y="75"/>
                </a:cubicBezTo>
                <a:cubicBezTo>
                  <a:pt x="171" y="78"/>
                  <a:pt x="169" y="83"/>
                  <a:pt x="165" y="84"/>
                </a:cubicBezTo>
                <a:cubicBezTo>
                  <a:pt x="165" y="84"/>
                  <a:pt x="165" y="84"/>
                  <a:pt x="165" y="85"/>
                </a:cubicBezTo>
                <a:cubicBezTo>
                  <a:pt x="165" y="85"/>
                  <a:pt x="166" y="86"/>
                  <a:pt x="167" y="86"/>
                </a:cubicBezTo>
                <a:cubicBezTo>
                  <a:pt x="170" y="89"/>
                  <a:pt x="171" y="94"/>
                  <a:pt x="170" y="99"/>
                </a:cubicBezTo>
                <a:cubicBezTo>
                  <a:pt x="169" y="104"/>
                  <a:pt x="166" y="107"/>
                  <a:pt x="161" y="110"/>
                </a:cubicBezTo>
                <a:cubicBezTo>
                  <a:pt x="160" y="110"/>
                  <a:pt x="159" y="111"/>
                  <a:pt x="157" y="111"/>
                </a:cubicBezTo>
                <a:cubicBezTo>
                  <a:pt x="164" y="113"/>
                  <a:pt x="171" y="113"/>
                  <a:pt x="179" y="113"/>
                </a:cubicBezTo>
                <a:cubicBezTo>
                  <a:pt x="188" y="113"/>
                  <a:pt x="196" y="112"/>
                  <a:pt x="203" y="111"/>
                </a:cubicBezTo>
                <a:cubicBezTo>
                  <a:pt x="206" y="110"/>
                  <a:pt x="208" y="109"/>
                  <a:pt x="210" y="108"/>
                </a:cubicBezTo>
                <a:cubicBezTo>
                  <a:pt x="217" y="105"/>
                  <a:pt x="216" y="99"/>
                  <a:pt x="213" y="96"/>
                </a:cubicBezTo>
                <a:close/>
                <a:moveTo>
                  <a:pt x="51" y="99"/>
                </a:moveTo>
                <a:cubicBezTo>
                  <a:pt x="50" y="94"/>
                  <a:pt x="52" y="90"/>
                  <a:pt x="55" y="86"/>
                </a:cubicBezTo>
                <a:cubicBezTo>
                  <a:pt x="57" y="85"/>
                  <a:pt x="58" y="84"/>
                  <a:pt x="60" y="82"/>
                </a:cubicBezTo>
                <a:cubicBezTo>
                  <a:pt x="59" y="82"/>
                  <a:pt x="58" y="82"/>
                  <a:pt x="57" y="81"/>
                </a:cubicBezTo>
                <a:cubicBezTo>
                  <a:pt x="52" y="79"/>
                  <a:pt x="51" y="74"/>
                  <a:pt x="54" y="71"/>
                </a:cubicBezTo>
                <a:cubicBezTo>
                  <a:pt x="62" y="64"/>
                  <a:pt x="64" y="55"/>
                  <a:pt x="64" y="45"/>
                </a:cubicBezTo>
                <a:cubicBezTo>
                  <a:pt x="64" y="35"/>
                  <a:pt x="57" y="29"/>
                  <a:pt x="48" y="27"/>
                </a:cubicBezTo>
                <a:cubicBezTo>
                  <a:pt x="46" y="26"/>
                  <a:pt x="44" y="26"/>
                  <a:pt x="42" y="26"/>
                </a:cubicBezTo>
                <a:cubicBezTo>
                  <a:pt x="40" y="26"/>
                  <a:pt x="38" y="26"/>
                  <a:pt x="36" y="27"/>
                </a:cubicBezTo>
                <a:cubicBezTo>
                  <a:pt x="26" y="29"/>
                  <a:pt x="20" y="35"/>
                  <a:pt x="20" y="45"/>
                </a:cubicBezTo>
                <a:cubicBezTo>
                  <a:pt x="20" y="55"/>
                  <a:pt x="22" y="64"/>
                  <a:pt x="30" y="71"/>
                </a:cubicBezTo>
                <a:cubicBezTo>
                  <a:pt x="33" y="74"/>
                  <a:pt x="32" y="79"/>
                  <a:pt x="27" y="81"/>
                </a:cubicBezTo>
                <a:cubicBezTo>
                  <a:pt x="24" y="82"/>
                  <a:pt x="22" y="83"/>
                  <a:pt x="19" y="84"/>
                </a:cubicBezTo>
                <a:cubicBezTo>
                  <a:pt x="14" y="87"/>
                  <a:pt x="8" y="90"/>
                  <a:pt x="4" y="95"/>
                </a:cubicBezTo>
                <a:cubicBezTo>
                  <a:pt x="0" y="99"/>
                  <a:pt x="0" y="104"/>
                  <a:pt x="7" y="108"/>
                </a:cubicBezTo>
                <a:cubicBezTo>
                  <a:pt x="9" y="109"/>
                  <a:pt x="12" y="110"/>
                  <a:pt x="14" y="110"/>
                </a:cubicBezTo>
                <a:cubicBezTo>
                  <a:pt x="23" y="112"/>
                  <a:pt x="31" y="113"/>
                  <a:pt x="42" y="113"/>
                </a:cubicBezTo>
                <a:cubicBezTo>
                  <a:pt x="50" y="113"/>
                  <a:pt x="58" y="112"/>
                  <a:pt x="64" y="111"/>
                </a:cubicBezTo>
                <a:cubicBezTo>
                  <a:pt x="63" y="111"/>
                  <a:pt x="62" y="110"/>
                  <a:pt x="60" y="110"/>
                </a:cubicBezTo>
                <a:cubicBezTo>
                  <a:pt x="55" y="107"/>
                  <a:pt x="52" y="103"/>
                  <a:pt x="51" y="9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36" name="Google Shape;442;p21">
            <a:extLst>
              <a:ext uri="{FF2B5EF4-FFF2-40B4-BE49-F238E27FC236}">
                <a16:creationId xmlns:a16="http://schemas.microsoft.com/office/drawing/2014/main" id="{61E3C7C6-F17E-417C-8A93-C616D84D4925}"/>
              </a:ext>
            </a:extLst>
          </p:cNvPr>
          <p:cNvSpPr txBox="1"/>
          <p:nvPr/>
        </p:nvSpPr>
        <p:spPr>
          <a:xfrm>
            <a:off x="72609" y="2997633"/>
            <a:ext cx="1973244" cy="5064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900"/>
              <a:buFont typeface="Open Sans"/>
              <a:buNone/>
            </a:pPr>
            <a:r>
              <a:rPr lang="en-US" sz="1100" b="0" i="0" u="none" dirty="0">
                <a:solidFill>
                  <a:srgbClr val="404040"/>
                </a:solidFill>
                <a:latin typeface="Open Sans"/>
                <a:ea typeface="Open Sans"/>
                <a:cs typeface="Open Sans"/>
                <a:sym typeface="Open Sans"/>
              </a:rPr>
              <a:t>Complete transactions over phone or internet</a:t>
            </a:r>
            <a:endParaRPr sz="2800" dirty="0">
              <a:solidFill>
                <a:srgbClr val="404040"/>
              </a:solidFill>
            </a:endParaRPr>
          </a:p>
        </p:txBody>
      </p:sp>
      <p:sp>
        <p:nvSpPr>
          <p:cNvPr id="37" name="Google Shape;443;p21">
            <a:extLst>
              <a:ext uri="{FF2B5EF4-FFF2-40B4-BE49-F238E27FC236}">
                <a16:creationId xmlns:a16="http://schemas.microsoft.com/office/drawing/2014/main" id="{58229D21-103E-4B5B-86B0-8DCFC23574B0}"/>
              </a:ext>
            </a:extLst>
          </p:cNvPr>
          <p:cNvSpPr txBox="1"/>
          <p:nvPr/>
        </p:nvSpPr>
        <p:spPr>
          <a:xfrm>
            <a:off x="-16933" y="4022019"/>
            <a:ext cx="2069041" cy="508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900"/>
              <a:buFont typeface="Open Sans"/>
              <a:buNone/>
            </a:pPr>
            <a:r>
              <a:rPr lang="en-US" sz="1100" b="0" i="0" u="none" dirty="0">
                <a:solidFill>
                  <a:srgbClr val="040404"/>
                </a:solidFill>
                <a:latin typeface="Open Sans"/>
                <a:ea typeface="Open Sans"/>
                <a:cs typeface="Open Sans"/>
                <a:sym typeface="Open Sans"/>
              </a:rPr>
              <a:t>Utilize templates to draft emergency procedures for municipalities</a:t>
            </a:r>
            <a:endParaRPr sz="2800" dirty="0">
              <a:solidFill>
                <a:srgbClr val="040404"/>
              </a:solidFill>
            </a:endParaRPr>
          </a:p>
        </p:txBody>
      </p:sp>
      <p:sp>
        <p:nvSpPr>
          <p:cNvPr id="38" name="Google Shape;444;p21">
            <a:extLst>
              <a:ext uri="{FF2B5EF4-FFF2-40B4-BE49-F238E27FC236}">
                <a16:creationId xmlns:a16="http://schemas.microsoft.com/office/drawing/2014/main" id="{642C4BA4-56E6-40F8-8A25-6D85D04D574B}"/>
              </a:ext>
            </a:extLst>
          </p:cNvPr>
          <p:cNvSpPr txBox="1"/>
          <p:nvPr/>
        </p:nvSpPr>
        <p:spPr>
          <a:xfrm>
            <a:off x="185450" y="5265740"/>
            <a:ext cx="1882689" cy="5064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900"/>
              <a:buFont typeface="Open Sans"/>
              <a:buNone/>
            </a:pPr>
            <a:r>
              <a:rPr lang="en-US" sz="1100" b="0" i="0" u="none" dirty="0">
                <a:solidFill>
                  <a:srgbClr val="404040"/>
                </a:solidFill>
                <a:latin typeface="Open Sans"/>
                <a:ea typeface="Open Sans"/>
                <a:cs typeface="Open Sans"/>
                <a:sym typeface="Open Sans"/>
              </a:rPr>
              <a:t>Manage reduced workload by adjusting staff schedules</a:t>
            </a:r>
            <a:endParaRPr sz="1100" dirty="0">
              <a:solidFill>
                <a:srgbClr val="404040"/>
              </a:solidFill>
            </a:endParaRPr>
          </a:p>
        </p:txBody>
      </p:sp>
      <p:sp>
        <p:nvSpPr>
          <p:cNvPr id="39" name="Google Shape;445;p21">
            <a:extLst>
              <a:ext uri="{FF2B5EF4-FFF2-40B4-BE49-F238E27FC236}">
                <a16:creationId xmlns:a16="http://schemas.microsoft.com/office/drawing/2014/main" id="{35B8B142-AA72-473B-8791-5172700C3453}"/>
              </a:ext>
            </a:extLst>
          </p:cNvPr>
          <p:cNvSpPr txBox="1"/>
          <p:nvPr/>
        </p:nvSpPr>
        <p:spPr>
          <a:xfrm>
            <a:off x="7091636" y="5187544"/>
            <a:ext cx="1607926" cy="5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Open Sans"/>
              <a:buNone/>
            </a:pPr>
            <a:r>
              <a:rPr lang="en-US" sz="1100" dirty="0">
                <a:solidFill>
                  <a:srgbClr val="040404"/>
                </a:solidFill>
                <a:latin typeface="Open Sans"/>
                <a:ea typeface="Open Sans"/>
                <a:cs typeface="Open Sans"/>
                <a:sym typeface="Open Sans"/>
              </a:rPr>
              <a:t>Revoke vacation and compensatory time off as needed</a:t>
            </a:r>
            <a:endParaRPr sz="1100" dirty="0">
              <a:solidFill>
                <a:srgbClr val="040404"/>
              </a:solidFill>
            </a:endParaRPr>
          </a:p>
        </p:txBody>
      </p:sp>
      <p:sp>
        <p:nvSpPr>
          <p:cNvPr id="40" name="Google Shape;446;p21">
            <a:extLst>
              <a:ext uri="{FF2B5EF4-FFF2-40B4-BE49-F238E27FC236}">
                <a16:creationId xmlns:a16="http://schemas.microsoft.com/office/drawing/2014/main" id="{1F4AA40F-863A-45C5-90B7-CD55F173784D}"/>
              </a:ext>
            </a:extLst>
          </p:cNvPr>
          <p:cNvSpPr txBox="1"/>
          <p:nvPr/>
        </p:nvSpPr>
        <p:spPr>
          <a:xfrm>
            <a:off x="7140157" y="3979110"/>
            <a:ext cx="1960478" cy="5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Open Sans"/>
              <a:buNone/>
            </a:pPr>
            <a:r>
              <a:rPr lang="en-US" sz="1100" b="0" i="0" u="none" dirty="0">
                <a:solidFill>
                  <a:srgbClr val="040404"/>
                </a:solidFill>
                <a:latin typeface="Open Sans"/>
                <a:ea typeface="Open Sans"/>
                <a:cs typeface="Open Sans"/>
                <a:sym typeface="Open Sans"/>
              </a:rPr>
              <a:t>Identify areas to utilize volunteers while monitoring high-risk individuals</a:t>
            </a:r>
            <a:endParaRPr sz="1100" dirty="0">
              <a:solidFill>
                <a:srgbClr val="040404"/>
              </a:solidFill>
            </a:endParaRPr>
          </a:p>
        </p:txBody>
      </p:sp>
      <p:sp>
        <p:nvSpPr>
          <p:cNvPr id="41" name="Google Shape;447;p21">
            <a:extLst>
              <a:ext uri="{FF2B5EF4-FFF2-40B4-BE49-F238E27FC236}">
                <a16:creationId xmlns:a16="http://schemas.microsoft.com/office/drawing/2014/main" id="{604F61D5-3961-4E7D-835E-02594F17E73C}"/>
              </a:ext>
            </a:extLst>
          </p:cNvPr>
          <p:cNvSpPr txBox="1"/>
          <p:nvPr/>
        </p:nvSpPr>
        <p:spPr>
          <a:xfrm>
            <a:off x="7136746" y="2732478"/>
            <a:ext cx="1775473" cy="5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Open Sans"/>
              <a:buNone/>
            </a:pPr>
            <a:r>
              <a:rPr lang="en-US" sz="1100" b="0" i="0" u="none" dirty="0">
                <a:solidFill>
                  <a:srgbClr val="040404"/>
                </a:solidFill>
                <a:latin typeface="Open Sans"/>
                <a:ea typeface="Open Sans"/>
                <a:cs typeface="Open Sans"/>
                <a:sym typeface="Open Sans"/>
              </a:rPr>
              <a:t>Identify areas within municipalities that can work remotely</a:t>
            </a:r>
            <a:endParaRPr sz="1100" dirty="0">
              <a:solidFill>
                <a:srgbClr val="040404"/>
              </a:solidFill>
            </a:endParaRPr>
          </a:p>
        </p:txBody>
      </p:sp>
      <p:sp>
        <p:nvSpPr>
          <p:cNvPr id="42" name="Google Shape;448;p21">
            <a:extLst>
              <a:ext uri="{FF2B5EF4-FFF2-40B4-BE49-F238E27FC236}">
                <a16:creationId xmlns:a16="http://schemas.microsoft.com/office/drawing/2014/main" id="{44735801-1F81-4201-94CE-CF9B6873B861}"/>
              </a:ext>
            </a:extLst>
          </p:cNvPr>
          <p:cNvSpPr txBox="1"/>
          <p:nvPr/>
        </p:nvSpPr>
        <p:spPr>
          <a:xfrm>
            <a:off x="7139589" y="1771263"/>
            <a:ext cx="1615864" cy="5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Open Sans"/>
              <a:buNone/>
            </a:pPr>
            <a:r>
              <a:rPr lang="en-US" sz="1100" b="0" i="0" u="none" dirty="0">
                <a:solidFill>
                  <a:srgbClr val="040404"/>
                </a:solidFill>
                <a:latin typeface="Open Sans"/>
                <a:ea typeface="Open Sans"/>
                <a:cs typeface="Open Sans"/>
                <a:sym typeface="Open Sans"/>
              </a:rPr>
              <a:t>Replace missing essential with existing non-essential staff</a:t>
            </a:r>
            <a:endParaRPr sz="1100" dirty="0">
              <a:solidFill>
                <a:srgbClr val="040404"/>
              </a:solidFill>
            </a:endParaRPr>
          </a:p>
        </p:txBody>
      </p:sp>
      <p:sp>
        <p:nvSpPr>
          <p:cNvPr id="43" name="Title 2">
            <a:extLst>
              <a:ext uri="{FF2B5EF4-FFF2-40B4-BE49-F238E27FC236}">
                <a16:creationId xmlns:a16="http://schemas.microsoft.com/office/drawing/2014/main" id="{AE279B6C-0C72-43C7-BC2E-FDD174223C8B}"/>
              </a:ext>
            </a:extLst>
          </p:cNvPr>
          <p:cNvSpPr>
            <a:spLocks noGrp="1"/>
          </p:cNvSpPr>
          <p:nvPr>
            <p:ph type="title"/>
          </p:nvPr>
        </p:nvSpPr>
        <p:spPr>
          <a:xfrm>
            <a:off x="599513" y="89275"/>
            <a:ext cx="8229600" cy="1143000"/>
          </a:xfrm>
        </p:spPr>
        <p:txBody>
          <a:bodyPr>
            <a:normAutofit fontScale="90000"/>
          </a:bodyPr>
          <a:lstStyle/>
          <a:p>
            <a:pPr algn="ctr"/>
            <a:r>
              <a:rPr lang="en-US" sz="7200" dirty="0"/>
              <a:t>Internal</a:t>
            </a:r>
          </a:p>
        </p:txBody>
      </p:sp>
      <p:pic>
        <p:nvPicPr>
          <p:cNvPr id="45" name="Graphic 44" descr="Receiver">
            <a:extLst>
              <a:ext uri="{FF2B5EF4-FFF2-40B4-BE49-F238E27FC236}">
                <a16:creationId xmlns:a16="http://schemas.microsoft.com/office/drawing/2014/main" id="{E3621DF8-14B5-49F5-8FC6-75B4FA0BB9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43312" y="4121412"/>
            <a:ext cx="815620" cy="815620"/>
          </a:xfrm>
          <a:prstGeom prst="rect">
            <a:avLst/>
          </a:prstGeom>
        </p:spPr>
      </p:pic>
      <p:pic>
        <p:nvPicPr>
          <p:cNvPr id="47" name="Graphic 46" descr="User network">
            <a:extLst>
              <a:ext uri="{FF2B5EF4-FFF2-40B4-BE49-F238E27FC236}">
                <a16:creationId xmlns:a16="http://schemas.microsoft.com/office/drawing/2014/main" id="{5F734EF1-D18C-4423-B04B-3C02F0C39C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57053" y="2126740"/>
            <a:ext cx="914400" cy="914400"/>
          </a:xfrm>
          <a:prstGeom prst="rect">
            <a:avLst/>
          </a:prstGeom>
        </p:spPr>
      </p:pic>
      <p:pic>
        <p:nvPicPr>
          <p:cNvPr id="49" name="Graphic 48" descr="Daily calendar">
            <a:extLst>
              <a:ext uri="{FF2B5EF4-FFF2-40B4-BE49-F238E27FC236}">
                <a16:creationId xmlns:a16="http://schemas.microsoft.com/office/drawing/2014/main" id="{D9FDB05A-174D-4D13-AE57-C9DC97127E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17077" y="4636206"/>
            <a:ext cx="654376" cy="654376"/>
          </a:xfrm>
          <a:prstGeom prst="rect">
            <a:avLst/>
          </a:prstGeom>
        </p:spPr>
      </p:pic>
      <p:pic>
        <p:nvPicPr>
          <p:cNvPr id="51" name="Graphic 50" descr="Employee badge">
            <a:extLst>
              <a:ext uri="{FF2B5EF4-FFF2-40B4-BE49-F238E27FC236}">
                <a16:creationId xmlns:a16="http://schemas.microsoft.com/office/drawing/2014/main" id="{934AAED0-9808-4D3D-BD2C-5B074D1D49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77058" y="1722111"/>
            <a:ext cx="782076" cy="782076"/>
          </a:xfrm>
          <a:prstGeom prst="rect">
            <a:avLst/>
          </a:prstGeom>
        </p:spPr>
      </p:pic>
      <p:pic>
        <p:nvPicPr>
          <p:cNvPr id="53" name="Graphic 52" descr="House">
            <a:extLst>
              <a:ext uri="{FF2B5EF4-FFF2-40B4-BE49-F238E27FC236}">
                <a16:creationId xmlns:a16="http://schemas.microsoft.com/office/drawing/2014/main" id="{826A1766-B823-4F40-88D8-E884EA3B9C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39596" y="2091202"/>
            <a:ext cx="914400" cy="914400"/>
          </a:xfrm>
          <a:prstGeom prst="rect">
            <a:avLst/>
          </a:prstGeom>
        </p:spPr>
      </p:pic>
      <p:pic>
        <p:nvPicPr>
          <p:cNvPr id="55" name="Graphic 54" descr="Cheers">
            <a:extLst>
              <a:ext uri="{FF2B5EF4-FFF2-40B4-BE49-F238E27FC236}">
                <a16:creationId xmlns:a16="http://schemas.microsoft.com/office/drawing/2014/main" id="{94FBA6DA-3A67-47ED-8E09-C91AEE018E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31558" y="4150985"/>
            <a:ext cx="796926" cy="796926"/>
          </a:xfrm>
          <a:prstGeom prst="rect">
            <a:avLst/>
          </a:prstGeom>
        </p:spPr>
      </p:pic>
      <p:pic>
        <p:nvPicPr>
          <p:cNvPr id="57" name="Graphic 56" descr="Clock">
            <a:extLst>
              <a:ext uri="{FF2B5EF4-FFF2-40B4-BE49-F238E27FC236}">
                <a16:creationId xmlns:a16="http://schemas.microsoft.com/office/drawing/2014/main" id="{96B4357C-DBA3-44A5-A57E-A0CDAFE145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10896" y="5041965"/>
            <a:ext cx="914400" cy="914400"/>
          </a:xfrm>
          <a:prstGeom prst="rect">
            <a:avLst/>
          </a:prstGeom>
        </p:spPr>
      </p:pic>
    </p:spTree>
    <p:extLst>
      <p:ext uri="{BB962C8B-B14F-4D97-AF65-F5344CB8AC3E}">
        <p14:creationId xmlns:p14="http://schemas.microsoft.com/office/powerpoint/2010/main" val="97273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284784-959B-4BEC-A93B-99A9C61EFD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54" y="152400"/>
            <a:ext cx="3962400" cy="5604880"/>
          </a:xfrm>
          <a:prstGeom prst="rect">
            <a:avLst/>
          </a:prstGeom>
        </p:spPr>
      </p:pic>
      <p:sp>
        <p:nvSpPr>
          <p:cNvPr id="6" name="Title 2">
            <a:extLst>
              <a:ext uri="{FF2B5EF4-FFF2-40B4-BE49-F238E27FC236}">
                <a16:creationId xmlns:a16="http://schemas.microsoft.com/office/drawing/2014/main" id="{755110BC-8F05-4207-B80F-24954FADA2B6}"/>
              </a:ext>
            </a:extLst>
          </p:cNvPr>
          <p:cNvSpPr>
            <a:spLocks noGrp="1"/>
          </p:cNvSpPr>
          <p:nvPr>
            <p:ph type="title"/>
          </p:nvPr>
        </p:nvSpPr>
        <p:spPr>
          <a:xfrm>
            <a:off x="4572000" y="1295400"/>
            <a:ext cx="4451230" cy="3886200"/>
          </a:xfrm>
        </p:spPr>
        <p:txBody>
          <a:bodyPr>
            <a:normAutofit fontScale="90000"/>
          </a:bodyPr>
          <a:lstStyle/>
          <a:p>
            <a:r>
              <a:rPr lang="en-US" sz="5400" dirty="0"/>
              <a:t>Communicate Remote Access to Emergency Services </a:t>
            </a:r>
          </a:p>
        </p:txBody>
      </p:sp>
    </p:spTree>
    <p:extLst>
      <p:ext uri="{BB962C8B-B14F-4D97-AF65-F5344CB8AC3E}">
        <p14:creationId xmlns:p14="http://schemas.microsoft.com/office/powerpoint/2010/main" val="301218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315200"/>
            <a:ext cx="9067800" cy="1905000"/>
          </a:xfrm>
        </p:spPr>
        <p:txBody>
          <a:bodyPr>
            <a:noAutofit/>
          </a:bodyPr>
          <a:lstStyle/>
          <a:p>
            <a:pPr algn="ct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66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2400" dirty="0">
                <a:solidFill>
                  <a:schemeClr val="tx1"/>
                </a:solidFill>
                <a:latin typeface="Helvetica" panose="020B0604020202020204" pitchFamily="34" charset="0"/>
                <a:cs typeface="Helvetica" panose="020B0604020202020204" pitchFamily="34" charset="0"/>
              </a:rPr>
            </a:br>
            <a:br>
              <a:rPr lang="en-US" sz="4400" dirty="0">
                <a:solidFill>
                  <a:schemeClr val="accent1"/>
                </a:solidFill>
              </a:rPr>
            </a:br>
            <a:br>
              <a:rPr lang="en-US" sz="4400" dirty="0">
                <a:solidFill>
                  <a:schemeClr val="accent1"/>
                </a:solidFill>
              </a:rPr>
            </a:br>
            <a:br>
              <a:rPr lang="en-US" sz="1800" b="0" dirty="0">
                <a:solidFill>
                  <a:schemeClr val="accent1"/>
                </a:solidFill>
              </a:rPr>
            </a:br>
            <a:br>
              <a:rPr lang="en-US" sz="4400" dirty="0">
                <a:solidFill>
                  <a:schemeClr val="accent1"/>
                </a:solidFill>
              </a:rPr>
            </a:br>
            <a:br>
              <a:rPr lang="en-US" sz="4400" dirty="0">
                <a:solidFill>
                  <a:schemeClr val="accent1"/>
                </a:solidFill>
              </a:rPr>
            </a:br>
            <a:endParaRPr lang="en-US" sz="4400" dirty="0">
              <a:solidFill>
                <a:schemeClr val="accent1"/>
              </a:solidFill>
            </a:endParaRPr>
          </a:p>
        </p:txBody>
      </p:sp>
      <p:sp>
        <p:nvSpPr>
          <p:cNvPr id="3" name="Title 2">
            <a:extLst>
              <a:ext uri="{FF2B5EF4-FFF2-40B4-BE49-F238E27FC236}">
                <a16:creationId xmlns:a16="http://schemas.microsoft.com/office/drawing/2014/main" id="{056CEAA7-9A4A-4971-BB22-062EBE35BF61}"/>
              </a:ext>
            </a:extLst>
          </p:cNvPr>
          <p:cNvSpPr txBox="1">
            <a:spLocks/>
          </p:cNvSpPr>
          <p:nvPr/>
        </p:nvSpPr>
        <p:spPr>
          <a:xfrm>
            <a:off x="304800" y="-172279"/>
            <a:ext cx="8305800" cy="3465443"/>
          </a:xfrm>
          <a:prstGeom prst="rect">
            <a:avLst/>
          </a:prstGeom>
        </p:spPr>
        <p:txBody>
          <a:bodyPr vert="horz" anchor="b">
            <a:normAutofit fontScale="975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7200" dirty="0"/>
              <a:t>Emergency </a:t>
            </a:r>
          </a:p>
          <a:p>
            <a:pPr algn="ctr"/>
            <a:r>
              <a:rPr lang="en-US" sz="7200" dirty="0"/>
              <a:t>Operations Center</a:t>
            </a:r>
          </a:p>
        </p:txBody>
      </p:sp>
    </p:spTree>
    <p:extLst>
      <p:ext uri="{BB962C8B-B14F-4D97-AF65-F5344CB8AC3E}">
        <p14:creationId xmlns:p14="http://schemas.microsoft.com/office/powerpoint/2010/main" val="193315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315200"/>
            <a:ext cx="9067800" cy="1905000"/>
          </a:xfrm>
        </p:spPr>
        <p:txBody>
          <a:bodyPr>
            <a:noAutofit/>
          </a:bodyPr>
          <a:lstStyle/>
          <a:p>
            <a:pPr algn="ct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66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2400" dirty="0">
                <a:solidFill>
                  <a:schemeClr val="tx1"/>
                </a:solidFill>
                <a:latin typeface="Helvetica" panose="020B0604020202020204" pitchFamily="34" charset="0"/>
                <a:cs typeface="Helvetica" panose="020B0604020202020204" pitchFamily="34" charset="0"/>
              </a:rPr>
            </a:br>
            <a:br>
              <a:rPr lang="en-US" sz="4400" dirty="0">
                <a:solidFill>
                  <a:schemeClr val="accent1"/>
                </a:solidFill>
              </a:rPr>
            </a:br>
            <a:br>
              <a:rPr lang="en-US" sz="4400" dirty="0">
                <a:solidFill>
                  <a:schemeClr val="accent1"/>
                </a:solidFill>
              </a:rPr>
            </a:br>
            <a:br>
              <a:rPr lang="en-US" sz="1800" b="0" dirty="0">
                <a:solidFill>
                  <a:schemeClr val="accent1"/>
                </a:solidFill>
              </a:rPr>
            </a:br>
            <a:br>
              <a:rPr lang="en-US" sz="4400" dirty="0">
                <a:solidFill>
                  <a:schemeClr val="accent1"/>
                </a:solidFill>
              </a:rPr>
            </a:br>
            <a:br>
              <a:rPr lang="en-US" sz="4400" dirty="0">
                <a:solidFill>
                  <a:schemeClr val="accent1"/>
                </a:solidFill>
              </a:rPr>
            </a:br>
            <a:endParaRPr lang="en-US" sz="4400" dirty="0">
              <a:solidFill>
                <a:schemeClr val="accent1"/>
              </a:solidFill>
            </a:endParaRPr>
          </a:p>
        </p:txBody>
      </p:sp>
      <p:sp>
        <p:nvSpPr>
          <p:cNvPr id="3" name="Title 2">
            <a:extLst>
              <a:ext uri="{FF2B5EF4-FFF2-40B4-BE49-F238E27FC236}">
                <a16:creationId xmlns:a16="http://schemas.microsoft.com/office/drawing/2014/main" id="{056CEAA7-9A4A-4971-BB22-062EBE35BF61}"/>
              </a:ext>
            </a:extLst>
          </p:cNvPr>
          <p:cNvSpPr txBox="1">
            <a:spLocks/>
          </p:cNvSpPr>
          <p:nvPr/>
        </p:nvSpPr>
        <p:spPr>
          <a:xfrm>
            <a:off x="495300" y="2057400"/>
            <a:ext cx="8153400" cy="1676400"/>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9600" dirty="0"/>
              <a:t>Department</a:t>
            </a:r>
          </a:p>
          <a:p>
            <a:pPr algn="ctr"/>
            <a:r>
              <a:rPr lang="en-US" sz="9600" dirty="0"/>
              <a:t>Updates</a:t>
            </a:r>
          </a:p>
        </p:txBody>
      </p:sp>
    </p:spTree>
    <p:extLst>
      <p:ext uri="{BB962C8B-B14F-4D97-AF65-F5344CB8AC3E}">
        <p14:creationId xmlns:p14="http://schemas.microsoft.com/office/powerpoint/2010/main" val="88811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BE37ABB-EC91-49F7-ADCC-0FE03DBD762F}"/>
              </a:ext>
            </a:extLst>
          </p:cNvPr>
          <p:cNvGrpSpPr/>
          <p:nvPr/>
        </p:nvGrpSpPr>
        <p:grpSpPr>
          <a:xfrm>
            <a:off x="1905000" y="2057400"/>
            <a:ext cx="748406" cy="3348443"/>
            <a:chOff x="5112270" y="1690368"/>
            <a:chExt cx="506538" cy="2895602"/>
          </a:xfrm>
        </p:grpSpPr>
        <p:sp>
          <p:nvSpPr>
            <p:cNvPr id="11" name="Straight Connector 3">
              <a:extLst>
                <a:ext uri="{FF2B5EF4-FFF2-40B4-BE49-F238E27FC236}">
                  <a16:creationId xmlns:a16="http://schemas.microsoft.com/office/drawing/2014/main" id="{5D665C98-A4B8-47B3-ABCA-C64FB5547601}"/>
                </a:ext>
              </a:extLst>
            </p:cNvPr>
            <p:cNvSpPr/>
            <p:nvPr/>
          </p:nvSpPr>
          <p:spPr>
            <a:xfrm>
              <a:off x="5112272" y="3138170"/>
              <a:ext cx="506536" cy="1447800"/>
            </a:xfrm>
            <a:custGeom>
              <a:avLst/>
              <a:gdLst/>
              <a:ahLst/>
              <a:cxnLst/>
              <a:rect l="0" t="0" r="0" b="0"/>
              <a:pathLst>
                <a:path>
                  <a:moveTo>
                    <a:pt x="0" y="0"/>
                  </a:moveTo>
                  <a:lnTo>
                    <a:pt x="253268" y="0"/>
                  </a:lnTo>
                  <a:lnTo>
                    <a:pt x="253268" y="1447800"/>
                  </a:lnTo>
                  <a:lnTo>
                    <a:pt x="506536" y="1447800"/>
                  </a:lnTo>
                </a:path>
              </a:pathLst>
            </a:custGeom>
            <a:noFill/>
            <a:ln>
              <a:solidFill>
                <a:srgbClr val="7F7F7F"/>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traight Connector 5">
              <a:extLst>
                <a:ext uri="{FF2B5EF4-FFF2-40B4-BE49-F238E27FC236}">
                  <a16:creationId xmlns:a16="http://schemas.microsoft.com/office/drawing/2014/main" id="{081DE651-F80D-4F56-A92E-755A51924FFE}"/>
                </a:ext>
              </a:extLst>
            </p:cNvPr>
            <p:cNvSpPr/>
            <p:nvPr/>
          </p:nvSpPr>
          <p:spPr>
            <a:xfrm>
              <a:off x="5112272" y="3138170"/>
              <a:ext cx="506536" cy="482599"/>
            </a:xfrm>
            <a:custGeom>
              <a:avLst/>
              <a:gdLst/>
              <a:ahLst/>
              <a:cxnLst/>
              <a:rect l="0" t="0" r="0" b="0"/>
              <a:pathLst>
                <a:path>
                  <a:moveTo>
                    <a:pt x="0" y="0"/>
                  </a:moveTo>
                  <a:lnTo>
                    <a:pt x="253268" y="0"/>
                  </a:lnTo>
                  <a:lnTo>
                    <a:pt x="253268" y="482599"/>
                  </a:lnTo>
                  <a:lnTo>
                    <a:pt x="506536" y="482599"/>
                  </a:lnTo>
                </a:path>
              </a:pathLst>
            </a:custGeom>
            <a:noFill/>
            <a:ln>
              <a:solidFill>
                <a:srgbClr val="7F7F7F"/>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7">
              <a:extLst>
                <a:ext uri="{FF2B5EF4-FFF2-40B4-BE49-F238E27FC236}">
                  <a16:creationId xmlns:a16="http://schemas.microsoft.com/office/drawing/2014/main" id="{F373599E-46AB-4E92-84F7-FC647AA2D957}"/>
                </a:ext>
              </a:extLst>
            </p:cNvPr>
            <p:cNvSpPr/>
            <p:nvPr/>
          </p:nvSpPr>
          <p:spPr>
            <a:xfrm>
              <a:off x="5112272" y="2655569"/>
              <a:ext cx="506536" cy="482600"/>
            </a:xfrm>
            <a:custGeom>
              <a:avLst/>
              <a:gdLst/>
              <a:ahLst/>
              <a:cxnLst/>
              <a:rect l="0" t="0" r="0" b="0"/>
              <a:pathLst>
                <a:path>
                  <a:moveTo>
                    <a:pt x="0" y="482600"/>
                  </a:moveTo>
                  <a:lnTo>
                    <a:pt x="253268" y="482600"/>
                  </a:lnTo>
                  <a:lnTo>
                    <a:pt x="253268" y="0"/>
                  </a:lnTo>
                  <a:lnTo>
                    <a:pt x="506536" y="0"/>
                  </a:lnTo>
                </a:path>
              </a:pathLst>
            </a:custGeom>
            <a:noFill/>
            <a:ln>
              <a:solidFill>
                <a:srgbClr val="7F7F7F"/>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9">
              <a:extLst>
                <a:ext uri="{FF2B5EF4-FFF2-40B4-BE49-F238E27FC236}">
                  <a16:creationId xmlns:a16="http://schemas.microsoft.com/office/drawing/2014/main" id="{2E8F8161-693F-404B-888C-D0F3D63F05A9}"/>
                </a:ext>
              </a:extLst>
            </p:cNvPr>
            <p:cNvSpPr/>
            <p:nvPr/>
          </p:nvSpPr>
          <p:spPr>
            <a:xfrm>
              <a:off x="5112270" y="1690368"/>
              <a:ext cx="506536" cy="1544119"/>
            </a:xfrm>
            <a:custGeom>
              <a:avLst/>
              <a:gdLst/>
              <a:ahLst/>
              <a:cxnLst/>
              <a:rect l="0" t="0" r="0" b="0"/>
              <a:pathLst>
                <a:path>
                  <a:moveTo>
                    <a:pt x="0" y="1447800"/>
                  </a:moveTo>
                  <a:lnTo>
                    <a:pt x="253268" y="1447800"/>
                  </a:lnTo>
                  <a:lnTo>
                    <a:pt x="253268" y="0"/>
                  </a:lnTo>
                  <a:lnTo>
                    <a:pt x="506536" y="0"/>
                  </a:lnTo>
                </a:path>
              </a:pathLst>
            </a:custGeom>
            <a:noFill/>
            <a:ln>
              <a:solidFill>
                <a:srgbClr val="7F7F7F"/>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grpSp>
      <p:grpSp>
        <p:nvGrpSpPr>
          <p:cNvPr id="15" name="Group 14">
            <a:extLst>
              <a:ext uri="{FF2B5EF4-FFF2-40B4-BE49-F238E27FC236}">
                <a16:creationId xmlns:a16="http://schemas.microsoft.com/office/drawing/2014/main" id="{C7A8CED5-B1D3-42D8-A74F-3D55EEE14648}"/>
              </a:ext>
            </a:extLst>
          </p:cNvPr>
          <p:cNvGrpSpPr/>
          <p:nvPr/>
        </p:nvGrpSpPr>
        <p:grpSpPr>
          <a:xfrm>
            <a:off x="2658795" y="1664450"/>
            <a:ext cx="2506404" cy="781301"/>
            <a:chOff x="5601721" y="1304289"/>
            <a:chExt cx="2532684" cy="772160"/>
          </a:xfrm>
        </p:grpSpPr>
        <p:sp>
          <p:nvSpPr>
            <p:cNvPr id="16" name="Pentagon 24">
              <a:extLst>
                <a:ext uri="{FF2B5EF4-FFF2-40B4-BE49-F238E27FC236}">
                  <a16:creationId xmlns:a16="http://schemas.microsoft.com/office/drawing/2014/main" id="{FE52CC41-8FE5-46A7-BAF0-DA66C5FDC505}"/>
                </a:ext>
              </a:extLst>
            </p:cNvPr>
            <p:cNvSpPr/>
            <p:nvPr/>
          </p:nvSpPr>
          <p:spPr>
            <a:xfrm>
              <a:off x="5601721" y="1304289"/>
              <a:ext cx="2532684" cy="772160"/>
            </a:xfrm>
            <a:prstGeom prst="homePlat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dirty="0"/>
                <a:t>Separate Groups</a:t>
              </a:r>
            </a:p>
          </p:txBody>
        </p:sp>
        <p:sp>
          <p:nvSpPr>
            <p:cNvPr id="17" name="Rectangle 16">
              <a:extLst>
                <a:ext uri="{FF2B5EF4-FFF2-40B4-BE49-F238E27FC236}">
                  <a16:creationId xmlns:a16="http://schemas.microsoft.com/office/drawing/2014/main" id="{A741A215-992C-47F9-86D9-14998330B7D1}"/>
                </a:ext>
              </a:extLst>
            </p:cNvPr>
            <p:cNvSpPr/>
            <p:nvPr/>
          </p:nvSpPr>
          <p:spPr>
            <a:xfrm>
              <a:off x="5601721" y="1304289"/>
              <a:ext cx="2532684" cy="7721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384" tIns="22384" rIns="22384" bIns="22384" numCol="1" spcCol="1270" anchor="ctr" anchorCtr="0">
              <a:noAutofit/>
            </a:bodyPr>
            <a:lstStyle/>
            <a:p>
              <a:pPr algn="ctr" defTabSz="1566863">
                <a:lnSpc>
                  <a:spcPct val="90000"/>
                </a:lnSpc>
                <a:spcBef>
                  <a:spcPct val="0"/>
                </a:spcBef>
                <a:spcAft>
                  <a:spcPct val="35000"/>
                </a:spcAft>
              </a:pPr>
              <a:endParaRPr lang="en-US" sz="3300"/>
            </a:p>
          </p:txBody>
        </p:sp>
      </p:grpSp>
      <p:grpSp>
        <p:nvGrpSpPr>
          <p:cNvPr id="18" name="Group 17">
            <a:extLst>
              <a:ext uri="{FF2B5EF4-FFF2-40B4-BE49-F238E27FC236}">
                <a16:creationId xmlns:a16="http://schemas.microsoft.com/office/drawing/2014/main" id="{E7EDBAC2-AF62-40BA-B3E0-20BD1C549B50}"/>
              </a:ext>
            </a:extLst>
          </p:cNvPr>
          <p:cNvGrpSpPr/>
          <p:nvPr/>
        </p:nvGrpSpPr>
        <p:grpSpPr>
          <a:xfrm>
            <a:off x="2658795" y="2783971"/>
            <a:ext cx="2506404" cy="781301"/>
            <a:chOff x="5601721" y="2269489"/>
            <a:chExt cx="2532684" cy="772160"/>
          </a:xfrm>
        </p:grpSpPr>
        <p:sp>
          <p:nvSpPr>
            <p:cNvPr id="19" name="Rectangle 22">
              <a:extLst>
                <a:ext uri="{FF2B5EF4-FFF2-40B4-BE49-F238E27FC236}">
                  <a16:creationId xmlns:a16="http://schemas.microsoft.com/office/drawing/2014/main" id="{E62156CA-9EA4-4F18-B012-6780705F0FDE}"/>
                </a:ext>
              </a:extLst>
            </p:cNvPr>
            <p:cNvSpPr/>
            <p:nvPr/>
          </p:nvSpPr>
          <p:spPr>
            <a:xfrm>
              <a:off x="5601721" y="2269489"/>
              <a:ext cx="2532684" cy="772160"/>
            </a:xfrm>
            <a:prstGeom prst="homePlate">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dirty="0"/>
                <a:t>Contingency Staff</a:t>
              </a:r>
            </a:p>
          </p:txBody>
        </p:sp>
        <p:sp>
          <p:nvSpPr>
            <p:cNvPr id="20" name="Rectangle 23">
              <a:extLst>
                <a:ext uri="{FF2B5EF4-FFF2-40B4-BE49-F238E27FC236}">
                  <a16:creationId xmlns:a16="http://schemas.microsoft.com/office/drawing/2014/main" id="{F96045AC-5359-48DB-B839-81AB7A6D39D6}"/>
                </a:ext>
              </a:extLst>
            </p:cNvPr>
            <p:cNvSpPr/>
            <p:nvPr/>
          </p:nvSpPr>
          <p:spPr>
            <a:xfrm>
              <a:off x="5601721" y="2269489"/>
              <a:ext cx="2532684" cy="772160"/>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22384" tIns="22384" rIns="22384" bIns="22384" numCol="1" spcCol="1270" anchor="ctr" anchorCtr="0">
              <a:noAutofit/>
            </a:bodyPr>
            <a:lstStyle/>
            <a:p>
              <a:pPr algn="ctr" defTabSz="1566863">
                <a:lnSpc>
                  <a:spcPct val="90000"/>
                </a:lnSpc>
                <a:spcBef>
                  <a:spcPct val="0"/>
                </a:spcBef>
                <a:spcAft>
                  <a:spcPct val="35000"/>
                </a:spcAft>
              </a:pPr>
              <a:endParaRPr lang="en-US" sz="3300"/>
            </a:p>
          </p:txBody>
        </p:sp>
      </p:grpSp>
      <p:grpSp>
        <p:nvGrpSpPr>
          <p:cNvPr id="21" name="Group 20">
            <a:extLst>
              <a:ext uri="{FF2B5EF4-FFF2-40B4-BE49-F238E27FC236}">
                <a16:creationId xmlns:a16="http://schemas.microsoft.com/office/drawing/2014/main" id="{88C69A2B-BF3C-48F4-89CF-1140971F6A2C}"/>
              </a:ext>
            </a:extLst>
          </p:cNvPr>
          <p:cNvGrpSpPr/>
          <p:nvPr/>
        </p:nvGrpSpPr>
        <p:grpSpPr>
          <a:xfrm>
            <a:off x="2658795" y="3890122"/>
            <a:ext cx="2506404" cy="781301"/>
            <a:chOff x="5601721" y="3234689"/>
            <a:chExt cx="2532684" cy="772160"/>
          </a:xfrm>
        </p:grpSpPr>
        <p:sp>
          <p:nvSpPr>
            <p:cNvPr id="22" name="Rectangle 20">
              <a:extLst>
                <a:ext uri="{FF2B5EF4-FFF2-40B4-BE49-F238E27FC236}">
                  <a16:creationId xmlns:a16="http://schemas.microsoft.com/office/drawing/2014/main" id="{5C972D67-6735-401E-AD8C-4BC365E52891}"/>
                </a:ext>
              </a:extLst>
            </p:cNvPr>
            <p:cNvSpPr/>
            <p:nvPr/>
          </p:nvSpPr>
          <p:spPr>
            <a:xfrm>
              <a:off x="5601721" y="3234689"/>
              <a:ext cx="2532684" cy="77216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dirty="0"/>
                <a:t>Staffing Rotations</a:t>
              </a:r>
            </a:p>
          </p:txBody>
        </p:sp>
        <p:sp>
          <p:nvSpPr>
            <p:cNvPr id="23" name="Rectangle 21">
              <a:extLst>
                <a:ext uri="{FF2B5EF4-FFF2-40B4-BE49-F238E27FC236}">
                  <a16:creationId xmlns:a16="http://schemas.microsoft.com/office/drawing/2014/main" id="{D249622F-C60C-4F46-BB2E-02638F6D51B9}"/>
                </a:ext>
              </a:extLst>
            </p:cNvPr>
            <p:cNvSpPr/>
            <p:nvPr/>
          </p:nvSpPr>
          <p:spPr>
            <a:xfrm>
              <a:off x="5601721" y="3234689"/>
              <a:ext cx="2532684" cy="772160"/>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22384" tIns="22384" rIns="22384" bIns="22384" numCol="1" spcCol="1270" anchor="ctr" anchorCtr="0">
              <a:noAutofit/>
            </a:bodyPr>
            <a:lstStyle/>
            <a:p>
              <a:pPr algn="ctr" defTabSz="1566863">
                <a:lnSpc>
                  <a:spcPct val="90000"/>
                </a:lnSpc>
                <a:spcBef>
                  <a:spcPct val="0"/>
                </a:spcBef>
                <a:spcAft>
                  <a:spcPct val="35000"/>
                </a:spcAft>
              </a:pPr>
              <a:endParaRPr lang="en-US" sz="3000"/>
            </a:p>
          </p:txBody>
        </p:sp>
      </p:grpSp>
      <p:grpSp>
        <p:nvGrpSpPr>
          <p:cNvPr id="24" name="Group 23">
            <a:extLst>
              <a:ext uri="{FF2B5EF4-FFF2-40B4-BE49-F238E27FC236}">
                <a16:creationId xmlns:a16="http://schemas.microsoft.com/office/drawing/2014/main" id="{85C38CC2-C06D-4336-B5B7-290D50CD79D6}"/>
              </a:ext>
            </a:extLst>
          </p:cNvPr>
          <p:cNvGrpSpPr/>
          <p:nvPr/>
        </p:nvGrpSpPr>
        <p:grpSpPr>
          <a:xfrm>
            <a:off x="2658795" y="5023881"/>
            <a:ext cx="2506404" cy="781301"/>
            <a:chOff x="5601721" y="4199890"/>
            <a:chExt cx="2532684" cy="772160"/>
          </a:xfrm>
        </p:grpSpPr>
        <p:sp>
          <p:nvSpPr>
            <p:cNvPr id="25" name="Rectangle 18">
              <a:extLst>
                <a:ext uri="{FF2B5EF4-FFF2-40B4-BE49-F238E27FC236}">
                  <a16:creationId xmlns:a16="http://schemas.microsoft.com/office/drawing/2014/main" id="{041CDFB4-C0C9-4711-8960-2D32968389E5}"/>
                </a:ext>
              </a:extLst>
            </p:cNvPr>
            <p:cNvSpPr/>
            <p:nvPr/>
          </p:nvSpPr>
          <p:spPr>
            <a:xfrm>
              <a:off x="5601721" y="4199890"/>
              <a:ext cx="2532684" cy="772160"/>
            </a:xfrm>
            <a:prstGeom prst="homePlate">
              <a:avLst/>
            </a:prstGeom>
            <a:solidFill>
              <a:srgbClr val="11274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dirty="0"/>
                <a:t>Public-Health Protocol</a:t>
              </a:r>
            </a:p>
          </p:txBody>
        </p:sp>
        <p:sp>
          <p:nvSpPr>
            <p:cNvPr id="26" name="Rectangle 19">
              <a:extLst>
                <a:ext uri="{FF2B5EF4-FFF2-40B4-BE49-F238E27FC236}">
                  <a16:creationId xmlns:a16="http://schemas.microsoft.com/office/drawing/2014/main" id="{2C7725C7-9E20-4F73-AD0D-22D009937977}"/>
                </a:ext>
              </a:extLst>
            </p:cNvPr>
            <p:cNvSpPr/>
            <p:nvPr/>
          </p:nvSpPr>
          <p:spPr>
            <a:xfrm>
              <a:off x="5601721" y="4199890"/>
              <a:ext cx="2532684" cy="772160"/>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22384" tIns="22384" rIns="22384" bIns="22384" numCol="1" spcCol="1270" anchor="ctr" anchorCtr="0">
              <a:noAutofit/>
            </a:bodyPr>
            <a:lstStyle/>
            <a:p>
              <a:pPr algn="ctr" defTabSz="1566863">
                <a:lnSpc>
                  <a:spcPct val="90000"/>
                </a:lnSpc>
                <a:spcBef>
                  <a:spcPct val="0"/>
                </a:spcBef>
                <a:spcAft>
                  <a:spcPct val="35000"/>
                </a:spcAft>
              </a:pPr>
              <a:endParaRPr lang="en-US" sz="3300"/>
            </a:p>
          </p:txBody>
        </p:sp>
      </p:grpSp>
      <p:sp>
        <p:nvSpPr>
          <p:cNvPr id="35" name="Inhaltsplatzhalter 4">
            <a:extLst>
              <a:ext uri="{FF2B5EF4-FFF2-40B4-BE49-F238E27FC236}">
                <a16:creationId xmlns:a16="http://schemas.microsoft.com/office/drawing/2014/main" id="{8813EA31-7BF1-41C2-8717-46CE7E02767C}"/>
              </a:ext>
            </a:extLst>
          </p:cNvPr>
          <p:cNvSpPr txBox="1">
            <a:spLocks/>
          </p:cNvSpPr>
          <p:nvPr/>
        </p:nvSpPr>
        <p:spPr>
          <a:xfrm>
            <a:off x="5371064" y="1754977"/>
            <a:ext cx="3087135" cy="85190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600" dirty="0">
                <a:solidFill>
                  <a:schemeClr val="tx1"/>
                </a:solidFill>
                <a:latin typeface="Lucida Sans Unicode (Body)"/>
              </a:rPr>
              <a:t>Separated into two groups: Ives Grove and City of Racine</a:t>
            </a:r>
          </a:p>
          <a:p>
            <a:pPr marL="0" indent="0">
              <a:lnSpc>
                <a:spcPct val="120000"/>
              </a:lnSpc>
              <a:buNone/>
            </a:pPr>
            <a:endParaRPr lang="en-US" sz="750" dirty="0">
              <a:solidFill>
                <a:schemeClr val="bg1">
                  <a:lumMod val="65000"/>
                </a:schemeClr>
              </a:solidFill>
              <a:latin typeface="+mj-lt"/>
            </a:endParaRPr>
          </a:p>
        </p:txBody>
      </p:sp>
      <p:pic>
        <p:nvPicPr>
          <p:cNvPr id="41" name="Picture 40">
            <a:extLst>
              <a:ext uri="{FF2B5EF4-FFF2-40B4-BE49-F238E27FC236}">
                <a16:creationId xmlns:a16="http://schemas.microsoft.com/office/drawing/2014/main" id="{55AD95FF-4BA3-45A1-8230-8A1303BBCC46}"/>
              </a:ext>
            </a:extLst>
          </p:cNvPr>
          <p:cNvPicPr>
            <a:picLocks noChangeAspect="1"/>
          </p:cNvPicPr>
          <p:nvPr/>
        </p:nvPicPr>
        <p:blipFill>
          <a:blip r:embed="rId2"/>
          <a:stretch>
            <a:fillRect/>
          </a:stretch>
        </p:blipFill>
        <p:spPr>
          <a:xfrm>
            <a:off x="468955" y="2571528"/>
            <a:ext cx="1228259" cy="2174879"/>
          </a:xfrm>
          <a:prstGeom prst="rect">
            <a:avLst/>
          </a:prstGeom>
        </p:spPr>
      </p:pic>
      <p:sp>
        <p:nvSpPr>
          <p:cNvPr id="42" name="Inhaltsplatzhalter 4">
            <a:extLst>
              <a:ext uri="{FF2B5EF4-FFF2-40B4-BE49-F238E27FC236}">
                <a16:creationId xmlns:a16="http://schemas.microsoft.com/office/drawing/2014/main" id="{5A09C5E8-EC21-48AF-AC57-BC7D065DC0A8}"/>
              </a:ext>
            </a:extLst>
          </p:cNvPr>
          <p:cNvSpPr txBox="1">
            <a:spLocks/>
          </p:cNvSpPr>
          <p:nvPr/>
        </p:nvSpPr>
        <p:spPr>
          <a:xfrm>
            <a:off x="5378560" y="2950201"/>
            <a:ext cx="2743200" cy="70416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chemeClr val="tx1"/>
                </a:solidFill>
                <a:latin typeface="Lucida Sans Unicode (Body)"/>
              </a:rPr>
              <a:t>Created bench of retired and former dispatchers</a:t>
            </a:r>
          </a:p>
          <a:p>
            <a:pPr marL="0" indent="0">
              <a:lnSpc>
                <a:spcPct val="120000"/>
              </a:lnSpc>
              <a:buNone/>
            </a:pPr>
            <a:endParaRPr lang="en-US" sz="750" dirty="0">
              <a:solidFill>
                <a:schemeClr val="bg1">
                  <a:lumMod val="65000"/>
                </a:schemeClr>
              </a:solidFill>
              <a:latin typeface="+mj-lt"/>
            </a:endParaRPr>
          </a:p>
        </p:txBody>
      </p:sp>
      <p:sp>
        <p:nvSpPr>
          <p:cNvPr id="43" name="Inhaltsplatzhalter 4">
            <a:extLst>
              <a:ext uri="{FF2B5EF4-FFF2-40B4-BE49-F238E27FC236}">
                <a16:creationId xmlns:a16="http://schemas.microsoft.com/office/drawing/2014/main" id="{2C3EFF5A-E510-47D6-9874-EDE81488D86E}"/>
              </a:ext>
            </a:extLst>
          </p:cNvPr>
          <p:cNvSpPr txBox="1">
            <a:spLocks/>
          </p:cNvSpPr>
          <p:nvPr/>
        </p:nvSpPr>
        <p:spPr>
          <a:xfrm>
            <a:off x="5378560" y="3976333"/>
            <a:ext cx="2743200" cy="6709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chemeClr val="tx1"/>
                </a:solidFill>
                <a:latin typeface="Lucida Sans Unicode (Body)"/>
              </a:rPr>
              <a:t>Staffing rotation ready to go in case a large contingent of staff are sick</a:t>
            </a:r>
            <a:endParaRPr lang="en-US" sz="750" dirty="0">
              <a:solidFill>
                <a:schemeClr val="bg1">
                  <a:lumMod val="65000"/>
                </a:schemeClr>
              </a:solidFill>
              <a:latin typeface="Lucida Sans Unicode (Body)"/>
            </a:endParaRPr>
          </a:p>
        </p:txBody>
      </p:sp>
      <p:sp>
        <p:nvSpPr>
          <p:cNvPr id="45" name="Inhaltsplatzhalter 4">
            <a:extLst>
              <a:ext uri="{FF2B5EF4-FFF2-40B4-BE49-F238E27FC236}">
                <a16:creationId xmlns:a16="http://schemas.microsoft.com/office/drawing/2014/main" id="{9685C1B8-1F9E-4579-B717-E93FF4C90B14}"/>
              </a:ext>
            </a:extLst>
          </p:cNvPr>
          <p:cNvSpPr txBox="1">
            <a:spLocks/>
          </p:cNvSpPr>
          <p:nvPr/>
        </p:nvSpPr>
        <p:spPr>
          <a:xfrm>
            <a:off x="5373700" y="4857455"/>
            <a:ext cx="3450647" cy="111415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chemeClr val="tx1"/>
                </a:solidFill>
                <a:latin typeface="Lucida Sans Unicode (Body)"/>
              </a:rPr>
              <a:t>Staff sit 10 feet apart and wipe down workspace, equipment, and surfaces every four hours.  Main and backup centers are professionally disinfected weekly.</a:t>
            </a:r>
            <a:endParaRPr lang="en-US" sz="750" dirty="0">
              <a:solidFill>
                <a:schemeClr val="bg1">
                  <a:lumMod val="65000"/>
                </a:schemeClr>
              </a:solidFill>
              <a:latin typeface="Lucida Sans Unicode (Body)"/>
            </a:endParaRPr>
          </a:p>
        </p:txBody>
      </p:sp>
      <p:sp>
        <p:nvSpPr>
          <p:cNvPr id="46" name="Title 2">
            <a:extLst>
              <a:ext uri="{FF2B5EF4-FFF2-40B4-BE49-F238E27FC236}">
                <a16:creationId xmlns:a16="http://schemas.microsoft.com/office/drawing/2014/main" id="{EEA77B6D-93BE-457E-804B-91754739CD42}"/>
              </a:ext>
            </a:extLst>
          </p:cNvPr>
          <p:cNvSpPr>
            <a:spLocks noGrp="1"/>
          </p:cNvSpPr>
          <p:nvPr>
            <p:ph type="title"/>
          </p:nvPr>
        </p:nvSpPr>
        <p:spPr>
          <a:xfrm>
            <a:off x="-152400" y="218365"/>
            <a:ext cx="9296400" cy="1143000"/>
          </a:xfrm>
        </p:spPr>
        <p:txBody>
          <a:bodyPr>
            <a:noAutofit/>
          </a:bodyPr>
          <a:lstStyle/>
          <a:p>
            <a:pPr algn="ctr"/>
            <a:r>
              <a:rPr lang="en-US" sz="4800" dirty="0"/>
              <a:t>Communications: </a:t>
            </a:r>
            <a:br>
              <a:rPr lang="en-US" sz="4800" dirty="0"/>
            </a:br>
            <a:r>
              <a:rPr lang="en-US" sz="4800" dirty="0"/>
              <a:t>911 Emergency Dispatchers</a:t>
            </a:r>
          </a:p>
        </p:txBody>
      </p:sp>
    </p:spTree>
    <p:extLst>
      <p:ext uri="{BB962C8B-B14F-4D97-AF65-F5344CB8AC3E}">
        <p14:creationId xmlns:p14="http://schemas.microsoft.com/office/powerpoint/2010/main" val="38747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7">
            <a:extLst>
              <a:ext uri="{FF2B5EF4-FFF2-40B4-BE49-F238E27FC236}">
                <a16:creationId xmlns:a16="http://schemas.microsoft.com/office/drawing/2014/main" id="{A0FFB490-5186-4D16-A365-8B5C3265EDE5}"/>
              </a:ext>
            </a:extLst>
          </p:cNvPr>
          <p:cNvSpPr/>
          <p:nvPr/>
        </p:nvSpPr>
        <p:spPr>
          <a:xfrm>
            <a:off x="2723806" y="2590800"/>
            <a:ext cx="3290650" cy="3193083"/>
          </a:xfrm>
          <a:prstGeom prst="donut">
            <a:avLst>
              <a:gd name="adj" fmla="val 7805"/>
            </a:avLst>
          </a:prstGeom>
          <a:solidFill>
            <a:schemeClr val="bg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28" name="32">
            <a:extLst>
              <a:ext uri="{FF2B5EF4-FFF2-40B4-BE49-F238E27FC236}">
                <a16:creationId xmlns:a16="http://schemas.microsoft.com/office/drawing/2014/main" id="{9A8030A3-DC29-4D96-863E-9983392C2DF8}"/>
              </a:ext>
            </a:extLst>
          </p:cNvPr>
          <p:cNvSpPr/>
          <p:nvPr/>
        </p:nvSpPr>
        <p:spPr>
          <a:xfrm>
            <a:off x="3075686" y="2934143"/>
            <a:ext cx="2596498" cy="2519512"/>
          </a:xfrm>
          <a:prstGeom prst="ellipse">
            <a:avLst/>
          </a:prstGeom>
          <a:solidFill>
            <a:schemeClr val="bg1">
              <a:lumMod val="8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29" name="15">
            <a:extLst>
              <a:ext uri="{FF2B5EF4-FFF2-40B4-BE49-F238E27FC236}">
                <a16:creationId xmlns:a16="http://schemas.microsoft.com/office/drawing/2014/main" id="{8FCBD82E-99AD-4A05-97B2-4361B7F2F333}"/>
              </a:ext>
            </a:extLst>
          </p:cNvPr>
          <p:cNvSpPr/>
          <p:nvPr/>
        </p:nvSpPr>
        <p:spPr>
          <a:xfrm>
            <a:off x="5003090" y="2719029"/>
            <a:ext cx="863610" cy="838004"/>
          </a:xfrm>
          <a:prstGeom prst="ellipse">
            <a:avLst/>
          </a:prstGeom>
          <a:solidFill>
            <a:srgbClr val="11274C"/>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16">
            <a:extLst>
              <a:ext uri="{FF2B5EF4-FFF2-40B4-BE49-F238E27FC236}">
                <a16:creationId xmlns:a16="http://schemas.microsoft.com/office/drawing/2014/main" id="{37362792-E516-44FE-B3D7-104442CFABF8}"/>
              </a:ext>
            </a:extLst>
          </p:cNvPr>
          <p:cNvSpPr/>
          <p:nvPr/>
        </p:nvSpPr>
        <p:spPr>
          <a:xfrm>
            <a:off x="5003090" y="4654609"/>
            <a:ext cx="863610" cy="838004"/>
          </a:xfrm>
          <a:prstGeom prst="ellipse">
            <a:avLst/>
          </a:prstGeom>
          <a:solidFill>
            <a:srgbClr val="11274C"/>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1" name="17">
            <a:extLst>
              <a:ext uri="{FF2B5EF4-FFF2-40B4-BE49-F238E27FC236}">
                <a16:creationId xmlns:a16="http://schemas.microsoft.com/office/drawing/2014/main" id="{F7791CC3-80DF-4699-9AD0-BF8FC6379FD9}"/>
              </a:ext>
            </a:extLst>
          </p:cNvPr>
          <p:cNvSpPr/>
          <p:nvPr/>
        </p:nvSpPr>
        <p:spPr>
          <a:xfrm>
            <a:off x="2824214" y="2719029"/>
            <a:ext cx="863610" cy="838004"/>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2" name="18">
            <a:extLst>
              <a:ext uri="{FF2B5EF4-FFF2-40B4-BE49-F238E27FC236}">
                <a16:creationId xmlns:a16="http://schemas.microsoft.com/office/drawing/2014/main" id="{49F3D5A5-234E-48AB-97F9-DD35F9C3F3AC}"/>
              </a:ext>
            </a:extLst>
          </p:cNvPr>
          <p:cNvSpPr/>
          <p:nvPr/>
        </p:nvSpPr>
        <p:spPr>
          <a:xfrm>
            <a:off x="2824214" y="4654609"/>
            <a:ext cx="863610" cy="838004"/>
          </a:xfrm>
          <a:prstGeom prst="ellipse">
            <a:avLst/>
          </a:prstGeom>
          <a:solidFill>
            <a:srgbClr val="C6AA74"/>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7" name="Freeform 9">
            <a:extLst>
              <a:ext uri="{FF2B5EF4-FFF2-40B4-BE49-F238E27FC236}">
                <a16:creationId xmlns:a16="http://schemas.microsoft.com/office/drawing/2014/main" id="{0B1791A5-DF17-4FC4-8A1C-F2B7C672271F}"/>
              </a:ext>
            </a:extLst>
          </p:cNvPr>
          <p:cNvSpPr>
            <a:spLocks noEditPoints="1"/>
          </p:cNvSpPr>
          <p:nvPr/>
        </p:nvSpPr>
        <p:spPr bwMode="auto">
          <a:xfrm>
            <a:off x="3788936" y="3732519"/>
            <a:ext cx="1176693" cy="1302522"/>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rgbClr val="7F7F7F"/>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8" name="Inhaltsplatzhalter 4">
            <a:extLst>
              <a:ext uri="{FF2B5EF4-FFF2-40B4-BE49-F238E27FC236}">
                <a16:creationId xmlns:a16="http://schemas.microsoft.com/office/drawing/2014/main" id="{FF24DC37-60BA-48EE-92D5-3A685ABAA63D}"/>
              </a:ext>
            </a:extLst>
          </p:cNvPr>
          <p:cNvSpPr txBox="1">
            <a:spLocks/>
          </p:cNvSpPr>
          <p:nvPr/>
        </p:nvSpPr>
        <p:spPr>
          <a:xfrm>
            <a:off x="6165867" y="2537357"/>
            <a:ext cx="2394110" cy="13689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2400" b="1" dirty="0">
                <a:solidFill>
                  <a:schemeClr val="tx2"/>
                </a:solidFill>
                <a:latin typeface="+mj-lt"/>
                <a:ea typeface="Roboto" panose="02000000000000000000" pitchFamily="2" charset="0"/>
              </a:rPr>
              <a:t>Attendance</a:t>
            </a:r>
            <a:br>
              <a:rPr lang="en-US" sz="825" b="1" dirty="0">
                <a:solidFill>
                  <a:schemeClr val="tx1">
                    <a:lumMod val="50000"/>
                    <a:lumOff val="50000"/>
                  </a:schemeClr>
                </a:solidFill>
                <a:latin typeface="+mj-lt"/>
                <a:ea typeface="Roboto" panose="02000000000000000000" pitchFamily="2" charset="0"/>
              </a:rPr>
            </a:br>
            <a:r>
              <a:rPr lang="en-US" sz="1200" dirty="0">
                <a:solidFill>
                  <a:schemeClr val="bg1">
                    <a:lumMod val="50000"/>
                  </a:schemeClr>
                </a:solidFill>
              </a:rPr>
              <a:t>Majority of non-essential employees are telecommuting or are assigned to special projects</a:t>
            </a:r>
          </a:p>
          <a:p>
            <a:pPr marL="0" indent="0">
              <a:lnSpc>
                <a:spcPct val="120000"/>
              </a:lnSpc>
              <a:buNone/>
            </a:pPr>
            <a:endParaRPr lang="en-US" sz="750" dirty="0">
              <a:solidFill>
                <a:schemeClr val="bg1">
                  <a:lumMod val="65000"/>
                </a:schemeClr>
              </a:solidFill>
              <a:latin typeface="+mj-lt"/>
              <a:ea typeface="Roboto" panose="02000000000000000000" pitchFamily="2" charset="0"/>
            </a:endParaRPr>
          </a:p>
        </p:txBody>
      </p:sp>
      <p:sp>
        <p:nvSpPr>
          <p:cNvPr id="39" name="Inhaltsplatzhalter 4">
            <a:extLst>
              <a:ext uri="{FF2B5EF4-FFF2-40B4-BE49-F238E27FC236}">
                <a16:creationId xmlns:a16="http://schemas.microsoft.com/office/drawing/2014/main" id="{A121F50D-A183-42A8-864D-DEF95C74F6F2}"/>
              </a:ext>
            </a:extLst>
          </p:cNvPr>
          <p:cNvSpPr txBox="1">
            <a:spLocks/>
          </p:cNvSpPr>
          <p:nvPr/>
        </p:nvSpPr>
        <p:spPr>
          <a:xfrm>
            <a:off x="184232" y="2590800"/>
            <a:ext cx="2394110" cy="11473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sz="2400" b="1" dirty="0">
                <a:solidFill>
                  <a:schemeClr val="accent1"/>
                </a:solidFill>
                <a:latin typeface="+mj-lt"/>
                <a:ea typeface="Roboto" panose="02000000000000000000" pitchFamily="2" charset="0"/>
              </a:rPr>
              <a:t>Attendance</a:t>
            </a:r>
            <a:br>
              <a:rPr lang="en-US" sz="788" b="1" dirty="0">
                <a:solidFill>
                  <a:schemeClr val="accent2"/>
                </a:solidFill>
                <a:latin typeface="+mj-lt"/>
                <a:ea typeface="Roboto" panose="02000000000000000000" pitchFamily="2" charset="0"/>
              </a:rPr>
            </a:br>
            <a:r>
              <a:rPr lang="en-US" sz="1200" dirty="0">
                <a:solidFill>
                  <a:schemeClr val="bg1">
                    <a:lumMod val="50000"/>
                  </a:schemeClr>
                </a:solidFill>
              </a:rPr>
              <a:t>Essential staff continue to report to work except if symptomatic</a:t>
            </a:r>
          </a:p>
          <a:p>
            <a:pPr marL="0" indent="0" algn="r">
              <a:lnSpc>
                <a:spcPct val="120000"/>
              </a:lnSpc>
              <a:buNone/>
            </a:pPr>
            <a:endParaRPr lang="en-US" sz="750" dirty="0">
              <a:solidFill>
                <a:schemeClr val="bg1">
                  <a:lumMod val="65000"/>
                </a:schemeClr>
              </a:solidFill>
              <a:latin typeface="+mj-lt"/>
              <a:ea typeface="Roboto" panose="02000000000000000000" pitchFamily="2" charset="0"/>
            </a:endParaRPr>
          </a:p>
        </p:txBody>
      </p:sp>
      <p:sp>
        <p:nvSpPr>
          <p:cNvPr id="40" name="Inhaltsplatzhalter 4">
            <a:extLst>
              <a:ext uri="{FF2B5EF4-FFF2-40B4-BE49-F238E27FC236}">
                <a16:creationId xmlns:a16="http://schemas.microsoft.com/office/drawing/2014/main" id="{39B09D25-BE20-4351-9BEA-4DF8B774F23F}"/>
              </a:ext>
            </a:extLst>
          </p:cNvPr>
          <p:cNvSpPr txBox="1">
            <a:spLocks/>
          </p:cNvSpPr>
          <p:nvPr/>
        </p:nvSpPr>
        <p:spPr>
          <a:xfrm>
            <a:off x="6213952" y="4414918"/>
            <a:ext cx="2394110" cy="13689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2400" b="1" dirty="0">
                <a:solidFill>
                  <a:schemeClr val="tx1"/>
                </a:solidFill>
                <a:latin typeface="+mj-lt"/>
                <a:ea typeface="Roboto" panose="02000000000000000000" pitchFamily="2" charset="0"/>
              </a:rPr>
              <a:t>Assignments</a:t>
            </a:r>
            <a:br>
              <a:rPr lang="en-US" sz="825" b="1" dirty="0">
                <a:solidFill>
                  <a:schemeClr val="tx1">
                    <a:lumMod val="50000"/>
                    <a:lumOff val="50000"/>
                  </a:schemeClr>
                </a:solidFill>
                <a:latin typeface="+mj-lt"/>
                <a:ea typeface="Roboto" panose="02000000000000000000" pitchFamily="2" charset="0"/>
              </a:rPr>
            </a:br>
            <a:r>
              <a:rPr lang="en-US" sz="1200" dirty="0">
                <a:solidFill>
                  <a:schemeClr val="bg1">
                    <a:lumMod val="50000"/>
                  </a:schemeClr>
                </a:solidFill>
              </a:rPr>
              <a:t>Employee lists are being compiled of those non-essential employees who can be reassigned as needed  </a:t>
            </a:r>
          </a:p>
          <a:p>
            <a:pPr marL="0" indent="0">
              <a:lnSpc>
                <a:spcPct val="120000"/>
              </a:lnSpc>
              <a:buNone/>
            </a:pPr>
            <a:endParaRPr lang="en-US" sz="750" dirty="0">
              <a:solidFill>
                <a:schemeClr val="bg1">
                  <a:lumMod val="65000"/>
                </a:schemeClr>
              </a:solidFill>
              <a:latin typeface="+mj-lt"/>
              <a:ea typeface="Roboto" panose="02000000000000000000" pitchFamily="2" charset="0"/>
            </a:endParaRPr>
          </a:p>
        </p:txBody>
      </p:sp>
      <p:sp>
        <p:nvSpPr>
          <p:cNvPr id="41" name="Inhaltsplatzhalter 4">
            <a:extLst>
              <a:ext uri="{FF2B5EF4-FFF2-40B4-BE49-F238E27FC236}">
                <a16:creationId xmlns:a16="http://schemas.microsoft.com/office/drawing/2014/main" id="{E2C26BC2-A6F6-4F7F-B00F-2A129F04BCF1}"/>
              </a:ext>
            </a:extLst>
          </p:cNvPr>
          <p:cNvSpPr txBox="1">
            <a:spLocks/>
          </p:cNvSpPr>
          <p:nvPr/>
        </p:nvSpPr>
        <p:spPr>
          <a:xfrm>
            <a:off x="236490" y="4573800"/>
            <a:ext cx="2394110" cy="99963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sz="2800" b="1" dirty="0">
                <a:solidFill>
                  <a:schemeClr val="accent1"/>
                </a:solidFill>
                <a:latin typeface="+mj-lt"/>
                <a:ea typeface="Roboto" panose="02000000000000000000" pitchFamily="2" charset="0"/>
              </a:rPr>
              <a:t>Recruitment</a:t>
            </a:r>
            <a:br>
              <a:rPr lang="en-US" sz="800" b="1" dirty="0">
                <a:solidFill>
                  <a:schemeClr val="accent2"/>
                </a:solidFill>
                <a:latin typeface="+mj-lt"/>
                <a:ea typeface="Roboto" panose="02000000000000000000" pitchFamily="2" charset="0"/>
              </a:rPr>
            </a:br>
            <a:r>
              <a:rPr lang="en-US" sz="1200" dirty="0">
                <a:solidFill>
                  <a:schemeClr val="bg1">
                    <a:lumMod val="50000"/>
                  </a:schemeClr>
                </a:solidFill>
              </a:rPr>
              <a:t>Continues for essential positions only</a:t>
            </a:r>
          </a:p>
          <a:p>
            <a:pPr marL="0" indent="0" algn="r">
              <a:lnSpc>
                <a:spcPct val="120000"/>
              </a:lnSpc>
              <a:buNone/>
            </a:pPr>
            <a:endParaRPr lang="en-US" sz="750" dirty="0">
              <a:solidFill>
                <a:schemeClr val="bg1">
                  <a:lumMod val="65000"/>
                </a:schemeClr>
              </a:solidFill>
              <a:latin typeface="+mj-lt"/>
              <a:ea typeface="Roboto" panose="02000000000000000000" pitchFamily="2" charset="0"/>
            </a:endParaRPr>
          </a:p>
        </p:txBody>
      </p:sp>
      <p:sp>
        <p:nvSpPr>
          <p:cNvPr id="43" name="Title 2">
            <a:extLst>
              <a:ext uri="{FF2B5EF4-FFF2-40B4-BE49-F238E27FC236}">
                <a16:creationId xmlns:a16="http://schemas.microsoft.com/office/drawing/2014/main" id="{EC2775ED-2C08-490B-9AFE-4A0F7B0C54B3}"/>
              </a:ext>
            </a:extLst>
          </p:cNvPr>
          <p:cNvSpPr>
            <a:spLocks noGrp="1"/>
          </p:cNvSpPr>
          <p:nvPr>
            <p:ph type="title"/>
          </p:nvPr>
        </p:nvSpPr>
        <p:spPr>
          <a:xfrm>
            <a:off x="122705" y="24161"/>
            <a:ext cx="8887114" cy="1599937"/>
          </a:xfrm>
        </p:spPr>
        <p:txBody>
          <a:bodyPr>
            <a:normAutofit/>
          </a:bodyPr>
          <a:lstStyle/>
          <a:p>
            <a:pPr algn="ctr"/>
            <a:r>
              <a:rPr lang="en-US" sz="6600" dirty="0"/>
              <a:t>Human Resources</a:t>
            </a:r>
          </a:p>
        </p:txBody>
      </p:sp>
      <p:sp>
        <p:nvSpPr>
          <p:cNvPr id="47" name="Rectangle 46">
            <a:extLst>
              <a:ext uri="{FF2B5EF4-FFF2-40B4-BE49-F238E27FC236}">
                <a16:creationId xmlns:a16="http://schemas.microsoft.com/office/drawing/2014/main" id="{E87B492E-305A-4AAA-A37D-17D9BB3D31CE}"/>
              </a:ext>
            </a:extLst>
          </p:cNvPr>
          <p:cNvSpPr/>
          <p:nvPr/>
        </p:nvSpPr>
        <p:spPr>
          <a:xfrm>
            <a:off x="338807" y="1642364"/>
            <a:ext cx="1930337" cy="584775"/>
          </a:xfrm>
          <a:prstGeom prst="rect">
            <a:avLst/>
          </a:prstGeom>
        </p:spPr>
        <p:txBody>
          <a:bodyPr wrap="none">
            <a:spAutoFit/>
          </a:bodyPr>
          <a:lstStyle/>
          <a:p>
            <a:r>
              <a:rPr lang="en-US" sz="3200" b="1" dirty="0">
                <a:solidFill>
                  <a:schemeClr val="accent1"/>
                </a:solidFill>
                <a:ea typeface="Roboto" panose="02000000000000000000" pitchFamily="2" charset="0"/>
              </a:rPr>
              <a:t>Essential</a:t>
            </a:r>
            <a:endParaRPr lang="en-US" sz="3200" dirty="0"/>
          </a:p>
        </p:txBody>
      </p:sp>
      <p:cxnSp>
        <p:nvCxnSpPr>
          <p:cNvPr id="49" name="Straight Connector 48">
            <a:extLst>
              <a:ext uri="{FF2B5EF4-FFF2-40B4-BE49-F238E27FC236}">
                <a16:creationId xmlns:a16="http://schemas.microsoft.com/office/drawing/2014/main" id="{0F7706BC-D769-46C2-863B-AE6A68788103}"/>
              </a:ext>
            </a:extLst>
          </p:cNvPr>
          <p:cNvCxnSpPr>
            <a:cxnSpLocks/>
          </p:cNvCxnSpPr>
          <p:nvPr/>
        </p:nvCxnSpPr>
        <p:spPr>
          <a:xfrm>
            <a:off x="434222" y="2222224"/>
            <a:ext cx="16764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630ED03B-4D1F-4C92-AD8A-53D558475946}"/>
              </a:ext>
            </a:extLst>
          </p:cNvPr>
          <p:cNvSpPr/>
          <p:nvPr/>
        </p:nvSpPr>
        <p:spPr>
          <a:xfrm>
            <a:off x="5828096" y="1663641"/>
            <a:ext cx="2977097" cy="584775"/>
          </a:xfrm>
          <a:prstGeom prst="rect">
            <a:avLst/>
          </a:prstGeom>
        </p:spPr>
        <p:txBody>
          <a:bodyPr wrap="none">
            <a:spAutoFit/>
          </a:bodyPr>
          <a:lstStyle/>
          <a:p>
            <a:r>
              <a:rPr lang="en-US" sz="3200" b="1" dirty="0">
                <a:ea typeface="Roboto" panose="02000000000000000000" pitchFamily="2" charset="0"/>
              </a:rPr>
              <a:t>Non-Essential</a:t>
            </a:r>
            <a:endParaRPr lang="en-US" sz="3200" dirty="0"/>
          </a:p>
        </p:txBody>
      </p:sp>
      <p:cxnSp>
        <p:nvCxnSpPr>
          <p:cNvPr id="57" name="Straight Connector 56">
            <a:extLst>
              <a:ext uri="{FF2B5EF4-FFF2-40B4-BE49-F238E27FC236}">
                <a16:creationId xmlns:a16="http://schemas.microsoft.com/office/drawing/2014/main" id="{EF95D53E-62C1-474E-B6E4-B9BC70B9B25D}"/>
              </a:ext>
            </a:extLst>
          </p:cNvPr>
          <p:cNvCxnSpPr>
            <a:cxnSpLocks/>
          </p:cNvCxnSpPr>
          <p:nvPr/>
        </p:nvCxnSpPr>
        <p:spPr>
          <a:xfrm>
            <a:off x="6005049" y="2217361"/>
            <a:ext cx="2632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Google Shape;305;p17">
            <a:extLst>
              <a:ext uri="{FF2B5EF4-FFF2-40B4-BE49-F238E27FC236}">
                <a16:creationId xmlns:a16="http://schemas.microsoft.com/office/drawing/2014/main" id="{2DA50515-8AC4-4EE7-AA5B-87DCEA412C39}"/>
              </a:ext>
            </a:extLst>
          </p:cNvPr>
          <p:cNvSpPr txBox="1"/>
          <p:nvPr/>
        </p:nvSpPr>
        <p:spPr>
          <a:xfrm>
            <a:off x="3098171" y="2768210"/>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5400" b="0" i="0" u="none" dirty="0">
                <a:solidFill>
                  <a:schemeClr val="bg1"/>
                </a:solidFill>
                <a:latin typeface="Montserrat"/>
                <a:ea typeface="Montserrat"/>
                <a:cs typeface="Montserrat"/>
                <a:sym typeface="Montserrat"/>
              </a:rPr>
              <a:t>1</a:t>
            </a:r>
            <a:endParaRPr sz="1050" dirty="0">
              <a:solidFill>
                <a:schemeClr val="bg1"/>
              </a:solidFill>
            </a:endParaRPr>
          </a:p>
        </p:txBody>
      </p:sp>
      <p:sp>
        <p:nvSpPr>
          <p:cNvPr id="60" name="Google Shape;305;p17">
            <a:extLst>
              <a:ext uri="{FF2B5EF4-FFF2-40B4-BE49-F238E27FC236}">
                <a16:creationId xmlns:a16="http://schemas.microsoft.com/office/drawing/2014/main" id="{AA65CD02-71F8-4049-8BA0-B5D7CDAF1B4A}"/>
              </a:ext>
            </a:extLst>
          </p:cNvPr>
          <p:cNvSpPr txBox="1"/>
          <p:nvPr/>
        </p:nvSpPr>
        <p:spPr>
          <a:xfrm>
            <a:off x="5240809" y="2751136"/>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5400" dirty="0">
                <a:solidFill>
                  <a:schemeClr val="bg1"/>
                </a:solidFill>
                <a:latin typeface="Montserrat"/>
                <a:sym typeface="Montserrat"/>
              </a:rPr>
              <a:t>2</a:t>
            </a:r>
            <a:endParaRPr sz="1050" dirty="0">
              <a:solidFill>
                <a:schemeClr val="bg1"/>
              </a:solidFill>
            </a:endParaRPr>
          </a:p>
        </p:txBody>
      </p:sp>
      <p:sp>
        <p:nvSpPr>
          <p:cNvPr id="61" name="Google Shape;305;p17">
            <a:extLst>
              <a:ext uri="{FF2B5EF4-FFF2-40B4-BE49-F238E27FC236}">
                <a16:creationId xmlns:a16="http://schemas.microsoft.com/office/drawing/2014/main" id="{ACB58C5E-FD77-42D4-9497-6B876A7E2701}"/>
              </a:ext>
            </a:extLst>
          </p:cNvPr>
          <p:cNvSpPr txBox="1"/>
          <p:nvPr/>
        </p:nvSpPr>
        <p:spPr>
          <a:xfrm>
            <a:off x="3075683" y="4696109"/>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5400" dirty="0">
                <a:solidFill>
                  <a:schemeClr val="bg1"/>
                </a:solidFill>
                <a:latin typeface="Montserrat"/>
                <a:sym typeface="Montserrat"/>
              </a:rPr>
              <a:t>3</a:t>
            </a:r>
            <a:endParaRPr sz="1050" dirty="0">
              <a:solidFill>
                <a:schemeClr val="bg1"/>
              </a:solidFill>
            </a:endParaRPr>
          </a:p>
        </p:txBody>
      </p:sp>
      <p:sp>
        <p:nvSpPr>
          <p:cNvPr id="64" name="Google Shape;305;p17">
            <a:extLst>
              <a:ext uri="{FF2B5EF4-FFF2-40B4-BE49-F238E27FC236}">
                <a16:creationId xmlns:a16="http://schemas.microsoft.com/office/drawing/2014/main" id="{9F7007A7-58CA-4085-B417-E3485B27E0C9}"/>
              </a:ext>
            </a:extLst>
          </p:cNvPr>
          <p:cNvSpPr txBox="1"/>
          <p:nvPr/>
        </p:nvSpPr>
        <p:spPr>
          <a:xfrm>
            <a:off x="5202586" y="4696109"/>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5400" dirty="0">
                <a:solidFill>
                  <a:schemeClr val="bg1"/>
                </a:solidFill>
                <a:latin typeface="Montserrat"/>
                <a:sym typeface="Montserrat"/>
              </a:rPr>
              <a:t>4</a:t>
            </a:r>
            <a:endParaRPr sz="1050" dirty="0">
              <a:solidFill>
                <a:schemeClr val="bg1"/>
              </a:solidFill>
            </a:endParaRPr>
          </a:p>
        </p:txBody>
      </p:sp>
      <p:sp>
        <p:nvSpPr>
          <p:cNvPr id="66" name="Rectangle 65">
            <a:extLst>
              <a:ext uri="{FF2B5EF4-FFF2-40B4-BE49-F238E27FC236}">
                <a16:creationId xmlns:a16="http://schemas.microsoft.com/office/drawing/2014/main" id="{980E75F7-5B48-467A-82ED-0908B4974201}"/>
              </a:ext>
            </a:extLst>
          </p:cNvPr>
          <p:cNvSpPr/>
          <p:nvPr/>
        </p:nvSpPr>
        <p:spPr>
          <a:xfrm>
            <a:off x="3426121" y="3510983"/>
            <a:ext cx="1895514" cy="1403551"/>
          </a:xfrm>
          <a:prstGeom prst="rect">
            <a:avLst/>
          </a:prstGeom>
          <a:noFill/>
        </p:spPr>
        <p:txBody>
          <a:bodyPr wrap="none" lIns="91440" tIns="45720" rIns="91440" bIns="45720">
            <a:prstTxWarp prst="textArchUp">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Racine County Staff</a:t>
            </a:r>
          </a:p>
        </p:txBody>
      </p:sp>
    </p:spTree>
    <p:extLst>
      <p:ext uri="{BB962C8B-B14F-4D97-AF65-F5344CB8AC3E}">
        <p14:creationId xmlns:p14="http://schemas.microsoft.com/office/powerpoint/2010/main" val="114646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lbow Connector 40">
            <a:extLst>
              <a:ext uri="{FF2B5EF4-FFF2-40B4-BE49-F238E27FC236}">
                <a16:creationId xmlns:a16="http://schemas.microsoft.com/office/drawing/2014/main" id="{6159BBAC-6C54-498B-B884-9DA70800E8A1}"/>
              </a:ext>
            </a:extLst>
          </p:cNvPr>
          <p:cNvCxnSpPr>
            <a:cxnSpLocks/>
          </p:cNvCxnSpPr>
          <p:nvPr/>
        </p:nvCxnSpPr>
        <p:spPr>
          <a:xfrm>
            <a:off x="3133076" y="1278576"/>
            <a:ext cx="2962924" cy="815886"/>
          </a:xfrm>
          <a:prstGeom prst="bentConnector3">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Inhaltsplatzhalter 4">
            <a:extLst>
              <a:ext uri="{FF2B5EF4-FFF2-40B4-BE49-F238E27FC236}">
                <a16:creationId xmlns:a16="http://schemas.microsoft.com/office/drawing/2014/main" id="{AC193704-7BC7-45A8-A0E6-630F94C1D514}"/>
              </a:ext>
            </a:extLst>
          </p:cNvPr>
          <p:cNvSpPr txBox="1">
            <a:spLocks/>
          </p:cNvSpPr>
          <p:nvPr/>
        </p:nvSpPr>
        <p:spPr>
          <a:xfrm flipH="1">
            <a:off x="237476" y="1119302"/>
            <a:ext cx="2751951" cy="3185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sz="1800" b="1" dirty="0">
                <a:solidFill>
                  <a:schemeClr val="accent1"/>
                </a:solidFill>
                <a:latin typeface="+mj-lt"/>
              </a:rPr>
              <a:t>Maintaining Connection</a:t>
            </a:r>
          </a:p>
        </p:txBody>
      </p:sp>
      <p:grpSp>
        <p:nvGrpSpPr>
          <p:cNvPr id="19" name="Group 18">
            <a:extLst>
              <a:ext uri="{FF2B5EF4-FFF2-40B4-BE49-F238E27FC236}">
                <a16:creationId xmlns:a16="http://schemas.microsoft.com/office/drawing/2014/main" id="{EB0952DD-4513-48DE-9C66-58EB21E2BB51}"/>
              </a:ext>
            </a:extLst>
          </p:cNvPr>
          <p:cNvGrpSpPr/>
          <p:nvPr/>
        </p:nvGrpSpPr>
        <p:grpSpPr>
          <a:xfrm>
            <a:off x="5207544" y="1422711"/>
            <a:ext cx="3722714" cy="3067569"/>
            <a:chOff x="4845979" y="1785439"/>
            <a:chExt cx="3719242" cy="2945311"/>
          </a:xfrm>
        </p:grpSpPr>
        <p:sp>
          <p:nvSpPr>
            <p:cNvPr id="20" name="Freeform 24">
              <a:extLst>
                <a:ext uri="{FF2B5EF4-FFF2-40B4-BE49-F238E27FC236}">
                  <a16:creationId xmlns:a16="http://schemas.microsoft.com/office/drawing/2014/main" id="{3BCB1236-DF38-4970-B5CB-36A8DB84C953}"/>
                </a:ext>
              </a:extLst>
            </p:cNvPr>
            <p:cNvSpPr>
              <a:spLocks noEditPoints="1"/>
            </p:cNvSpPr>
            <p:nvPr/>
          </p:nvSpPr>
          <p:spPr bwMode="auto">
            <a:xfrm>
              <a:off x="4845979" y="1785439"/>
              <a:ext cx="3719242" cy="2204594"/>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75000"/>
              </a:schemeClr>
            </a:soli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b="1" dirty="0">
                <a:latin typeface="+mj-lt"/>
              </a:endParaRPr>
            </a:p>
          </p:txBody>
        </p:sp>
        <p:sp>
          <p:nvSpPr>
            <p:cNvPr id="21" name="Freeform 25">
              <a:extLst>
                <a:ext uri="{FF2B5EF4-FFF2-40B4-BE49-F238E27FC236}">
                  <a16:creationId xmlns:a16="http://schemas.microsoft.com/office/drawing/2014/main" id="{C5EDEC1C-049D-4831-B55A-B4236D0100C2}"/>
                </a:ext>
              </a:extLst>
            </p:cNvPr>
            <p:cNvSpPr>
              <a:spLocks/>
            </p:cNvSpPr>
            <p:nvPr/>
          </p:nvSpPr>
          <p:spPr bwMode="auto">
            <a:xfrm>
              <a:off x="4845979" y="3990031"/>
              <a:ext cx="3719242" cy="335989"/>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68580" tIns="34290" rIns="68580" bIns="34290" numCol="1" anchor="t" anchorCtr="0" compatLnSpc="1">
              <a:prstTxWarp prst="textNoShape">
                <a:avLst/>
              </a:prstTxWarp>
            </a:bodyPr>
            <a:lstStyle/>
            <a:p>
              <a:pPr algn="ctr"/>
              <a:r>
                <a:rPr lang="en-US" sz="1350" b="1" dirty="0">
                  <a:latin typeface="+mj-lt"/>
                </a:rPr>
                <a:t> </a:t>
              </a:r>
            </a:p>
          </p:txBody>
        </p:sp>
        <p:sp>
          <p:nvSpPr>
            <p:cNvPr id="22" name="Freeform 29">
              <a:extLst>
                <a:ext uri="{FF2B5EF4-FFF2-40B4-BE49-F238E27FC236}">
                  <a16:creationId xmlns:a16="http://schemas.microsoft.com/office/drawing/2014/main" id="{02576BB4-4607-4E3F-881F-8C12FB32A36B}"/>
                </a:ext>
              </a:extLst>
            </p:cNvPr>
            <p:cNvSpPr>
              <a:spLocks/>
            </p:cNvSpPr>
            <p:nvPr/>
          </p:nvSpPr>
          <p:spPr bwMode="auto">
            <a:xfrm>
              <a:off x="6039011" y="4312111"/>
              <a:ext cx="1343958" cy="418639"/>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68580" tIns="34290" rIns="68580" bIns="34290" numCol="1" anchor="t" anchorCtr="0" compatLnSpc="1">
              <a:prstTxWarp prst="textNoShape">
                <a:avLst/>
              </a:prstTxWarp>
            </a:bodyPr>
            <a:lstStyle/>
            <a:p>
              <a:pPr algn="ctr"/>
              <a:endParaRPr lang="en-US" sz="1350" b="1" dirty="0">
                <a:latin typeface="+mj-lt"/>
              </a:endParaRPr>
            </a:p>
          </p:txBody>
        </p:sp>
      </p:grpSp>
      <p:sp>
        <p:nvSpPr>
          <p:cNvPr id="35" name="Rectangle 34">
            <a:extLst>
              <a:ext uri="{FF2B5EF4-FFF2-40B4-BE49-F238E27FC236}">
                <a16:creationId xmlns:a16="http://schemas.microsoft.com/office/drawing/2014/main" id="{E56954D7-7A78-429C-ABED-EDF76BEBCA79}"/>
              </a:ext>
            </a:extLst>
          </p:cNvPr>
          <p:cNvSpPr/>
          <p:nvPr/>
        </p:nvSpPr>
        <p:spPr>
          <a:xfrm>
            <a:off x="-152400" y="1143000"/>
            <a:ext cx="4811686" cy="954107"/>
          </a:xfrm>
          <a:prstGeom prst="rect">
            <a:avLst/>
          </a:prstGeom>
        </p:spPr>
        <p:txBody>
          <a:bodyPr wrap="square">
            <a:spAutoFit/>
          </a:bodyPr>
          <a:lstStyle/>
          <a:p>
            <a:pPr>
              <a:spcBef>
                <a:spcPts val="0"/>
              </a:spcBef>
              <a:spcAft>
                <a:spcPts val="0"/>
              </a:spcAft>
            </a:pPr>
            <a:endParaRPr lang="en-US" sz="2000" dirty="0"/>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Microsoft Skype / Microsoft Teams for instant communication</a:t>
            </a:r>
            <a:endParaRPr lang="en-US" sz="12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Capability for audio conferencing (complete) and video conferencing (in progress)</a:t>
            </a:r>
            <a:endParaRPr lang="en-US" sz="1200" dirty="0">
              <a:effectLst/>
              <a:latin typeface="Calibri" panose="020F0502020204030204" pitchFamily="34" charset="0"/>
              <a:ea typeface="Calibri" panose="020F0502020204030204" pitchFamily="34" charset="0"/>
            </a:endParaRPr>
          </a:p>
        </p:txBody>
      </p:sp>
      <p:sp>
        <p:nvSpPr>
          <p:cNvPr id="38" name="Rectangle 37">
            <a:extLst>
              <a:ext uri="{FF2B5EF4-FFF2-40B4-BE49-F238E27FC236}">
                <a16:creationId xmlns:a16="http://schemas.microsoft.com/office/drawing/2014/main" id="{873F5241-7C9D-4930-AFAB-B683376B3097}"/>
              </a:ext>
            </a:extLst>
          </p:cNvPr>
          <p:cNvSpPr/>
          <p:nvPr/>
        </p:nvSpPr>
        <p:spPr>
          <a:xfrm>
            <a:off x="-144780" y="2127913"/>
            <a:ext cx="4725656" cy="738664"/>
          </a:xfrm>
          <a:prstGeom prst="rect">
            <a:avLst/>
          </a:prstGeom>
        </p:spPr>
        <p:txBody>
          <a:bodyPr wrap="square">
            <a:spAutoFit/>
          </a:bodyPr>
          <a:lstStyle/>
          <a:p>
            <a:pPr>
              <a:spcBef>
                <a:spcPts val="0"/>
              </a:spcBef>
              <a:spcAft>
                <a:spcPts val="0"/>
              </a:spcAft>
            </a:pPr>
            <a:endParaRPr lang="en-US" dirty="0"/>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Purchase laptops to assist in time of need</a:t>
            </a:r>
            <a:endParaRPr lang="en-US" sz="12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Ensure all applications and files are employee accessible</a:t>
            </a:r>
            <a:endParaRPr lang="en-US" sz="1200" dirty="0">
              <a:latin typeface="Calibri" panose="020F0502020204030204" pitchFamily="34" charset="0"/>
              <a:ea typeface="Calibri" panose="020F0502020204030204" pitchFamily="34" charset="0"/>
            </a:endParaRPr>
          </a:p>
        </p:txBody>
      </p:sp>
      <p:sp>
        <p:nvSpPr>
          <p:cNvPr id="39" name="Inhaltsplatzhalter 4">
            <a:extLst>
              <a:ext uri="{FF2B5EF4-FFF2-40B4-BE49-F238E27FC236}">
                <a16:creationId xmlns:a16="http://schemas.microsoft.com/office/drawing/2014/main" id="{35CE0236-CE58-4BCB-92C7-56C85A807C8F}"/>
              </a:ext>
            </a:extLst>
          </p:cNvPr>
          <p:cNvSpPr txBox="1">
            <a:spLocks/>
          </p:cNvSpPr>
          <p:nvPr/>
        </p:nvSpPr>
        <p:spPr>
          <a:xfrm flipH="1">
            <a:off x="315160" y="2094462"/>
            <a:ext cx="4811686" cy="3185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800" b="1" dirty="0">
                <a:solidFill>
                  <a:schemeClr val="accent1"/>
                </a:solidFill>
                <a:latin typeface="+mj-lt"/>
              </a:rPr>
              <a:t>Ensure Technology Helps, Not Hinders</a:t>
            </a:r>
          </a:p>
        </p:txBody>
      </p:sp>
      <p:sp>
        <p:nvSpPr>
          <p:cNvPr id="44" name="Inhaltsplatzhalter 4">
            <a:extLst>
              <a:ext uri="{FF2B5EF4-FFF2-40B4-BE49-F238E27FC236}">
                <a16:creationId xmlns:a16="http://schemas.microsoft.com/office/drawing/2014/main" id="{06EE655A-087E-4B85-BF69-D0AD80A6D988}"/>
              </a:ext>
            </a:extLst>
          </p:cNvPr>
          <p:cNvSpPr txBox="1">
            <a:spLocks/>
          </p:cNvSpPr>
          <p:nvPr/>
        </p:nvSpPr>
        <p:spPr>
          <a:xfrm flipH="1">
            <a:off x="251143" y="3079166"/>
            <a:ext cx="4811686" cy="3185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800" b="1" dirty="0">
                <a:solidFill>
                  <a:schemeClr val="accent1"/>
                </a:solidFill>
                <a:latin typeface="+mj-lt"/>
              </a:rPr>
              <a:t>Cybersecurity</a:t>
            </a:r>
          </a:p>
        </p:txBody>
      </p:sp>
      <p:sp>
        <p:nvSpPr>
          <p:cNvPr id="45" name="Rectangle 44">
            <a:extLst>
              <a:ext uri="{FF2B5EF4-FFF2-40B4-BE49-F238E27FC236}">
                <a16:creationId xmlns:a16="http://schemas.microsoft.com/office/drawing/2014/main" id="{CB7EA41C-B902-4D03-9B04-1A93576E35EA}"/>
              </a:ext>
            </a:extLst>
          </p:cNvPr>
          <p:cNvSpPr/>
          <p:nvPr/>
        </p:nvSpPr>
        <p:spPr>
          <a:xfrm>
            <a:off x="-152400" y="3130194"/>
            <a:ext cx="5279246" cy="923330"/>
          </a:xfrm>
          <a:prstGeom prst="rect">
            <a:avLst/>
          </a:prstGeom>
        </p:spPr>
        <p:txBody>
          <a:bodyPr wrap="square">
            <a:spAutoFit/>
          </a:bodyPr>
          <a:lstStyle/>
          <a:p>
            <a:pPr>
              <a:spcBef>
                <a:spcPts val="0"/>
              </a:spcBef>
              <a:spcAft>
                <a:spcPts val="0"/>
              </a:spcAft>
            </a:pPr>
            <a:endParaRPr lang="en-US" dirty="0"/>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Critical to remain extra vigilant during times of crisis</a:t>
            </a:r>
            <a:endParaRPr lang="en-US" sz="12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General security best practices to be followed when working remotely</a:t>
            </a:r>
            <a:endParaRPr lang="en-US" sz="12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Keep data secure through use of County infrastructure </a:t>
            </a:r>
            <a:endParaRPr lang="en-US" sz="1200" dirty="0">
              <a:effectLst/>
              <a:latin typeface="Calibri" panose="020F0502020204030204" pitchFamily="34" charset="0"/>
              <a:ea typeface="Calibri" panose="020F0502020204030204" pitchFamily="34" charset="0"/>
            </a:endParaRPr>
          </a:p>
        </p:txBody>
      </p:sp>
      <p:cxnSp>
        <p:nvCxnSpPr>
          <p:cNvPr id="50" name="Elbow Connector 40">
            <a:extLst>
              <a:ext uri="{FF2B5EF4-FFF2-40B4-BE49-F238E27FC236}">
                <a16:creationId xmlns:a16="http://schemas.microsoft.com/office/drawing/2014/main" id="{F322261D-EAEB-421C-99A9-A14104BEFE3B}"/>
              </a:ext>
            </a:extLst>
          </p:cNvPr>
          <p:cNvCxnSpPr>
            <a:cxnSpLocks/>
          </p:cNvCxnSpPr>
          <p:nvPr/>
        </p:nvCxnSpPr>
        <p:spPr>
          <a:xfrm>
            <a:off x="4634534" y="2248833"/>
            <a:ext cx="1501458" cy="406563"/>
          </a:xfrm>
          <a:prstGeom prst="bentConnector3">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Elbow Connector 40">
            <a:extLst>
              <a:ext uri="{FF2B5EF4-FFF2-40B4-BE49-F238E27FC236}">
                <a16:creationId xmlns:a16="http://schemas.microsoft.com/office/drawing/2014/main" id="{F8A9EB96-2872-4BE5-B5B1-6BEC3F043601}"/>
              </a:ext>
            </a:extLst>
          </p:cNvPr>
          <p:cNvCxnSpPr>
            <a:cxnSpLocks/>
          </p:cNvCxnSpPr>
          <p:nvPr/>
        </p:nvCxnSpPr>
        <p:spPr>
          <a:xfrm flipV="1">
            <a:off x="1909404" y="2909057"/>
            <a:ext cx="4219781" cy="368069"/>
          </a:xfrm>
          <a:prstGeom prst="bentConnector3">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Inhaltsplatzhalter 4">
            <a:extLst>
              <a:ext uri="{FF2B5EF4-FFF2-40B4-BE49-F238E27FC236}">
                <a16:creationId xmlns:a16="http://schemas.microsoft.com/office/drawing/2014/main" id="{335AAAAA-4002-4556-A7E9-826168E79B7B}"/>
              </a:ext>
            </a:extLst>
          </p:cNvPr>
          <p:cNvSpPr txBox="1">
            <a:spLocks/>
          </p:cNvSpPr>
          <p:nvPr/>
        </p:nvSpPr>
        <p:spPr>
          <a:xfrm flipH="1">
            <a:off x="237476" y="4323112"/>
            <a:ext cx="4811686" cy="31854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800" b="1" dirty="0">
                <a:solidFill>
                  <a:schemeClr val="accent1"/>
                </a:solidFill>
                <a:latin typeface="+mj-lt"/>
              </a:rPr>
              <a:t>Information Technology Support</a:t>
            </a:r>
          </a:p>
        </p:txBody>
      </p:sp>
      <p:sp>
        <p:nvSpPr>
          <p:cNvPr id="57" name="Rectangle 56">
            <a:extLst>
              <a:ext uri="{FF2B5EF4-FFF2-40B4-BE49-F238E27FC236}">
                <a16:creationId xmlns:a16="http://schemas.microsoft.com/office/drawing/2014/main" id="{474FA896-1B10-47EA-B6ED-BF43EAAD1B3F}"/>
              </a:ext>
            </a:extLst>
          </p:cNvPr>
          <p:cNvSpPr/>
          <p:nvPr/>
        </p:nvSpPr>
        <p:spPr>
          <a:xfrm>
            <a:off x="-162269" y="4364977"/>
            <a:ext cx="6405577" cy="1477328"/>
          </a:xfrm>
          <a:prstGeom prst="rect">
            <a:avLst/>
          </a:prstGeom>
        </p:spPr>
        <p:txBody>
          <a:bodyPr wrap="square">
            <a:spAutoFit/>
          </a:bodyPr>
          <a:lstStyle/>
          <a:p>
            <a:pPr>
              <a:spcBef>
                <a:spcPts val="0"/>
              </a:spcBef>
              <a:spcAft>
                <a:spcPts val="0"/>
              </a:spcAft>
            </a:pPr>
            <a:endParaRPr lang="en-US" dirty="0"/>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Staffing</a:t>
            </a:r>
            <a:endParaRPr lang="en-US" sz="1200" dirty="0">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200" dirty="0">
                <a:latin typeface="Calibri" panose="020F0502020204030204" pitchFamily="34" charset="0"/>
                <a:ea typeface="Times New Roman" panose="02020603050405020304" pitchFamily="18" charset="0"/>
              </a:rPr>
              <a:t>Limited on-site presence at County facilities for past 2 weeks</a:t>
            </a:r>
            <a:endParaRPr lang="en-US" sz="1200" dirty="0">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200" dirty="0">
                <a:latin typeface="Calibri" panose="020F0502020204030204" pitchFamily="34" charset="0"/>
                <a:ea typeface="Times New Roman" panose="02020603050405020304" pitchFamily="18" charset="0"/>
              </a:rPr>
              <a:t>As of 3/30/2020, all IT employees are working remotely with rotating “on-call” employees to be on-site at County facilities if needed</a:t>
            </a:r>
          </a:p>
          <a:p>
            <a:pPr marL="1143000" marR="0" lvl="2" indent="-228600">
              <a:spcBef>
                <a:spcPts val="0"/>
              </a:spcBef>
              <a:spcAft>
                <a:spcPts val="0"/>
              </a:spcAft>
              <a:buFont typeface="Wingdings" panose="05000000000000000000" pitchFamily="2" charset="2"/>
              <a:buChar char=""/>
            </a:pPr>
            <a:r>
              <a:rPr lang="en-US" sz="1200" dirty="0">
                <a:latin typeface="Calibri" panose="020F0502020204030204" pitchFamily="34" charset="0"/>
                <a:ea typeface="Times New Roman" panose="02020603050405020304" pitchFamily="18" charset="0"/>
              </a:rPr>
              <a:t>Normal business hours with after-hours support</a:t>
            </a:r>
            <a:endParaRPr lang="en-US" sz="12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Ongoing municipality support</a:t>
            </a:r>
            <a:endParaRPr lang="en-US" sz="1200" dirty="0">
              <a:effectLst/>
              <a:latin typeface="Calibri" panose="020F0502020204030204" pitchFamily="34" charset="0"/>
              <a:ea typeface="Calibri" panose="020F0502020204030204" pitchFamily="34" charset="0"/>
            </a:endParaRPr>
          </a:p>
        </p:txBody>
      </p:sp>
      <p:cxnSp>
        <p:nvCxnSpPr>
          <p:cNvPr id="61" name="Elbow Connector 40">
            <a:extLst>
              <a:ext uri="{FF2B5EF4-FFF2-40B4-BE49-F238E27FC236}">
                <a16:creationId xmlns:a16="http://schemas.microsoft.com/office/drawing/2014/main" id="{9AF3DF01-5D4D-4D71-BAA6-392EA28AF8FE}"/>
              </a:ext>
            </a:extLst>
          </p:cNvPr>
          <p:cNvCxnSpPr>
            <a:cxnSpLocks/>
          </p:cNvCxnSpPr>
          <p:nvPr/>
        </p:nvCxnSpPr>
        <p:spPr>
          <a:xfrm flipV="1">
            <a:off x="3982363" y="3045531"/>
            <a:ext cx="2146822" cy="1438905"/>
          </a:xfrm>
          <a:prstGeom prst="bentConnector3">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42CF4F6-ABE8-4A8E-B37C-2BC9BDCF5D40}"/>
              </a:ext>
            </a:extLst>
          </p:cNvPr>
          <p:cNvSpPr txBox="1"/>
          <p:nvPr/>
        </p:nvSpPr>
        <p:spPr>
          <a:xfrm>
            <a:off x="6135992" y="1944709"/>
            <a:ext cx="2468668" cy="1384995"/>
          </a:xfrm>
          <a:prstGeom prst="rect">
            <a:avLst/>
          </a:prstGeom>
          <a:noFill/>
        </p:spPr>
        <p:txBody>
          <a:bodyPr wrap="square" rtlCol="0">
            <a:spAutoFit/>
          </a:bodyPr>
          <a:lstStyle/>
          <a:p>
            <a:r>
              <a:rPr lang="en-US" sz="2800" b="1" dirty="0">
                <a:solidFill>
                  <a:schemeClr val="accent1"/>
                </a:solidFill>
              </a:rPr>
              <a:t>Supporting </a:t>
            </a:r>
          </a:p>
          <a:p>
            <a:r>
              <a:rPr lang="en-US" sz="2800" b="1" dirty="0">
                <a:solidFill>
                  <a:schemeClr val="accent1"/>
                </a:solidFill>
              </a:rPr>
              <a:t>Racine County Staff</a:t>
            </a:r>
          </a:p>
        </p:txBody>
      </p:sp>
      <p:sp>
        <p:nvSpPr>
          <p:cNvPr id="69" name="Title 2">
            <a:extLst>
              <a:ext uri="{FF2B5EF4-FFF2-40B4-BE49-F238E27FC236}">
                <a16:creationId xmlns:a16="http://schemas.microsoft.com/office/drawing/2014/main" id="{C9698C6A-D6B1-4471-9509-FD50A9F48781}"/>
              </a:ext>
            </a:extLst>
          </p:cNvPr>
          <p:cNvSpPr>
            <a:spLocks noGrp="1"/>
          </p:cNvSpPr>
          <p:nvPr>
            <p:ph type="title"/>
          </p:nvPr>
        </p:nvSpPr>
        <p:spPr>
          <a:xfrm>
            <a:off x="137319" y="-135031"/>
            <a:ext cx="8887114" cy="1599937"/>
          </a:xfrm>
        </p:spPr>
        <p:txBody>
          <a:bodyPr>
            <a:noAutofit/>
          </a:bodyPr>
          <a:lstStyle/>
          <a:p>
            <a:pPr algn="ctr"/>
            <a:r>
              <a:rPr lang="en-US" sz="5400" dirty="0"/>
              <a:t>Information Technology</a:t>
            </a:r>
          </a:p>
        </p:txBody>
      </p:sp>
    </p:spTree>
    <p:extLst>
      <p:ext uri="{BB962C8B-B14F-4D97-AF65-F5344CB8AC3E}">
        <p14:creationId xmlns:p14="http://schemas.microsoft.com/office/powerpoint/2010/main" val="220981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A0410D5-FF3F-4BAC-A817-408F63E0F7D5}"/>
              </a:ext>
            </a:extLst>
          </p:cNvPr>
          <p:cNvGrpSpPr/>
          <p:nvPr/>
        </p:nvGrpSpPr>
        <p:grpSpPr>
          <a:xfrm>
            <a:off x="3958048" y="615424"/>
            <a:ext cx="4836460" cy="4938914"/>
            <a:chOff x="3615110" y="1942079"/>
            <a:chExt cx="2179794" cy="2168887"/>
          </a:xfrm>
        </p:grpSpPr>
        <p:sp>
          <p:nvSpPr>
            <p:cNvPr id="4" name="Inhaltsplatzhalter 4">
              <a:extLst>
                <a:ext uri="{FF2B5EF4-FFF2-40B4-BE49-F238E27FC236}">
                  <a16:creationId xmlns:a16="http://schemas.microsoft.com/office/drawing/2014/main" id="{C456B7AD-F314-4584-A169-825C46EFF703}"/>
                </a:ext>
              </a:extLst>
            </p:cNvPr>
            <p:cNvSpPr txBox="1">
              <a:spLocks/>
            </p:cNvSpPr>
            <p:nvPr/>
          </p:nvSpPr>
          <p:spPr>
            <a:xfrm>
              <a:off x="3711408" y="1964136"/>
              <a:ext cx="2083496" cy="3974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400" b="1" dirty="0">
                  <a:solidFill>
                    <a:schemeClr val="accent1"/>
                  </a:solidFill>
                  <a:latin typeface="+mj-lt"/>
                </a:rPr>
                <a:t>Separate Groups</a:t>
              </a:r>
              <a:br>
                <a:rPr lang="en-US" sz="825" b="1" dirty="0">
                  <a:solidFill>
                    <a:schemeClr val="tx1">
                      <a:lumMod val="50000"/>
                      <a:lumOff val="50000"/>
                    </a:schemeClr>
                  </a:solidFill>
                  <a:latin typeface="+mj-lt"/>
                </a:rPr>
              </a:br>
              <a:r>
                <a:rPr lang="en-US" sz="1100" dirty="0">
                  <a:solidFill>
                    <a:schemeClr val="bg1">
                      <a:lumMod val="65000"/>
                    </a:schemeClr>
                  </a:solidFill>
                  <a:latin typeface="+mj-lt"/>
                </a:rPr>
                <a:t>Two groups in Public Works – E&amp;W Shops.  Two groups in </a:t>
              </a:r>
            </a:p>
            <a:p>
              <a:pPr marL="0" indent="0">
                <a:lnSpc>
                  <a:spcPct val="100000"/>
                </a:lnSpc>
                <a:spcAft>
                  <a:spcPts val="0"/>
                </a:spcAft>
                <a:buNone/>
              </a:pPr>
              <a:r>
                <a:rPr lang="en-US" sz="1100" dirty="0">
                  <a:solidFill>
                    <a:schemeClr val="bg1">
                      <a:lumMod val="65000"/>
                    </a:schemeClr>
                  </a:solidFill>
                  <a:latin typeface="+mj-lt"/>
                </a:rPr>
                <a:t>Development Services Offices.  Each group rotates through, operating at 50% capacity.</a:t>
              </a:r>
              <a:endParaRPr lang="en-US" sz="750" dirty="0">
                <a:solidFill>
                  <a:schemeClr val="bg1">
                    <a:lumMod val="65000"/>
                  </a:schemeClr>
                </a:solidFill>
                <a:latin typeface="+mj-lt"/>
              </a:endParaRPr>
            </a:p>
          </p:txBody>
        </p:sp>
        <p:cxnSp>
          <p:nvCxnSpPr>
            <p:cNvPr id="12" name="Straight Connector 11">
              <a:extLst>
                <a:ext uri="{FF2B5EF4-FFF2-40B4-BE49-F238E27FC236}">
                  <a16:creationId xmlns:a16="http://schemas.microsoft.com/office/drawing/2014/main" id="{5BACFB45-938D-4DA7-8677-A188561F979C}"/>
                </a:ext>
              </a:extLst>
            </p:cNvPr>
            <p:cNvCxnSpPr/>
            <p:nvPr/>
          </p:nvCxnSpPr>
          <p:spPr>
            <a:xfrm>
              <a:off x="3615110" y="1942079"/>
              <a:ext cx="0" cy="3933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107351-A0D5-400D-862C-9C6AD4BC0553}"/>
                </a:ext>
              </a:extLst>
            </p:cNvPr>
            <p:cNvCxnSpPr/>
            <p:nvPr/>
          </p:nvCxnSpPr>
          <p:spPr>
            <a:xfrm>
              <a:off x="3615110" y="2547108"/>
              <a:ext cx="0" cy="393305"/>
            </a:xfrm>
            <a:prstGeom prst="line">
              <a:avLst/>
            </a:prstGeom>
            <a:ln w="12700">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99150F-37B8-46AE-8022-21CD3863D629}"/>
                </a:ext>
              </a:extLst>
            </p:cNvPr>
            <p:cNvCxnSpPr/>
            <p:nvPr/>
          </p:nvCxnSpPr>
          <p:spPr>
            <a:xfrm>
              <a:off x="3615110" y="3152137"/>
              <a:ext cx="0" cy="393305"/>
            </a:xfrm>
            <a:prstGeom prst="line">
              <a:avLst/>
            </a:prstGeom>
            <a:ln w="12700">
              <a:solidFill>
                <a:srgbClr val="C6AA7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59972D-28EF-426F-A443-A4DB8E28E3C1}"/>
                </a:ext>
              </a:extLst>
            </p:cNvPr>
            <p:cNvCxnSpPr/>
            <p:nvPr/>
          </p:nvCxnSpPr>
          <p:spPr>
            <a:xfrm>
              <a:off x="3615110" y="3717661"/>
              <a:ext cx="0" cy="393305"/>
            </a:xfrm>
            <a:prstGeom prst="line">
              <a:avLst/>
            </a:prstGeom>
            <a:ln w="12700">
              <a:solidFill>
                <a:srgbClr val="040404"/>
              </a:solidFill>
            </a:ln>
          </p:spPr>
          <p:style>
            <a:lnRef idx="1">
              <a:schemeClr val="accent1"/>
            </a:lnRef>
            <a:fillRef idx="0">
              <a:schemeClr val="accent1"/>
            </a:fillRef>
            <a:effectRef idx="0">
              <a:schemeClr val="accent1"/>
            </a:effectRef>
            <a:fontRef idx="minor">
              <a:schemeClr val="tx1"/>
            </a:fontRef>
          </p:style>
        </p:cxnSp>
      </p:grpSp>
      <p:pic>
        <p:nvPicPr>
          <p:cNvPr id="1028" name="Picture 4" descr="Public Works and Development Services | Racine County, WI">
            <a:extLst>
              <a:ext uri="{FF2B5EF4-FFF2-40B4-BE49-F238E27FC236}">
                <a16:creationId xmlns:a16="http://schemas.microsoft.com/office/drawing/2014/main" id="{E9F9AE37-41F4-42FB-8156-C57E9AD13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3" y="1511044"/>
            <a:ext cx="3424643" cy="3221354"/>
          </a:xfrm>
          <a:prstGeom prst="rect">
            <a:avLst/>
          </a:prstGeom>
          <a:noFill/>
          <a:extLst>
            <a:ext uri="{909E8E84-426E-40DD-AFC4-6F175D3DCCD1}">
              <a14:hiddenFill xmlns:a14="http://schemas.microsoft.com/office/drawing/2010/main">
                <a:solidFill>
                  <a:srgbClr val="FFFFFF"/>
                </a:solidFill>
              </a14:hiddenFill>
            </a:ext>
          </a:extLst>
        </p:spPr>
      </p:pic>
      <p:sp>
        <p:nvSpPr>
          <p:cNvPr id="20" name="Inhaltsplatzhalter 4">
            <a:extLst>
              <a:ext uri="{FF2B5EF4-FFF2-40B4-BE49-F238E27FC236}">
                <a16:creationId xmlns:a16="http://schemas.microsoft.com/office/drawing/2014/main" id="{7855D599-8D8A-4018-AC71-E01769AF4485}"/>
              </a:ext>
            </a:extLst>
          </p:cNvPr>
          <p:cNvSpPr txBox="1">
            <a:spLocks/>
          </p:cNvSpPr>
          <p:nvPr/>
        </p:nvSpPr>
        <p:spPr>
          <a:xfrm>
            <a:off x="4193321" y="2121946"/>
            <a:ext cx="4648189" cy="7078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400" b="1" dirty="0">
                <a:solidFill>
                  <a:schemeClr val="tx1"/>
                </a:solidFill>
                <a:latin typeface="+mj-lt"/>
              </a:rPr>
              <a:t>Staffing Rotations</a:t>
            </a:r>
            <a:br>
              <a:rPr lang="en-US" sz="825" b="1" dirty="0">
                <a:solidFill>
                  <a:schemeClr val="tx1">
                    <a:lumMod val="50000"/>
                    <a:lumOff val="50000"/>
                  </a:schemeClr>
                </a:solidFill>
                <a:latin typeface="+mj-lt"/>
              </a:rPr>
            </a:br>
            <a:r>
              <a:rPr lang="en-US" sz="1100" b="1" dirty="0">
                <a:solidFill>
                  <a:schemeClr val="bg1">
                    <a:lumMod val="65000"/>
                  </a:schemeClr>
                </a:solidFill>
                <a:latin typeface="+mj-lt"/>
              </a:rPr>
              <a:t>Public Works: </a:t>
            </a:r>
            <a:r>
              <a:rPr lang="en-US" sz="1100" dirty="0">
                <a:solidFill>
                  <a:schemeClr val="bg1">
                    <a:lumMod val="65000"/>
                  </a:schemeClr>
                </a:solidFill>
                <a:latin typeface="+mj-lt"/>
              </a:rPr>
              <a:t>One week on, one week off with all staff on call for emergencies, accidents, or incidents.  </a:t>
            </a:r>
            <a:r>
              <a:rPr lang="en-US" sz="1100" b="1" dirty="0">
                <a:solidFill>
                  <a:schemeClr val="bg1">
                    <a:lumMod val="65000"/>
                  </a:schemeClr>
                </a:solidFill>
                <a:latin typeface="+mj-lt"/>
              </a:rPr>
              <a:t>PWDs: </a:t>
            </a:r>
            <a:r>
              <a:rPr lang="en-US" sz="1100" dirty="0">
                <a:solidFill>
                  <a:schemeClr val="bg1">
                    <a:lumMod val="65000"/>
                  </a:schemeClr>
                </a:solidFill>
                <a:latin typeface="+mj-lt"/>
              </a:rPr>
              <a:t>3/2 rotations.</a:t>
            </a:r>
            <a:endParaRPr lang="en-US" sz="750" dirty="0">
              <a:solidFill>
                <a:schemeClr val="bg1">
                  <a:lumMod val="65000"/>
                </a:schemeClr>
              </a:solidFill>
              <a:latin typeface="+mj-lt"/>
            </a:endParaRPr>
          </a:p>
        </p:txBody>
      </p:sp>
      <p:sp>
        <p:nvSpPr>
          <p:cNvPr id="21" name="Inhaltsplatzhalter 4">
            <a:extLst>
              <a:ext uri="{FF2B5EF4-FFF2-40B4-BE49-F238E27FC236}">
                <a16:creationId xmlns:a16="http://schemas.microsoft.com/office/drawing/2014/main" id="{3EDF7D3D-DD22-4419-A95D-D94F2F35E49E}"/>
              </a:ext>
            </a:extLst>
          </p:cNvPr>
          <p:cNvSpPr txBox="1">
            <a:spLocks/>
          </p:cNvSpPr>
          <p:nvPr/>
        </p:nvSpPr>
        <p:spPr>
          <a:xfrm>
            <a:off x="4178706" y="3210877"/>
            <a:ext cx="4481494" cy="121571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400" b="1" dirty="0">
                <a:solidFill>
                  <a:schemeClr val="accent1"/>
                </a:solidFill>
                <a:latin typeface="+mj-lt"/>
              </a:rPr>
              <a:t>Current Workload</a:t>
            </a:r>
            <a:br>
              <a:rPr lang="en-US" sz="825" b="1" dirty="0">
                <a:solidFill>
                  <a:schemeClr val="tx1">
                    <a:lumMod val="50000"/>
                    <a:lumOff val="50000"/>
                  </a:schemeClr>
                </a:solidFill>
                <a:latin typeface="+mj-lt"/>
              </a:rPr>
            </a:br>
            <a:r>
              <a:rPr lang="en-US" sz="1100" b="1" dirty="0">
                <a:solidFill>
                  <a:schemeClr val="bg1">
                    <a:lumMod val="65000"/>
                  </a:schemeClr>
                </a:solidFill>
                <a:latin typeface="+mj-lt"/>
              </a:rPr>
              <a:t>Public Works: </a:t>
            </a:r>
            <a:r>
              <a:rPr lang="en-US" sz="1100" dirty="0">
                <a:solidFill>
                  <a:schemeClr val="bg1">
                    <a:lumMod val="65000"/>
                  </a:schemeClr>
                </a:solidFill>
                <a:latin typeface="+mj-lt"/>
              </a:rPr>
              <a:t>Road work and repairs.  </a:t>
            </a:r>
            <a:r>
              <a:rPr lang="en-US" sz="1100" b="1" dirty="0">
                <a:solidFill>
                  <a:schemeClr val="bg1">
                    <a:lumMod val="65000"/>
                  </a:schemeClr>
                </a:solidFill>
                <a:latin typeface="+mj-lt"/>
              </a:rPr>
              <a:t>PWDs: </a:t>
            </a:r>
            <a:r>
              <a:rPr lang="en-US" sz="1100" dirty="0">
                <a:solidFill>
                  <a:schemeClr val="bg1">
                    <a:lumMod val="65000"/>
                  </a:schemeClr>
                </a:solidFill>
                <a:latin typeface="+mj-lt"/>
              </a:rPr>
              <a:t>Processing permits to keep projects moving; drop off box in lobby with staff contact via phone or email; contractors and plumbers happy permits are being processed.  </a:t>
            </a:r>
            <a:r>
              <a:rPr lang="en-US" sz="1100" b="1" dirty="0">
                <a:solidFill>
                  <a:schemeClr val="bg1">
                    <a:lumMod val="65000"/>
                  </a:schemeClr>
                </a:solidFill>
                <a:latin typeface="+mj-lt"/>
              </a:rPr>
              <a:t>Parks and Engineering: </a:t>
            </a:r>
            <a:r>
              <a:rPr lang="en-US" sz="1100" dirty="0">
                <a:solidFill>
                  <a:schemeClr val="bg1">
                    <a:lumMod val="65000"/>
                  </a:schemeClr>
                </a:solidFill>
                <a:latin typeface="+mj-lt"/>
              </a:rPr>
              <a:t>Parks open with exception of executive mandated closures.</a:t>
            </a:r>
            <a:endParaRPr lang="en-US" sz="750" dirty="0">
              <a:solidFill>
                <a:schemeClr val="bg1">
                  <a:lumMod val="65000"/>
                </a:schemeClr>
              </a:solidFill>
              <a:latin typeface="+mj-lt"/>
            </a:endParaRPr>
          </a:p>
        </p:txBody>
      </p:sp>
      <p:sp>
        <p:nvSpPr>
          <p:cNvPr id="22" name="Inhaltsplatzhalter 4">
            <a:extLst>
              <a:ext uri="{FF2B5EF4-FFF2-40B4-BE49-F238E27FC236}">
                <a16:creationId xmlns:a16="http://schemas.microsoft.com/office/drawing/2014/main" id="{C9298200-BEFC-4E02-876D-1558153E12BB}"/>
              </a:ext>
            </a:extLst>
          </p:cNvPr>
          <p:cNvSpPr txBox="1">
            <a:spLocks/>
          </p:cNvSpPr>
          <p:nvPr/>
        </p:nvSpPr>
        <p:spPr>
          <a:xfrm>
            <a:off x="4171711" y="4580305"/>
            <a:ext cx="4648191" cy="104644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400" b="1" dirty="0">
                <a:solidFill>
                  <a:schemeClr val="tx1"/>
                </a:solidFill>
                <a:latin typeface="+mj-lt"/>
              </a:rPr>
              <a:t>Public-Health Protocol</a:t>
            </a:r>
            <a:br>
              <a:rPr lang="en-US" sz="825" b="1" dirty="0">
                <a:solidFill>
                  <a:schemeClr val="tx1">
                    <a:lumMod val="50000"/>
                    <a:lumOff val="50000"/>
                  </a:schemeClr>
                </a:solidFill>
                <a:latin typeface="+mj-lt"/>
              </a:rPr>
            </a:br>
            <a:r>
              <a:rPr lang="en-US" sz="1100" dirty="0">
                <a:solidFill>
                  <a:schemeClr val="bg1">
                    <a:lumMod val="65000"/>
                  </a:schemeClr>
                </a:solidFill>
                <a:latin typeface="+mj-lt"/>
              </a:rPr>
              <a:t>Staff sanitize offices throughout day, including start and end of shift.  Social distancing mandated in office and the field.  Public Works trucks are single driver only.  Trucks and equipment are sanitized at end of each operational period.</a:t>
            </a:r>
            <a:endParaRPr lang="en-US" sz="750" dirty="0">
              <a:solidFill>
                <a:schemeClr val="bg1">
                  <a:lumMod val="65000"/>
                </a:schemeClr>
              </a:solidFill>
              <a:latin typeface="+mj-lt"/>
            </a:endParaRPr>
          </a:p>
        </p:txBody>
      </p:sp>
      <p:sp>
        <p:nvSpPr>
          <p:cNvPr id="25" name="Title 2">
            <a:extLst>
              <a:ext uri="{FF2B5EF4-FFF2-40B4-BE49-F238E27FC236}">
                <a16:creationId xmlns:a16="http://schemas.microsoft.com/office/drawing/2014/main" id="{EB497241-8212-43A4-A366-229C67BDE252}"/>
              </a:ext>
            </a:extLst>
          </p:cNvPr>
          <p:cNvSpPr>
            <a:spLocks noGrp="1"/>
          </p:cNvSpPr>
          <p:nvPr>
            <p:ph type="title"/>
          </p:nvPr>
        </p:nvSpPr>
        <p:spPr>
          <a:xfrm>
            <a:off x="592039" y="338402"/>
            <a:ext cx="2791110" cy="1599937"/>
          </a:xfrm>
        </p:spPr>
        <p:txBody>
          <a:bodyPr>
            <a:normAutofit/>
          </a:bodyPr>
          <a:lstStyle/>
          <a:p>
            <a:r>
              <a:rPr lang="en-US" sz="6600" dirty="0"/>
              <a:t>Public</a:t>
            </a:r>
          </a:p>
        </p:txBody>
      </p:sp>
      <p:sp>
        <p:nvSpPr>
          <p:cNvPr id="26" name="Title 2">
            <a:extLst>
              <a:ext uri="{FF2B5EF4-FFF2-40B4-BE49-F238E27FC236}">
                <a16:creationId xmlns:a16="http://schemas.microsoft.com/office/drawing/2014/main" id="{67633D73-8A9B-4758-8F7A-7BC656D880FD}"/>
              </a:ext>
            </a:extLst>
          </p:cNvPr>
          <p:cNvSpPr txBox="1">
            <a:spLocks/>
          </p:cNvSpPr>
          <p:nvPr/>
        </p:nvSpPr>
        <p:spPr>
          <a:xfrm>
            <a:off x="734667" y="4556218"/>
            <a:ext cx="2791110" cy="1599937"/>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6600" dirty="0"/>
              <a:t>Works</a:t>
            </a:r>
          </a:p>
        </p:txBody>
      </p:sp>
    </p:spTree>
    <p:extLst>
      <p:ext uri="{BB962C8B-B14F-4D97-AF65-F5344CB8AC3E}">
        <p14:creationId xmlns:p14="http://schemas.microsoft.com/office/powerpoint/2010/main" val="280280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a:extLst>
              <a:ext uri="{FF2B5EF4-FFF2-40B4-BE49-F238E27FC236}">
                <a16:creationId xmlns:a16="http://schemas.microsoft.com/office/drawing/2014/main" id="{A45DE055-6129-41DA-A4AE-146689B4FD0B}"/>
              </a:ext>
            </a:extLst>
          </p:cNvPr>
          <p:cNvSpPr txBox="1">
            <a:spLocks/>
          </p:cNvSpPr>
          <p:nvPr/>
        </p:nvSpPr>
        <p:spPr>
          <a:xfrm>
            <a:off x="-76200" y="160966"/>
            <a:ext cx="8887114" cy="1599937"/>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9600" dirty="0"/>
              <a:t>Finance</a:t>
            </a:r>
          </a:p>
        </p:txBody>
      </p:sp>
      <p:sp>
        <p:nvSpPr>
          <p:cNvPr id="34" name="Rectangle 33">
            <a:extLst>
              <a:ext uri="{FF2B5EF4-FFF2-40B4-BE49-F238E27FC236}">
                <a16:creationId xmlns:a16="http://schemas.microsoft.com/office/drawing/2014/main" id="{E72C5DBE-A2A4-4178-85B7-4E7D8C86C2A7}"/>
              </a:ext>
            </a:extLst>
          </p:cNvPr>
          <p:cNvSpPr/>
          <p:nvPr/>
        </p:nvSpPr>
        <p:spPr>
          <a:xfrm>
            <a:off x="720949" y="2699285"/>
            <a:ext cx="4114313" cy="739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Purchasing Activity</a:t>
            </a:r>
          </a:p>
        </p:txBody>
      </p:sp>
      <p:sp>
        <p:nvSpPr>
          <p:cNvPr id="35" name="Rectangle 34">
            <a:extLst>
              <a:ext uri="{FF2B5EF4-FFF2-40B4-BE49-F238E27FC236}">
                <a16:creationId xmlns:a16="http://schemas.microsoft.com/office/drawing/2014/main" id="{FF3B4060-19B0-4551-82D3-6DA4E05EAC3C}"/>
              </a:ext>
            </a:extLst>
          </p:cNvPr>
          <p:cNvSpPr/>
          <p:nvPr/>
        </p:nvSpPr>
        <p:spPr>
          <a:xfrm>
            <a:off x="4114800" y="1905000"/>
            <a:ext cx="4114313" cy="7395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Essential Functions</a:t>
            </a:r>
          </a:p>
        </p:txBody>
      </p:sp>
      <p:sp>
        <p:nvSpPr>
          <p:cNvPr id="36" name="Rectangle 35">
            <a:extLst>
              <a:ext uri="{FF2B5EF4-FFF2-40B4-BE49-F238E27FC236}">
                <a16:creationId xmlns:a16="http://schemas.microsoft.com/office/drawing/2014/main" id="{39C10944-5522-4C55-BA44-349C81417BE7}"/>
              </a:ext>
            </a:extLst>
          </p:cNvPr>
          <p:cNvSpPr/>
          <p:nvPr/>
        </p:nvSpPr>
        <p:spPr>
          <a:xfrm>
            <a:off x="720949" y="4287856"/>
            <a:ext cx="4114313" cy="739507"/>
          </a:xfrm>
          <a:prstGeom prst="rect">
            <a:avLst/>
          </a:prstGeom>
          <a:solidFill>
            <a:srgbClr val="11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Wages and Billing</a:t>
            </a:r>
          </a:p>
        </p:txBody>
      </p:sp>
      <p:sp>
        <p:nvSpPr>
          <p:cNvPr id="37" name="Rectangle 36">
            <a:extLst>
              <a:ext uri="{FF2B5EF4-FFF2-40B4-BE49-F238E27FC236}">
                <a16:creationId xmlns:a16="http://schemas.microsoft.com/office/drawing/2014/main" id="{F1AE945A-AFD3-4BDF-BA4A-43F9D331CBD1}"/>
              </a:ext>
            </a:extLst>
          </p:cNvPr>
          <p:cNvSpPr/>
          <p:nvPr/>
        </p:nvSpPr>
        <p:spPr>
          <a:xfrm>
            <a:off x="4114800" y="3493571"/>
            <a:ext cx="4114313" cy="739507"/>
          </a:xfrm>
          <a:prstGeom prst="rect">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latin typeface="+mj-lt"/>
              </a:rPr>
              <a:t>               </a:t>
            </a:r>
            <a:r>
              <a:rPr lang="en-US" sz="2000" dirty="0">
                <a:latin typeface="+mj-lt"/>
              </a:rPr>
              <a:t>Finance Staffing</a:t>
            </a:r>
          </a:p>
        </p:txBody>
      </p:sp>
      <p:sp>
        <p:nvSpPr>
          <p:cNvPr id="38" name="Rectangle 37">
            <a:extLst>
              <a:ext uri="{FF2B5EF4-FFF2-40B4-BE49-F238E27FC236}">
                <a16:creationId xmlns:a16="http://schemas.microsoft.com/office/drawing/2014/main" id="{509B1E1B-DB9D-4773-9E3F-B4C9DDA90FCF}"/>
              </a:ext>
            </a:extLst>
          </p:cNvPr>
          <p:cNvSpPr/>
          <p:nvPr/>
        </p:nvSpPr>
        <p:spPr>
          <a:xfrm>
            <a:off x="4114800" y="5082141"/>
            <a:ext cx="4114313" cy="739507"/>
          </a:xfrm>
          <a:prstGeom prst="rect">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mj-lt"/>
              </a:rPr>
              <a:t>          Print, Mail, and Courier</a:t>
            </a:r>
          </a:p>
        </p:txBody>
      </p:sp>
      <p:sp>
        <p:nvSpPr>
          <p:cNvPr id="39" name="Rectangle 38">
            <a:extLst>
              <a:ext uri="{FF2B5EF4-FFF2-40B4-BE49-F238E27FC236}">
                <a16:creationId xmlns:a16="http://schemas.microsoft.com/office/drawing/2014/main" id="{1FD2232F-AB3D-42E5-B6F0-ABF389CD78C9}"/>
              </a:ext>
            </a:extLst>
          </p:cNvPr>
          <p:cNvSpPr/>
          <p:nvPr/>
        </p:nvSpPr>
        <p:spPr>
          <a:xfrm>
            <a:off x="4152603" y="2753476"/>
            <a:ext cx="644856" cy="63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2"/>
                </a:solidFill>
              </a:rPr>
              <a:t>02</a:t>
            </a:r>
          </a:p>
        </p:txBody>
      </p:sp>
      <p:sp>
        <p:nvSpPr>
          <p:cNvPr id="40" name="Rectangle 39">
            <a:extLst>
              <a:ext uri="{FF2B5EF4-FFF2-40B4-BE49-F238E27FC236}">
                <a16:creationId xmlns:a16="http://schemas.microsoft.com/office/drawing/2014/main" id="{9EA0CC31-C354-4BEB-91D2-15C6AFE1AA58}"/>
              </a:ext>
            </a:extLst>
          </p:cNvPr>
          <p:cNvSpPr/>
          <p:nvPr/>
        </p:nvSpPr>
        <p:spPr>
          <a:xfrm>
            <a:off x="4152603" y="1959190"/>
            <a:ext cx="644856" cy="63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accent1"/>
                </a:solidFill>
              </a:rPr>
              <a:t>01</a:t>
            </a:r>
          </a:p>
        </p:txBody>
      </p:sp>
      <p:sp>
        <p:nvSpPr>
          <p:cNvPr id="41" name="Rectangle 40">
            <a:extLst>
              <a:ext uri="{FF2B5EF4-FFF2-40B4-BE49-F238E27FC236}">
                <a16:creationId xmlns:a16="http://schemas.microsoft.com/office/drawing/2014/main" id="{B4DA8EE1-3514-4BE5-BF88-42AB8F582DA9}"/>
              </a:ext>
            </a:extLst>
          </p:cNvPr>
          <p:cNvSpPr/>
          <p:nvPr/>
        </p:nvSpPr>
        <p:spPr>
          <a:xfrm>
            <a:off x="4152603" y="4342046"/>
            <a:ext cx="644856" cy="63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04</a:t>
            </a:r>
          </a:p>
        </p:txBody>
      </p:sp>
      <p:sp>
        <p:nvSpPr>
          <p:cNvPr id="42" name="Rectangle 41">
            <a:extLst>
              <a:ext uri="{FF2B5EF4-FFF2-40B4-BE49-F238E27FC236}">
                <a16:creationId xmlns:a16="http://schemas.microsoft.com/office/drawing/2014/main" id="{F7D3211C-57FD-43B9-ABA0-280A1A3D5B94}"/>
              </a:ext>
            </a:extLst>
          </p:cNvPr>
          <p:cNvSpPr/>
          <p:nvPr/>
        </p:nvSpPr>
        <p:spPr>
          <a:xfrm>
            <a:off x="4152603" y="3547761"/>
            <a:ext cx="644856" cy="63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accent1"/>
                </a:solidFill>
              </a:rPr>
              <a:t>03</a:t>
            </a:r>
          </a:p>
        </p:txBody>
      </p:sp>
      <p:sp>
        <p:nvSpPr>
          <p:cNvPr id="43" name="Rectangle 42">
            <a:extLst>
              <a:ext uri="{FF2B5EF4-FFF2-40B4-BE49-F238E27FC236}">
                <a16:creationId xmlns:a16="http://schemas.microsoft.com/office/drawing/2014/main" id="{99479E24-6AFB-4C67-A00E-01AD4CA262A6}"/>
              </a:ext>
            </a:extLst>
          </p:cNvPr>
          <p:cNvSpPr/>
          <p:nvPr/>
        </p:nvSpPr>
        <p:spPr>
          <a:xfrm>
            <a:off x="4152603" y="5136331"/>
            <a:ext cx="644856" cy="63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accent1"/>
                </a:solidFill>
              </a:rPr>
              <a:t>05</a:t>
            </a:r>
          </a:p>
        </p:txBody>
      </p:sp>
      <p:sp>
        <p:nvSpPr>
          <p:cNvPr id="44" name="Inhaltsplatzhalter 4">
            <a:extLst>
              <a:ext uri="{FF2B5EF4-FFF2-40B4-BE49-F238E27FC236}">
                <a16:creationId xmlns:a16="http://schemas.microsoft.com/office/drawing/2014/main" id="{0BDD66F8-473B-4EB3-B3D3-27C716ADC22D}"/>
              </a:ext>
            </a:extLst>
          </p:cNvPr>
          <p:cNvSpPr txBox="1">
            <a:spLocks/>
          </p:cNvSpPr>
          <p:nvPr/>
        </p:nvSpPr>
        <p:spPr>
          <a:xfrm>
            <a:off x="4953717" y="2666214"/>
            <a:ext cx="3317164" cy="108677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100" dirty="0">
                <a:solidFill>
                  <a:schemeClr val="tx2"/>
                </a:solidFill>
                <a:latin typeface="Lucida Sans Unicode (Headings)"/>
              </a:rPr>
              <a:t>Purchasing activity elevated due to COVID-19 related procurements.  Separate project and accounts created to track for potential reimbursement.</a:t>
            </a:r>
          </a:p>
          <a:p>
            <a:pPr marL="0" indent="0">
              <a:lnSpc>
                <a:spcPct val="120000"/>
              </a:lnSpc>
              <a:buNone/>
            </a:pPr>
            <a:endParaRPr lang="en-US" sz="825" dirty="0">
              <a:solidFill>
                <a:schemeClr val="bg1">
                  <a:lumMod val="65000"/>
                </a:schemeClr>
              </a:solidFill>
              <a:latin typeface="+mj-lt"/>
            </a:endParaRPr>
          </a:p>
        </p:txBody>
      </p:sp>
      <p:sp>
        <p:nvSpPr>
          <p:cNvPr id="45" name="Inhaltsplatzhalter 4">
            <a:extLst>
              <a:ext uri="{FF2B5EF4-FFF2-40B4-BE49-F238E27FC236}">
                <a16:creationId xmlns:a16="http://schemas.microsoft.com/office/drawing/2014/main" id="{ED62C3FB-A173-4389-A274-0B1798CD1D12}"/>
              </a:ext>
            </a:extLst>
          </p:cNvPr>
          <p:cNvSpPr txBox="1">
            <a:spLocks/>
          </p:cNvSpPr>
          <p:nvPr/>
        </p:nvSpPr>
        <p:spPr>
          <a:xfrm>
            <a:off x="801662" y="2036436"/>
            <a:ext cx="3119689" cy="50321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200" dirty="0">
                <a:solidFill>
                  <a:schemeClr val="tx2"/>
                </a:solidFill>
                <a:latin typeface="Lucida Sans Unicode (Headings)"/>
              </a:rPr>
              <a:t>Mission essential functions identified and being performed.  Payroll and Accounts Payable functions will continue as usual.</a:t>
            </a:r>
          </a:p>
        </p:txBody>
      </p:sp>
      <p:sp>
        <p:nvSpPr>
          <p:cNvPr id="46" name="Inhaltsplatzhalter 4">
            <a:extLst>
              <a:ext uri="{FF2B5EF4-FFF2-40B4-BE49-F238E27FC236}">
                <a16:creationId xmlns:a16="http://schemas.microsoft.com/office/drawing/2014/main" id="{6A5610DD-6256-4016-B00E-96ACB78410BD}"/>
              </a:ext>
            </a:extLst>
          </p:cNvPr>
          <p:cNvSpPr txBox="1">
            <a:spLocks/>
          </p:cNvSpPr>
          <p:nvPr/>
        </p:nvSpPr>
        <p:spPr>
          <a:xfrm>
            <a:off x="4953717" y="4254869"/>
            <a:ext cx="3275396" cy="143661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100" dirty="0">
                <a:solidFill>
                  <a:schemeClr val="tx1"/>
                </a:solidFill>
                <a:latin typeface="Lucida Sans Unicode (Headings)"/>
              </a:rPr>
              <a:t>All County non-essential staff, unable to work remotely, are still being fully paid. Non-work time is being tracked using a COVID19 code for potential reimbursement.</a:t>
            </a:r>
          </a:p>
          <a:p>
            <a:pPr marL="0" indent="0">
              <a:lnSpc>
                <a:spcPct val="120000"/>
              </a:lnSpc>
              <a:buNone/>
            </a:pPr>
            <a:endParaRPr lang="en-US" sz="1200" dirty="0">
              <a:solidFill>
                <a:schemeClr val="tx1"/>
              </a:solidFill>
              <a:latin typeface="Lucida Sans Unicode (Headings)"/>
            </a:endParaRPr>
          </a:p>
          <a:p>
            <a:pPr marL="0" indent="0">
              <a:lnSpc>
                <a:spcPct val="120000"/>
              </a:lnSpc>
              <a:buNone/>
            </a:pPr>
            <a:endParaRPr lang="en-US" sz="825" dirty="0">
              <a:solidFill>
                <a:schemeClr val="bg1">
                  <a:lumMod val="65000"/>
                </a:schemeClr>
              </a:solidFill>
              <a:latin typeface="+mj-lt"/>
            </a:endParaRPr>
          </a:p>
        </p:txBody>
      </p:sp>
      <p:sp>
        <p:nvSpPr>
          <p:cNvPr id="50" name="Subtitle 2">
            <a:extLst>
              <a:ext uri="{FF2B5EF4-FFF2-40B4-BE49-F238E27FC236}">
                <a16:creationId xmlns:a16="http://schemas.microsoft.com/office/drawing/2014/main" id="{6302A6D4-4B3C-4C87-BF01-40F8853CAE7A}"/>
              </a:ext>
            </a:extLst>
          </p:cNvPr>
          <p:cNvSpPr txBox="1">
            <a:spLocks/>
          </p:cNvSpPr>
          <p:nvPr/>
        </p:nvSpPr>
        <p:spPr>
          <a:xfrm>
            <a:off x="600540" y="5206493"/>
            <a:ext cx="3423831" cy="739507"/>
          </a:xfrm>
          <a:prstGeom prst="rect">
            <a:avLst/>
          </a:prstGeom>
        </p:spPr>
        <p:txBody>
          <a:bodyPr vert="horz">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r">
              <a:lnSpc>
                <a:spcPct val="110000"/>
              </a:lnSpc>
              <a:spcBef>
                <a:spcPts val="0"/>
              </a:spcBef>
              <a:spcAft>
                <a:spcPts val="1000"/>
              </a:spcAft>
              <a:buNone/>
            </a:pPr>
            <a:r>
              <a:rPr lang="en-US" sz="2500" dirty="0">
                <a:latin typeface="Lucida Sans Unicode (Headings)"/>
              </a:rPr>
              <a:t>Print Shop, Mail Room, and Courier services are still operating with modified hours and procedures to limit contact.</a:t>
            </a:r>
          </a:p>
          <a:p>
            <a:pPr marL="342900" indent="-342900">
              <a:buFont typeface="Arial" panose="020B0604020202020204" pitchFamily="34" charset="0"/>
              <a:buChar char="•"/>
            </a:pPr>
            <a:endParaRPr lang="en-US" dirty="0"/>
          </a:p>
        </p:txBody>
      </p:sp>
      <p:sp>
        <p:nvSpPr>
          <p:cNvPr id="51" name="Inhaltsplatzhalter 4">
            <a:extLst>
              <a:ext uri="{FF2B5EF4-FFF2-40B4-BE49-F238E27FC236}">
                <a16:creationId xmlns:a16="http://schemas.microsoft.com/office/drawing/2014/main" id="{CE2B0AE1-EDFC-437B-AC75-C8668E572FDD}"/>
              </a:ext>
            </a:extLst>
          </p:cNvPr>
          <p:cNvSpPr txBox="1">
            <a:spLocks/>
          </p:cNvSpPr>
          <p:nvPr/>
        </p:nvSpPr>
        <p:spPr>
          <a:xfrm>
            <a:off x="801662" y="3605511"/>
            <a:ext cx="3119689" cy="50321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200" dirty="0">
                <a:solidFill>
                  <a:schemeClr val="tx1"/>
                </a:solidFill>
                <a:latin typeface="Lucida Sans Unicode (Headings)"/>
              </a:rPr>
              <a:t>Majority of Finance staff are telecommuting or rotating/staggering shifts as needed.</a:t>
            </a:r>
          </a:p>
        </p:txBody>
      </p:sp>
    </p:spTree>
    <p:extLst>
      <p:ext uri="{BB962C8B-B14F-4D97-AF65-F5344CB8AC3E}">
        <p14:creationId xmlns:p14="http://schemas.microsoft.com/office/powerpoint/2010/main" val="4092208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43A5D-217B-4AB3-8701-1E74CB0894D2}"/>
              </a:ext>
            </a:extLst>
          </p:cNvPr>
          <p:cNvSpPr/>
          <p:nvPr/>
        </p:nvSpPr>
        <p:spPr>
          <a:xfrm>
            <a:off x="381000" y="1384093"/>
            <a:ext cx="1974789" cy="646331"/>
          </a:xfrm>
          <a:prstGeom prst="rect">
            <a:avLst/>
          </a:prstGeom>
          <a:noFill/>
        </p:spPr>
        <p:txBody>
          <a:bodyPr wrap="square">
            <a:spAutoFit/>
          </a:bodyPr>
          <a:lstStyle/>
          <a:p>
            <a:pPr algn="r" fontAlgn="auto">
              <a:spcBef>
                <a:spcPts val="0"/>
              </a:spcBef>
              <a:spcAft>
                <a:spcPts val="0"/>
              </a:spcAft>
              <a:defRPr/>
            </a:pPr>
            <a:r>
              <a:rPr lang="ms-MY" sz="3600" dirty="0">
                <a:latin typeface="Source Sans Pro" pitchFamily="34" charset="0"/>
                <a:cs typeface="+mn-cs"/>
              </a:rPr>
              <a:t>Overview</a:t>
            </a:r>
          </a:p>
        </p:txBody>
      </p:sp>
      <p:grpSp>
        <p:nvGrpSpPr>
          <p:cNvPr id="45" name="Group 44">
            <a:extLst>
              <a:ext uri="{FF2B5EF4-FFF2-40B4-BE49-F238E27FC236}">
                <a16:creationId xmlns:a16="http://schemas.microsoft.com/office/drawing/2014/main" id="{5A0EEF86-A0A8-4860-BFCD-77B7F5D3A495}"/>
              </a:ext>
            </a:extLst>
          </p:cNvPr>
          <p:cNvGrpSpPr/>
          <p:nvPr/>
        </p:nvGrpSpPr>
        <p:grpSpPr>
          <a:xfrm>
            <a:off x="-114295" y="2133600"/>
            <a:ext cx="9284188" cy="3340308"/>
            <a:chOff x="3789524" y="1820863"/>
            <a:chExt cx="4868546" cy="2618566"/>
          </a:xfrm>
        </p:grpSpPr>
        <p:grpSp>
          <p:nvGrpSpPr>
            <p:cNvPr id="10" name="Group 56">
              <a:extLst>
                <a:ext uri="{FF2B5EF4-FFF2-40B4-BE49-F238E27FC236}">
                  <a16:creationId xmlns:a16="http://schemas.microsoft.com/office/drawing/2014/main" id="{5516E8AB-3FB8-445F-9F23-69961EBD6D32}"/>
                </a:ext>
              </a:extLst>
            </p:cNvPr>
            <p:cNvGrpSpPr>
              <a:grpSpLocks/>
            </p:cNvGrpSpPr>
            <p:nvPr/>
          </p:nvGrpSpPr>
          <p:grpSpPr bwMode="auto">
            <a:xfrm>
              <a:off x="3795812" y="1820863"/>
              <a:ext cx="4509988" cy="846137"/>
              <a:chOff x="3795812" y="1352550"/>
              <a:chExt cx="4509988" cy="762000"/>
            </a:xfrm>
          </p:grpSpPr>
          <p:sp>
            <p:nvSpPr>
              <p:cNvPr id="11" name="Rectangle 10">
                <a:extLst>
                  <a:ext uri="{FF2B5EF4-FFF2-40B4-BE49-F238E27FC236}">
                    <a16:creationId xmlns:a16="http://schemas.microsoft.com/office/drawing/2014/main" id="{715764F0-F439-409C-B3AA-89C9D09CFBEA}"/>
                  </a:ext>
                </a:extLst>
              </p:cNvPr>
              <p:cNvSpPr/>
              <p:nvPr/>
            </p:nvSpPr>
            <p:spPr>
              <a:xfrm>
                <a:off x="4114800" y="1352550"/>
                <a:ext cx="41910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30">
                <a:extLst>
                  <a:ext uri="{FF2B5EF4-FFF2-40B4-BE49-F238E27FC236}">
                    <a16:creationId xmlns:a16="http://schemas.microsoft.com/office/drawing/2014/main" id="{2CF8D5C5-02C3-4AC9-B429-BFC313E07AEE}"/>
                  </a:ext>
                </a:extLst>
              </p:cNvPr>
              <p:cNvSpPr>
                <a:spLocks noChangeArrowheads="1"/>
              </p:cNvSpPr>
              <p:nvPr/>
            </p:nvSpPr>
            <p:spPr bwMode="auto">
              <a:xfrm>
                <a:off x="4910691" y="1375760"/>
                <a:ext cx="3048000" cy="67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ms-MY" altLang="en-US" sz="2800" dirty="0">
                    <a:solidFill>
                      <a:schemeClr val="bg1"/>
                    </a:solidFill>
                    <a:latin typeface="Source Sans Pro Light" panose="020B0403030403020204" pitchFamily="34" charset="0"/>
                  </a:rPr>
                  <a:t>Bond issuance scheduled for March 26 postponed indefinitely</a:t>
                </a:r>
              </a:p>
            </p:txBody>
          </p:sp>
          <p:sp>
            <p:nvSpPr>
              <p:cNvPr id="14" name="Rectangle 31">
                <a:extLst>
                  <a:ext uri="{FF2B5EF4-FFF2-40B4-BE49-F238E27FC236}">
                    <a16:creationId xmlns:a16="http://schemas.microsoft.com/office/drawing/2014/main" id="{E44DCC45-EE57-4C03-9D50-72F6C080B9E0}"/>
                  </a:ext>
                </a:extLst>
              </p:cNvPr>
              <p:cNvSpPr>
                <a:spLocks noChangeArrowheads="1"/>
              </p:cNvSpPr>
              <p:nvPr/>
            </p:nvSpPr>
            <p:spPr bwMode="auto">
              <a:xfrm>
                <a:off x="3795812" y="1808955"/>
                <a:ext cx="1371600" cy="28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ms-MY" altLang="en-US" sz="2000" dirty="0">
                    <a:solidFill>
                      <a:schemeClr val="bg1"/>
                    </a:solidFill>
                    <a:latin typeface="Source Sans Pro" panose="020B0503030403020204" pitchFamily="34" charset="0"/>
                  </a:rPr>
                  <a:t>Postponed</a:t>
                </a:r>
              </a:p>
            </p:txBody>
          </p:sp>
        </p:grpSp>
        <p:grpSp>
          <p:nvGrpSpPr>
            <p:cNvPr id="18" name="Group 57">
              <a:extLst>
                <a:ext uri="{FF2B5EF4-FFF2-40B4-BE49-F238E27FC236}">
                  <a16:creationId xmlns:a16="http://schemas.microsoft.com/office/drawing/2014/main" id="{059D5524-78B1-48A6-A279-DFE3B20A23A6}"/>
                </a:ext>
              </a:extLst>
            </p:cNvPr>
            <p:cNvGrpSpPr>
              <a:grpSpLocks/>
            </p:cNvGrpSpPr>
            <p:nvPr/>
          </p:nvGrpSpPr>
          <p:grpSpPr bwMode="auto">
            <a:xfrm>
              <a:off x="4114800" y="2667002"/>
              <a:ext cx="4543270" cy="861366"/>
              <a:chOff x="4114800" y="2114550"/>
              <a:chExt cx="4543270" cy="775713"/>
            </a:xfrm>
          </p:grpSpPr>
          <p:sp>
            <p:nvSpPr>
              <p:cNvPr id="19" name="Rectangle 18">
                <a:extLst>
                  <a:ext uri="{FF2B5EF4-FFF2-40B4-BE49-F238E27FC236}">
                    <a16:creationId xmlns:a16="http://schemas.microsoft.com/office/drawing/2014/main" id="{68FE8762-D0DB-4516-9683-6BE32B730A08}"/>
                  </a:ext>
                </a:extLst>
              </p:cNvPr>
              <p:cNvSpPr/>
              <p:nvPr/>
            </p:nvSpPr>
            <p:spPr>
              <a:xfrm>
                <a:off x="4114800" y="2114550"/>
                <a:ext cx="419100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8">
                <a:extLst>
                  <a:ext uri="{FF2B5EF4-FFF2-40B4-BE49-F238E27FC236}">
                    <a16:creationId xmlns:a16="http://schemas.microsoft.com/office/drawing/2014/main" id="{23D7BECB-8EA4-4E9F-AC84-F7F7A3918D8E}"/>
                  </a:ext>
                </a:extLst>
              </p:cNvPr>
              <p:cNvSpPr>
                <a:spLocks noChangeArrowheads="1"/>
              </p:cNvSpPr>
              <p:nvPr/>
            </p:nvSpPr>
            <p:spPr bwMode="auto">
              <a:xfrm>
                <a:off x="4321959" y="2158761"/>
                <a:ext cx="3048000" cy="67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ms-MY" altLang="en-US" sz="2800" dirty="0">
                    <a:solidFill>
                      <a:schemeClr val="bg1"/>
                    </a:solidFill>
                    <a:latin typeface="Source Sans Pro Light" panose="020B0403030403020204" pitchFamily="34" charset="0"/>
                  </a:rPr>
                  <a:t>Postponement due to liquidity issues in credit markets</a:t>
                </a:r>
              </a:p>
            </p:txBody>
          </p:sp>
          <p:sp>
            <p:nvSpPr>
              <p:cNvPr id="22" name="Rectangle 35">
                <a:extLst>
                  <a:ext uri="{FF2B5EF4-FFF2-40B4-BE49-F238E27FC236}">
                    <a16:creationId xmlns:a16="http://schemas.microsoft.com/office/drawing/2014/main" id="{AD7C8E7B-D177-4688-950D-F490FBDD6DE9}"/>
                  </a:ext>
                </a:extLst>
              </p:cNvPr>
              <p:cNvSpPr>
                <a:spLocks noChangeArrowheads="1"/>
              </p:cNvSpPr>
              <p:nvPr/>
            </p:nvSpPr>
            <p:spPr bwMode="auto">
              <a:xfrm>
                <a:off x="7286470" y="2607795"/>
                <a:ext cx="1371600" cy="28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ms-MY" altLang="en-US" sz="2000" dirty="0">
                    <a:solidFill>
                      <a:schemeClr val="bg1"/>
                    </a:solidFill>
                    <a:latin typeface="Source Sans Pro" panose="020B0503030403020204" pitchFamily="34" charset="0"/>
                  </a:rPr>
                  <a:t>Reason</a:t>
                </a:r>
              </a:p>
            </p:txBody>
          </p:sp>
        </p:grpSp>
        <p:grpSp>
          <p:nvGrpSpPr>
            <p:cNvPr id="26" name="Group 58">
              <a:extLst>
                <a:ext uri="{FF2B5EF4-FFF2-40B4-BE49-F238E27FC236}">
                  <a16:creationId xmlns:a16="http://schemas.microsoft.com/office/drawing/2014/main" id="{F466B015-7D78-4A12-B582-9005B2FF5D61}"/>
                </a:ext>
              </a:extLst>
            </p:cNvPr>
            <p:cNvGrpSpPr>
              <a:grpSpLocks/>
            </p:cNvGrpSpPr>
            <p:nvPr/>
          </p:nvGrpSpPr>
          <p:grpSpPr bwMode="auto">
            <a:xfrm>
              <a:off x="3789524" y="3513137"/>
              <a:ext cx="4516276" cy="926292"/>
              <a:chOff x="3789524" y="2876550"/>
              <a:chExt cx="4516276" cy="832622"/>
            </a:xfrm>
          </p:grpSpPr>
          <p:sp>
            <p:nvSpPr>
              <p:cNvPr id="27" name="Rectangle 26">
                <a:extLst>
                  <a:ext uri="{FF2B5EF4-FFF2-40B4-BE49-F238E27FC236}">
                    <a16:creationId xmlns:a16="http://schemas.microsoft.com/office/drawing/2014/main" id="{16D5755E-7CEC-4F40-9FFB-91A6C9CD677D}"/>
                  </a:ext>
                </a:extLst>
              </p:cNvPr>
              <p:cNvSpPr/>
              <p:nvPr/>
            </p:nvSpPr>
            <p:spPr>
              <a:xfrm>
                <a:off x="4114800" y="2876550"/>
                <a:ext cx="4191000" cy="83262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6">
                <a:extLst>
                  <a:ext uri="{FF2B5EF4-FFF2-40B4-BE49-F238E27FC236}">
                    <a16:creationId xmlns:a16="http://schemas.microsoft.com/office/drawing/2014/main" id="{E4AF7DC8-E450-4B2F-9ED7-16FE2665A85C}"/>
                  </a:ext>
                </a:extLst>
              </p:cNvPr>
              <p:cNvSpPr>
                <a:spLocks noChangeArrowheads="1"/>
              </p:cNvSpPr>
              <p:nvPr/>
            </p:nvSpPr>
            <p:spPr bwMode="auto">
              <a:xfrm>
                <a:off x="4856515" y="2934676"/>
                <a:ext cx="3411320" cy="71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buFont typeface="Wingdings" panose="05000000000000000000" pitchFamily="2" charset="2"/>
                  <a:buChar char="§"/>
                </a:pPr>
                <a:r>
                  <a:rPr lang="ms-MY" altLang="en-US" sz="2000" dirty="0">
                    <a:solidFill>
                      <a:schemeClr val="bg1"/>
                    </a:solidFill>
                    <a:latin typeface="Source Sans Pro Light" panose="020B0403030403020204" pitchFamily="34" charset="0"/>
                  </a:rPr>
                  <a:t>Continue to work with our bond advisors (PFM;Q+B) to identify opportune time to reschedule the sale</a:t>
                </a:r>
              </a:p>
              <a:p>
                <a:pPr marL="342900" indent="-342900">
                  <a:buFont typeface="Wingdings" panose="05000000000000000000" pitchFamily="2" charset="2"/>
                  <a:buChar char="§"/>
                </a:pPr>
                <a:r>
                  <a:rPr lang="ms-MY" altLang="en-US" sz="2000" dirty="0">
                    <a:solidFill>
                      <a:schemeClr val="bg1"/>
                    </a:solidFill>
                    <a:latin typeface="Source Sans Pro Light" panose="020B0403030403020204" pitchFamily="34" charset="0"/>
                  </a:rPr>
                  <a:t>Regularly update finance committee as to current status</a:t>
                </a:r>
              </a:p>
            </p:txBody>
          </p:sp>
          <p:sp>
            <p:nvSpPr>
              <p:cNvPr id="30" name="Rectangle 39">
                <a:extLst>
                  <a:ext uri="{FF2B5EF4-FFF2-40B4-BE49-F238E27FC236}">
                    <a16:creationId xmlns:a16="http://schemas.microsoft.com/office/drawing/2014/main" id="{10F83D22-6773-4527-B13E-4F572C2C684D}"/>
                  </a:ext>
                </a:extLst>
              </p:cNvPr>
              <p:cNvSpPr>
                <a:spLocks noChangeArrowheads="1"/>
              </p:cNvSpPr>
              <p:nvPr/>
            </p:nvSpPr>
            <p:spPr bwMode="auto">
              <a:xfrm>
                <a:off x="3789524" y="3397830"/>
                <a:ext cx="1371600" cy="28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ms-MY" altLang="en-US" sz="2000" dirty="0">
                    <a:solidFill>
                      <a:schemeClr val="bg1"/>
                    </a:solidFill>
                    <a:latin typeface="Source Sans Pro" panose="020B0503030403020204" pitchFamily="34" charset="0"/>
                  </a:rPr>
                  <a:t>Next Steps</a:t>
                </a:r>
              </a:p>
            </p:txBody>
          </p:sp>
        </p:grpSp>
      </p:grpSp>
      <p:pic>
        <p:nvPicPr>
          <p:cNvPr id="47" name="Graphic 46" descr="Back RTL">
            <a:extLst>
              <a:ext uri="{FF2B5EF4-FFF2-40B4-BE49-F238E27FC236}">
                <a16:creationId xmlns:a16="http://schemas.microsoft.com/office/drawing/2014/main" id="{3C3075BE-6947-43D9-817F-1DFEBCE0FE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765" y="2188872"/>
            <a:ext cx="787468" cy="668483"/>
          </a:xfrm>
          <a:prstGeom prst="rect">
            <a:avLst/>
          </a:prstGeom>
        </p:spPr>
      </p:pic>
      <p:pic>
        <p:nvPicPr>
          <p:cNvPr id="51" name="Graphic 50" descr="Meeting">
            <a:extLst>
              <a:ext uri="{FF2B5EF4-FFF2-40B4-BE49-F238E27FC236}">
                <a16:creationId xmlns:a16="http://schemas.microsoft.com/office/drawing/2014/main" id="{0DF24A3F-32D0-4BC8-BBD4-79AF50B810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785" y="4386534"/>
            <a:ext cx="880874" cy="747776"/>
          </a:xfrm>
          <a:prstGeom prst="rect">
            <a:avLst/>
          </a:prstGeom>
        </p:spPr>
      </p:pic>
      <p:pic>
        <p:nvPicPr>
          <p:cNvPr id="52" name="Graphic 51" descr="Downward trend">
            <a:extLst>
              <a:ext uri="{FF2B5EF4-FFF2-40B4-BE49-F238E27FC236}">
                <a16:creationId xmlns:a16="http://schemas.microsoft.com/office/drawing/2014/main" id="{9F36E4F5-B0F5-49EC-8BD1-28765CC546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49284" y="3209725"/>
            <a:ext cx="1025615" cy="870646"/>
          </a:xfrm>
          <a:prstGeom prst="rect">
            <a:avLst/>
          </a:prstGeom>
        </p:spPr>
      </p:pic>
      <p:sp>
        <p:nvSpPr>
          <p:cNvPr id="53" name="Title 2">
            <a:extLst>
              <a:ext uri="{FF2B5EF4-FFF2-40B4-BE49-F238E27FC236}">
                <a16:creationId xmlns:a16="http://schemas.microsoft.com/office/drawing/2014/main" id="{38821F47-F2AF-488E-BECA-417C917F8494}"/>
              </a:ext>
            </a:extLst>
          </p:cNvPr>
          <p:cNvSpPr>
            <a:spLocks noGrp="1"/>
          </p:cNvSpPr>
          <p:nvPr>
            <p:ph type="title"/>
          </p:nvPr>
        </p:nvSpPr>
        <p:spPr>
          <a:xfrm>
            <a:off x="256886" y="90943"/>
            <a:ext cx="8887114" cy="1599937"/>
          </a:xfrm>
        </p:spPr>
        <p:txBody>
          <a:bodyPr>
            <a:normAutofit/>
          </a:bodyPr>
          <a:lstStyle/>
          <a:p>
            <a:pPr algn="ctr"/>
            <a:r>
              <a:rPr lang="en-US" sz="6600" dirty="0"/>
              <a:t>Bond Issuance</a:t>
            </a:r>
          </a:p>
        </p:txBody>
      </p:sp>
    </p:spTree>
    <p:extLst>
      <p:ext uri="{BB962C8B-B14F-4D97-AF65-F5344CB8AC3E}">
        <p14:creationId xmlns:p14="http://schemas.microsoft.com/office/powerpoint/2010/main" val="126003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CCD0400-6D97-4B6C-B43E-E4BB5BE8567D}"/>
              </a:ext>
            </a:extLst>
          </p:cNvPr>
          <p:cNvGraphicFramePr>
            <a:graphicFrameLocks noGrp="1"/>
          </p:cNvGraphicFramePr>
          <p:nvPr>
            <p:ph idx="1"/>
            <p:extLst>
              <p:ext uri="{D42A27DB-BD31-4B8C-83A1-F6EECF244321}">
                <p14:modId xmlns:p14="http://schemas.microsoft.com/office/powerpoint/2010/main" val="1769666293"/>
              </p:ext>
            </p:extLst>
          </p:nvPr>
        </p:nvGraphicFramePr>
        <p:xfrm>
          <a:off x="228600" y="7620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61E2998-C780-4B97-91BF-9748C5C289E8}"/>
              </a:ext>
            </a:extLst>
          </p:cNvPr>
          <p:cNvSpPr>
            <a:spLocks noGrp="1"/>
          </p:cNvSpPr>
          <p:nvPr>
            <p:ph type="title"/>
          </p:nvPr>
        </p:nvSpPr>
        <p:spPr>
          <a:xfrm>
            <a:off x="457200" y="27482"/>
            <a:ext cx="8229600" cy="1143000"/>
          </a:xfrm>
        </p:spPr>
        <p:txBody>
          <a:bodyPr>
            <a:normAutofit/>
          </a:bodyPr>
          <a:lstStyle/>
          <a:p>
            <a:pPr algn="ctr"/>
            <a:r>
              <a:rPr lang="en-US" sz="6000" dirty="0">
                <a:solidFill>
                  <a:srgbClr val="11274C"/>
                </a:solidFill>
              </a:rPr>
              <a:t>Human Services</a:t>
            </a:r>
          </a:p>
        </p:txBody>
      </p:sp>
      <p:pic>
        <p:nvPicPr>
          <p:cNvPr id="7" name="Picture 6">
            <a:extLst>
              <a:ext uri="{FF2B5EF4-FFF2-40B4-BE49-F238E27FC236}">
                <a16:creationId xmlns:a16="http://schemas.microsoft.com/office/drawing/2014/main" id="{5D980010-F9C2-4489-B522-933A514A7862}"/>
              </a:ext>
            </a:extLst>
          </p:cNvPr>
          <p:cNvPicPr>
            <a:picLocks noChangeAspect="1"/>
          </p:cNvPicPr>
          <p:nvPr/>
        </p:nvPicPr>
        <p:blipFill>
          <a:blip r:embed="rId8"/>
          <a:stretch>
            <a:fillRect/>
          </a:stretch>
        </p:blipFill>
        <p:spPr>
          <a:xfrm>
            <a:off x="493703" y="1263849"/>
            <a:ext cx="762000" cy="762000"/>
          </a:xfrm>
          <a:prstGeom prst="rect">
            <a:avLst/>
          </a:prstGeom>
        </p:spPr>
      </p:pic>
      <p:pic>
        <p:nvPicPr>
          <p:cNvPr id="9" name="Picture 8">
            <a:extLst>
              <a:ext uri="{FF2B5EF4-FFF2-40B4-BE49-F238E27FC236}">
                <a16:creationId xmlns:a16="http://schemas.microsoft.com/office/drawing/2014/main" id="{1DF01AB0-7105-464A-910A-92F8BE62DF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600" y="2583661"/>
            <a:ext cx="697861" cy="620208"/>
          </a:xfrm>
          <a:prstGeom prst="rect">
            <a:avLst/>
          </a:prstGeom>
        </p:spPr>
      </p:pic>
      <p:pic>
        <p:nvPicPr>
          <p:cNvPr id="10" name="Picture 9">
            <a:extLst>
              <a:ext uri="{FF2B5EF4-FFF2-40B4-BE49-F238E27FC236}">
                <a16:creationId xmlns:a16="http://schemas.microsoft.com/office/drawing/2014/main" id="{F14FAE82-565F-47D2-A518-459DE12700C1}"/>
              </a:ext>
            </a:extLst>
          </p:cNvPr>
          <p:cNvPicPr>
            <a:picLocks noChangeAspect="1"/>
          </p:cNvPicPr>
          <p:nvPr/>
        </p:nvPicPr>
        <p:blipFill>
          <a:blip r:embed="rId10"/>
          <a:stretch>
            <a:fillRect/>
          </a:stretch>
        </p:blipFill>
        <p:spPr>
          <a:xfrm>
            <a:off x="939693" y="3827019"/>
            <a:ext cx="763172" cy="697479"/>
          </a:xfrm>
          <a:prstGeom prst="rect">
            <a:avLst/>
          </a:prstGeom>
        </p:spPr>
      </p:pic>
      <p:pic>
        <p:nvPicPr>
          <p:cNvPr id="1026" name="Picture 2" descr="Veteran Icons - Download Free Vector Icons | Noun Project">
            <a:extLst>
              <a:ext uri="{FF2B5EF4-FFF2-40B4-BE49-F238E27FC236}">
                <a16:creationId xmlns:a16="http://schemas.microsoft.com/office/drawing/2014/main" id="{73789191-B5FD-4C0C-A110-EB67161C4E0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703" y="5113160"/>
            <a:ext cx="697479" cy="69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861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CCD0400-6D97-4B6C-B43E-E4BB5BE8567D}"/>
              </a:ext>
            </a:extLst>
          </p:cNvPr>
          <p:cNvGraphicFramePr>
            <a:graphicFrameLocks noGrp="1"/>
          </p:cNvGraphicFramePr>
          <p:nvPr>
            <p:ph idx="1"/>
            <p:extLst>
              <p:ext uri="{D42A27DB-BD31-4B8C-83A1-F6EECF244321}">
                <p14:modId xmlns:p14="http://schemas.microsoft.com/office/powerpoint/2010/main" val="722753539"/>
              </p:ext>
            </p:extLst>
          </p:nvPr>
        </p:nvGraphicFramePr>
        <p:xfrm>
          <a:off x="399737" y="6477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61E2998-C780-4B97-91BF-9748C5C289E8}"/>
              </a:ext>
            </a:extLst>
          </p:cNvPr>
          <p:cNvSpPr>
            <a:spLocks noGrp="1"/>
          </p:cNvSpPr>
          <p:nvPr>
            <p:ph type="title"/>
          </p:nvPr>
        </p:nvSpPr>
        <p:spPr>
          <a:xfrm>
            <a:off x="495925" y="76200"/>
            <a:ext cx="8229600" cy="1143000"/>
          </a:xfrm>
        </p:spPr>
        <p:txBody>
          <a:bodyPr>
            <a:normAutofit fontScale="90000"/>
          </a:bodyPr>
          <a:lstStyle/>
          <a:p>
            <a:pPr algn="ctr"/>
            <a:r>
              <a:rPr lang="en-US" sz="6000" dirty="0">
                <a:solidFill>
                  <a:srgbClr val="11274C"/>
                </a:solidFill>
              </a:rPr>
              <a:t>Human Services Cont.</a:t>
            </a:r>
          </a:p>
        </p:txBody>
      </p:sp>
      <p:pic>
        <p:nvPicPr>
          <p:cNvPr id="5" name="Graphic 4" descr="Scales of justice">
            <a:extLst>
              <a:ext uri="{FF2B5EF4-FFF2-40B4-BE49-F238E27FC236}">
                <a16:creationId xmlns:a16="http://schemas.microsoft.com/office/drawing/2014/main" id="{CB1820A0-79D7-465B-86C2-711A616A07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8292" y="1299460"/>
            <a:ext cx="914400" cy="914400"/>
          </a:xfrm>
          <a:prstGeom prst="rect">
            <a:avLst/>
          </a:prstGeom>
        </p:spPr>
      </p:pic>
      <p:pic>
        <p:nvPicPr>
          <p:cNvPr id="8" name="Graphic 7" descr="Family with two children">
            <a:extLst>
              <a:ext uri="{FF2B5EF4-FFF2-40B4-BE49-F238E27FC236}">
                <a16:creationId xmlns:a16="http://schemas.microsoft.com/office/drawing/2014/main" id="{CB5C53EF-B617-4B84-9A9E-1873A4A7A4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8292" y="4724400"/>
            <a:ext cx="914400" cy="914400"/>
          </a:xfrm>
          <a:prstGeom prst="rect">
            <a:avLst/>
          </a:prstGeom>
        </p:spPr>
      </p:pic>
      <p:pic>
        <p:nvPicPr>
          <p:cNvPr id="12" name="Graphic 11" descr="Doctor">
            <a:extLst>
              <a:ext uri="{FF2B5EF4-FFF2-40B4-BE49-F238E27FC236}">
                <a16:creationId xmlns:a16="http://schemas.microsoft.com/office/drawing/2014/main" id="{6759D8F2-E956-4749-BCCD-95EA748F49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50495" y="2971800"/>
            <a:ext cx="914400" cy="914400"/>
          </a:xfrm>
          <a:prstGeom prst="rect">
            <a:avLst/>
          </a:prstGeom>
        </p:spPr>
      </p:pic>
    </p:spTree>
    <p:extLst>
      <p:ext uri="{BB962C8B-B14F-4D97-AF65-F5344CB8AC3E}">
        <p14:creationId xmlns:p14="http://schemas.microsoft.com/office/powerpoint/2010/main" val="1935861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FE98D-B217-4F1F-8B59-28CCB58604FD}"/>
              </a:ext>
            </a:extLst>
          </p:cNvPr>
          <p:cNvSpPr>
            <a:spLocks noGrp="1"/>
          </p:cNvSpPr>
          <p:nvPr>
            <p:ph type="title"/>
          </p:nvPr>
        </p:nvSpPr>
        <p:spPr>
          <a:xfrm>
            <a:off x="152400" y="268564"/>
            <a:ext cx="8686800" cy="1300289"/>
          </a:xfrm>
        </p:spPr>
        <p:txBody>
          <a:bodyPr>
            <a:normAutofit fontScale="90000"/>
          </a:bodyPr>
          <a:lstStyle/>
          <a:p>
            <a:pPr algn="ctr"/>
            <a:r>
              <a:rPr lang="en-US" sz="6000" dirty="0"/>
              <a:t>Impact Partner Survey and Resource Map</a:t>
            </a:r>
          </a:p>
        </p:txBody>
      </p:sp>
      <p:pic>
        <p:nvPicPr>
          <p:cNvPr id="4" name="Picture 3">
            <a:extLst>
              <a:ext uri="{FF2B5EF4-FFF2-40B4-BE49-F238E27FC236}">
                <a16:creationId xmlns:a16="http://schemas.microsoft.com/office/drawing/2014/main" id="{C2E12F11-5A2B-43BE-8CC5-DAB35A82AE55}"/>
              </a:ext>
            </a:extLst>
          </p:cNvPr>
          <p:cNvPicPr>
            <a:picLocks noChangeAspect="1"/>
          </p:cNvPicPr>
          <p:nvPr/>
        </p:nvPicPr>
        <p:blipFill>
          <a:blip r:embed="rId2"/>
          <a:stretch>
            <a:fillRect/>
          </a:stretch>
        </p:blipFill>
        <p:spPr>
          <a:xfrm>
            <a:off x="4191000" y="2128603"/>
            <a:ext cx="4829919" cy="2790765"/>
          </a:xfrm>
          <a:prstGeom prst="rect">
            <a:avLst/>
          </a:prstGeom>
        </p:spPr>
      </p:pic>
      <p:sp>
        <p:nvSpPr>
          <p:cNvPr id="12" name="Oval 11">
            <a:extLst>
              <a:ext uri="{FF2B5EF4-FFF2-40B4-BE49-F238E27FC236}">
                <a16:creationId xmlns:a16="http://schemas.microsoft.com/office/drawing/2014/main" id="{384D8C61-74C3-457C-A7BD-CF1403C3FDD9}"/>
              </a:ext>
            </a:extLst>
          </p:cNvPr>
          <p:cNvSpPr/>
          <p:nvPr/>
        </p:nvSpPr>
        <p:spPr>
          <a:xfrm>
            <a:off x="7467600" y="3056979"/>
            <a:ext cx="762000" cy="744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Table setting">
            <a:extLst>
              <a:ext uri="{FF2B5EF4-FFF2-40B4-BE49-F238E27FC236}">
                <a16:creationId xmlns:a16="http://schemas.microsoft.com/office/drawing/2014/main" id="{CD814CE2-D208-4F87-9D62-88249C819D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6318" y="3073983"/>
            <a:ext cx="694544" cy="694544"/>
          </a:xfrm>
          <a:prstGeom prst="rect">
            <a:avLst/>
          </a:prstGeom>
        </p:spPr>
      </p:pic>
      <p:sp>
        <p:nvSpPr>
          <p:cNvPr id="7" name="Oval 6">
            <a:extLst>
              <a:ext uri="{FF2B5EF4-FFF2-40B4-BE49-F238E27FC236}">
                <a16:creationId xmlns:a16="http://schemas.microsoft.com/office/drawing/2014/main" id="{4347ADF7-5DC7-4091-B79E-D7BECF0CC7CE}"/>
              </a:ext>
            </a:extLst>
          </p:cNvPr>
          <p:cNvSpPr/>
          <p:nvPr/>
        </p:nvSpPr>
        <p:spPr>
          <a:xfrm>
            <a:off x="5181600" y="2980779"/>
            <a:ext cx="609600" cy="595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Table setting">
            <a:extLst>
              <a:ext uri="{FF2B5EF4-FFF2-40B4-BE49-F238E27FC236}">
                <a16:creationId xmlns:a16="http://schemas.microsoft.com/office/drawing/2014/main" id="{E42E8B2B-68E2-4941-90F1-72859FB1E7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1579" y="2997643"/>
            <a:ext cx="575872" cy="575872"/>
          </a:xfrm>
          <a:prstGeom prst="rect">
            <a:avLst/>
          </a:prstGeom>
        </p:spPr>
      </p:pic>
      <p:sp>
        <p:nvSpPr>
          <p:cNvPr id="9" name="Oval 8">
            <a:extLst>
              <a:ext uri="{FF2B5EF4-FFF2-40B4-BE49-F238E27FC236}">
                <a16:creationId xmlns:a16="http://schemas.microsoft.com/office/drawing/2014/main" id="{D9EC72BE-77A3-46D9-B932-F12A129A2E7D}"/>
              </a:ext>
            </a:extLst>
          </p:cNvPr>
          <p:cNvSpPr/>
          <p:nvPr/>
        </p:nvSpPr>
        <p:spPr>
          <a:xfrm>
            <a:off x="4495800" y="4047579"/>
            <a:ext cx="457200" cy="442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Table setting">
            <a:extLst>
              <a:ext uri="{FF2B5EF4-FFF2-40B4-BE49-F238E27FC236}">
                <a16:creationId xmlns:a16="http://schemas.microsoft.com/office/drawing/2014/main" id="{BE6F6993-D1CF-4A97-8235-12DC7637E53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7479" y="4080561"/>
            <a:ext cx="373842" cy="373842"/>
          </a:xfrm>
          <a:prstGeom prst="rect">
            <a:avLst/>
          </a:prstGeom>
        </p:spPr>
      </p:pic>
      <p:sp>
        <p:nvSpPr>
          <p:cNvPr id="11" name="Oval 10">
            <a:extLst>
              <a:ext uri="{FF2B5EF4-FFF2-40B4-BE49-F238E27FC236}">
                <a16:creationId xmlns:a16="http://schemas.microsoft.com/office/drawing/2014/main" id="{DC2EFB70-A17F-45EA-9515-1D1CEDDC1C84}"/>
              </a:ext>
            </a:extLst>
          </p:cNvPr>
          <p:cNvSpPr/>
          <p:nvPr/>
        </p:nvSpPr>
        <p:spPr>
          <a:xfrm>
            <a:off x="6159861" y="2523579"/>
            <a:ext cx="609600" cy="59528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25F5B2D2-C34D-415E-97BF-6692B0E2CC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7007" y="2537897"/>
            <a:ext cx="555308" cy="555308"/>
          </a:xfrm>
          <a:prstGeom prst="rect">
            <a:avLst/>
          </a:prstGeom>
        </p:spPr>
      </p:pic>
      <p:sp>
        <p:nvSpPr>
          <p:cNvPr id="14" name="Oval 13">
            <a:extLst>
              <a:ext uri="{FF2B5EF4-FFF2-40B4-BE49-F238E27FC236}">
                <a16:creationId xmlns:a16="http://schemas.microsoft.com/office/drawing/2014/main" id="{A1CB41C7-046B-4032-A71D-BC2A9469C19C}"/>
              </a:ext>
            </a:extLst>
          </p:cNvPr>
          <p:cNvSpPr/>
          <p:nvPr/>
        </p:nvSpPr>
        <p:spPr>
          <a:xfrm>
            <a:off x="6698136" y="3398389"/>
            <a:ext cx="609600" cy="59528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Lightbulb">
            <a:extLst>
              <a:ext uri="{FF2B5EF4-FFF2-40B4-BE49-F238E27FC236}">
                <a16:creationId xmlns:a16="http://schemas.microsoft.com/office/drawing/2014/main" id="{E9742C57-A0DC-4A4C-83BA-214C33822F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5282" y="3412707"/>
            <a:ext cx="555308" cy="555308"/>
          </a:xfrm>
          <a:prstGeom prst="rect">
            <a:avLst/>
          </a:prstGeom>
        </p:spPr>
      </p:pic>
      <p:sp>
        <p:nvSpPr>
          <p:cNvPr id="16" name="Oval 15">
            <a:extLst>
              <a:ext uri="{FF2B5EF4-FFF2-40B4-BE49-F238E27FC236}">
                <a16:creationId xmlns:a16="http://schemas.microsoft.com/office/drawing/2014/main" id="{33713A2A-8F12-47CB-90EF-9C088AD79DC9}"/>
              </a:ext>
            </a:extLst>
          </p:cNvPr>
          <p:cNvSpPr/>
          <p:nvPr/>
        </p:nvSpPr>
        <p:spPr>
          <a:xfrm>
            <a:off x="4540846" y="2411153"/>
            <a:ext cx="609600" cy="595282"/>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Lightbulb">
            <a:extLst>
              <a:ext uri="{FF2B5EF4-FFF2-40B4-BE49-F238E27FC236}">
                <a16:creationId xmlns:a16="http://schemas.microsoft.com/office/drawing/2014/main" id="{EC9BC9AB-823C-4168-8A7F-45B309818C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67992" y="2425471"/>
            <a:ext cx="555308" cy="555308"/>
          </a:xfrm>
          <a:prstGeom prst="rect">
            <a:avLst/>
          </a:prstGeom>
        </p:spPr>
      </p:pic>
      <p:sp>
        <p:nvSpPr>
          <p:cNvPr id="20" name="Oval 19">
            <a:extLst>
              <a:ext uri="{FF2B5EF4-FFF2-40B4-BE49-F238E27FC236}">
                <a16:creationId xmlns:a16="http://schemas.microsoft.com/office/drawing/2014/main" id="{12AC6F79-16EE-4AB6-B330-D907411ED160}"/>
              </a:ext>
            </a:extLst>
          </p:cNvPr>
          <p:cNvSpPr/>
          <p:nvPr/>
        </p:nvSpPr>
        <p:spPr>
          <a:xfrm>
            <a:off x="7002936" y="2384920"/>
            <a:ext cx="609600" cy="595282"/>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Woman with stroller">
            <a:extLst>
              <a:ext uri="{FF2B5EF4-FFF2-40B4-BE49-F238E27FC236}">
                <a16:creationId xmlns:a16="http://schemas.microsoft.com/office/drawing/2014/main" id="{30A874F9-0634-4083-A477-D47167BE72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39979" y="2393906"/>
            <a:ext cx="535513" cy="535513"/>
          </a:xfrm>
          <a:prstGeom prst="rect">
            <a:avLst/>
          </a:prstGeom>
        </p:spPr>
      </p:pic>
      <p:sp>
        <p:nvSpPr>
          <p:cNvPr id="23" name="Oval 22">
            <a:extLst>
              <a:ext uri="{FF2B5EF4-FFF2-40B4-BE49-F238E27FC236}">
                <a16:creationId xmlns:a16="http://schemas.microsoft.com/office/drawing/2014/main" id="{CBADFD43-4058-46EB-B322-FDAC975136B6}"/>
              </a:ext>
            </a:extLst>
          </p:cNvPr>
          <p:cNvSpPr/>
          <p:nvPr/>
        </p:nvSpPr>
        <p:spPr>
          <a:xfrm>
            <a:off x="5850920" y="3353371"/>
            <a:ext cx="609600" cy="595282"/>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Woman with stroller">
            <a:extLst>
              <a:ext uri="{FF2B5EF4-FFF2-40B4-BE49-F238E27FC236}">
                <a16:creationId xmlns:a16="http://schemas.microsoft.com/office/drawing/2014/main" id="{B7C23C81-282B-4D49-9172-B16EE37B81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8440" y="3383255"/>
            <a:ext cx="535513" cy="535513"/>
          </a:xfrm>
          <a:prstGeom prst="rect">
            <a:avLst/>
          </a:prstGeom>
        </p:spPr>
      </p:pic>
      <p:pic>
        <p:nvPicPr>
          <p:cNvPr id="1026" name="Picture 2" descr="City of Racine – Greater Racine County">
            <a:extLst>
              <a:ext uri="{FF2B5EF4-FFF2-40B4-BE49-F238E27FC236}">
                <a16:creationId xmlns:a16="http://schemas.microsoft.com/office/drawing/2014/main" id="{AC5796F1-76C9-49E8-A9FC-D7AB9F12FBF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87451" y="6191089"/>
            <a:ext cx="533400" cy="531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Way of Racine County |">
            <a:extLst>
              <a:ext uri="{FF2B5EF4-FFF2-40B4-BE49-F238E27FC236}">
                <a16:creationId xmlns:a16="http://schemas.microsoft.com/office/drawing/2014/main" id="{BAD9F3FE-4454-4001-96F4-A9F0A4F8A6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92017" y="6114985"/>
            <a:ext cx="862565" cy="64692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9A8B42EA-D499-4EC1-8B98-4E71C03DE215}"/>
              </a:ext>
            </a:extLst>
          </p:cNvPr>
          <p:cNvGrpSpPr/>
          <p:nvPr/>
        </p:nvGrpSpPr>
        <p:grpSpPr>
          <a:xfrm>
            <a:off x="304464" y="2133600"/>
            <a:ext cx="3586129" cy="1248059"/>
            <a:chOff x="462196" y="2346084"/>
            <a:chExt cx="1347753" cy="853352"/>
          </a:xfrm>
        </p:grpSpPr>
        <p:sp>
          <p:nvSpPr>
            <p:cNvPr id="52" name="Rectangle 51">
              <a:extLst>
                <a:ext uri="{FF2B5EF4-FFF2-40B4-BE49-F238E27FC236}">
                  <a16:creationId xmlns:a16="http://schemas.microsoft.com/office/drawing/2014/main" id="{AF341FAA-085E-4961-AC4A-1C509DB1BE1E}"/>
                </a:ext>
              </a:extLst>
            </p:cNvPr>
            <p:cNvSpPr/>
            <p:nvPr/>
          </p:nvSpPr>
          <p:spPr>
            <a:xfrm>
              <a:off x="462196" y="2346084"/>
              <a:ext cx="1345121" cy="211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mj-lt"/>
                </a:rPr>
                <a:t>Impact Partner Survey</a:t>
              </a:r>
            </a:p>
          </p:txBody>
        </p:sp>
        <p:sp>
          <p:nvSpPr>
            <p:cNvPr id="53" name="Inhaltsplatzhalter 4">
              <a:extLst>
                <a:ext uri="{FF2B5EF4-FFF2-40B4-BE49-F238E27FC236}">
                  <a16:creationId xmlns:a16="http://schemas.microsoft.com/office/drawing/2014/main" id="{986F7AA4-AD8F-44B9-AFAD-0A7C3E559EBD}"/>
                </a:ext>
              </a:extLst>
            </p:cNvPr>
            <p:cNvSpPr txBox="1">
              <a:spLocks/>
            </p:cNvSpPr>
            <p:nvPr/>
          </p:nvSpPr>
          <p:spPr>
            <a:xfrm>
              <a:off x="464828" y="2599682"/>
              <a:ext cx="1345121" cy="59975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dirty="0">
                  <a:solidFill>
                    <a:schemeClr val="bg1">
                      <a:lumMod val="50000"/>
                    </a:schemeClr>
                  </a:solidFill>
                  <a:latin typeface="+mj-lt"/>
                </a:rPr>
                <a:t>Survey COVID-19 impact on and needs of community partners and their customers in partnership with the City of Racine and United Way of Racine County.</a:t>
              </a:r>
            </a:p>
          </p:txBody>
        </p:sp>
      </p:grpSp>
      <p:grpSp>
        <p:nvGrpSpPr>
          <p:cNvPr id="57" name="Group 56">
            <a:extLst>
              <a:ext uri="{FF2B5EF4-FFF2-40B4-BE49-F238E27FC236}">
                <a16:creationId xmlns:a16="http://schemas.microsoft.com/office/drawing/2014/main" id="{DEEDDB04-EE13-4475-9103-4D711792B0A2}"/>
              </a:ext>
            </a:extLst>
          </p:cNvPr>
          <p:cNvGrpSpPr/>
          <p:nvPr/>
        </p:nvGrpSpPr>
        <p:grpSpPr>
          <a:xfrm>
            <a:off x="304465" y="3683605"/>
            <a:ext cx="3661006" cy="1972809"/>
            <a:chOff x="440239" y="2361357"/>
            <a:chExt cx="1423752" cy="1348892"/>
          </a:xfrm>
        </p:grpSpPr>
        <p:sp>
          <p:nvSpPr>
            <p:cNvPr id="58" name="Rectangle 57">
              <a:extLst>
                <a:ext uri="{FF2B5EF4-FFF2-40B4-BE49-F238E27FC236}">
                  <a16:creationId xmlns:a16="http://schemas.microsoft.com/office/drawing/2014/main" id="{6779C0F6-60EF-41FB-B122-FB8964823C59}"/>
                </a:ext>
              </a:extLst>
            </p:cNvPr>
            <p:cNvSpPr/>
            <p:nvPr/>
          </p:nvSpPr>
          <p:spPr>
            <a:xfrm>
              <a:off x="440239" y="2361357"/>
              <a:ext cx="1394633" cy="211355"/>
            </a:xfrm>
            <a:prstGeom prst="rect">
              <a:avLst/>
            </a:prstGeom>
            <a:solidFill>
              <a:srgbClr val="11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mj-lt"/>
                </a:rPr>
                <a:t>Resource Map</a:t>
              </a:r>
            </a:p>
          </p:txBody>
        </p:sp>
        <p:sp>
          <p:nvSpPr>
            <p:cNvPr id="59" name="Inhaltsplatzhalter 4">
              <a:extLst>
                <a:ext uri="{FF2B5EF4-FFF2-40B4-BE49-F238E27FC236}">
                  <a16:creationId xmlns:a16="http://schemas.microsoft.com/office/drawing/2014/main" id="{437EABD1-B275-41BF-BB9B-0818DCEDA80B}"/>
                </a:ext>
              </a:extLst>
            </p:cNvPr>
            <p:cNvSpPr txBox="1">
              <a:spLocks/>
            </p:cNvSpPr>
            <p:nvPr/>
          </p:nvSpPr>
          <p:spPr>
            <a:xfrm>
              <a:off x="440239" y="2632096"/>
              <a:ext cx="1423752" cy="10781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dirty="0">
                  <a:solidFill>
                    <a:schemeClr val="bg1">
                      <a:lumMod val="50000"/>
                    </a:schemeClr>
                  </a:solidFill>
                  <a:latin typeface="Lucida Sans Unicode (Headings)"/>
                </a:rPr>
                <a:t>Created 2-1-1 resource map including meals, childcare, medical care, utilities support, and other essential and emergency services. </a:t>
              </a:r>
            </a:p>
            <a:p>
              <a:pPr marL="0" indent="0">
                <a:lnSpc>
                  <a:spcPct val="120000"/>
                </a:lnSpc>
                <a:buNone/>
              </a:pPr>
              <a:r>
                <a:rPr lang="en-US" sz="1200" dirty="0">
                  <a:solidFill>
                    <a:schemeClr val="bg1">
                      <a:lumMod val="50000"/>
                    </a:schemeClr>
                  </a:solidFill>
                  <a:latin typeface="Lucida Sans Unicode (Headings)"/>
                </a:rPr>
                <a:t>Visit resource map at the Coronavirus Response Hub at racinecounty.com/coronavirus.</a:t>
              </a:r>
            </a:p>
            <a:p>
              <a:pPr marL="0" indent="0">
                <a:lnSpc>
                  <a:spcPct val="120000"/>
                </a:lnSpc>
                <a:buNone/>
              </a:pPr>
              <a:r>
                <a:rPr lang="en-US" sz="1200" dirty="0">
                  <a:solidFill>
                    <a:schemeClr val="bg1">
                      <a:lumMod val="50000"/>
                    </a:schemeClr>
                  </a:solidFill>
                  <a:latin typeface="+mj-lt"/>
                </a:rPr>
                <a:t> </a:t>
              </a:r>
            </a:p>
          </p:txBody>
        </p:sp>
      </p:grpSp>
      <p:sp>
        <p:nvSpPr>
          <p:cNvPr id="26" name="TextBox 25">
            <a:extLst>
              <a:ext uri="{FF2B5EF4-FFF2-40B4-BE49-F238E27FC236}">
                <a16:creationId xmlns:a16="http://schemas.microsoft.com/office/drawing/2014/main" id="{807ABA4D-F029-4E5B-BB99-70523E21515F}"/>
              </a:ext>
            </a:extLst>
          </p:cNvPr>
          <p:cNvSpPr txBox="1"/>
          <p:nvPr/>
        </p:nvSpPr>
        <p:spPr>
          <a:xfrm>
            <a:off x="5359913" y="4392011"/>
            <a:ext cx="3661006" cy="369332"/>
          </a:xfrm>
          <a:prstGeom prst="rect">
            <a:avLst/>
          </a:prstGeom>
          <a:noFill/>
        </p:spPr>
        <p:txBody>
          <a:bodyPr wrap="square" rtlCol="0">
            <a:spAutoFit/>
          </a:bodyPr>
          <a:lstStyle/>
          <a:p>
            <a:r>
              <a:rPr lang="en-US" dirty="0">
                <a:hlinkClick r:id="rId14">
                  <a:extLst>
                    <a:ext uri="{A12FA001-AC4F-418D-AE19-62706E023703}">
                      <ahyp:hlinkClr xmlns:ahyp="http://schemas.microsoft.com/office/drawing/2018/hyperlinkcolor" val="tx"/>
                    </a:ext>
                  </a:extLst>
                </a:hlinkClick>
              </a:rPr>
              <a:t>Click here for resource map</a:t>
            </a:r>
            <a:endParaRPr lang="en-US" dirty="0"/>
          </a:p>
        </p:txBody>
      </p:sp>
    </p:spTree>
    <p:extLst>
      <p:ext uri="{BB962C8B-B14F-4D97-AF65-F5344CB8AC3E}">
        <p14:creationId xmlns:p14="http://schemas.microsoft.com/office/powerpoint/2010/main" val="143259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796;p33">
            <a:extLst>
              <a:ext uri="{FF2B5EF4-FFF2-40B4-BE49-F238E27FC236}">
                <a16:creationId xmlns:a16="http://schemas.microsoft.com/office/drawing/2014/main" id="{3A8D1E7A-EF13-4179-AE81-12FF4ADD51B2}"/>
              </a:ext>
            </a:extLst>
          </p:cNvPr>
          <p:cNvSpPr/>
          <p:nvPr/>
        </p:nvSpPr>
        <p:spPr>
          <a:xfrm>
            <a:off x="4154070" y="424204"/>
            <a:ext cx="3995737" cy="972039"/>
          </a:xfrm>
          <a:custGeom>
            <a:avLst/>
            <a:gdLst/>
            <a:ahLst/>
            <a:cxnLst/>
            <a:rect l="l" t="t" r="r" b="b"/>
            <a:pathLst>
              <a:path w="1021" h="303" extrusionOk="0">
                <a:moveTo>
                  <a:pt x="152" y="0"/>
                </a:moveTo>
                <a:cubicBezTo>
                  <a:pt x="1021" y="0"/>
                  <a:pt x="1021" y="0"/>
                  <a:pt x="1021" y="0"/>
                </a:cubicBezTo>
                <a:cubicBezTo>
                  <a:pt x="937" y="0"/>
                  <a:pt x="869" y="68"/>
                  <a:pt x="869" y="151"/>
                </a:cubicBezTo>
                <a:cubicBezTo>
                  <a:pt x="869" y="235"/>
                  <a:pt x="801" y="303"/>
                  <a:pt x="718" y="303"/>
                </a:cubicBezTo>
                <a:cubicBezTo>
                  <a:pt x="152" y="303"/>
                  <a:pt x="152" y="303"/>
                  <a:pt x="152" y="303"/>
                </a:cubicBezTo>
                <a:cubicBezTo>
                  <a:pt x="68" y="303"/>
                  <a:pt x="0" y="235"/>
                  <a:pt x="0" y="151"/>
                </a:cubicBezTo>
                <a:cubicBezTo>
                  <a:pt x="0" y="151"/>
                  <a:pt x="0" y="151"/>
                  <a:pt x="0" y="151"/>
                </a:cubicBezTo>
                <a:cubicBezTo>
                  <a:pt x="0" y="68"/>
                  <a:pt x="68" y="0"/>
                  <a:pt x="152" y="0"/>
                </a:cubicBez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Google Shape;797;p33">
            <a:extLst>
              <a:ext uri="{FF2B5EF4-FFF2-40B4-BE49-F238E27FC236}">
                <a16:creationId xmlns:a16="http://schemas.microsoft.com/office/drawing/2014/main" id="{3792EA7A-BA84-4198-AB52-DBECDE570856}"/>
              </a:ext>
            </a:extLst>
          </p:cNvPr>
          <p:cNvSpPr/>
          <p:nvPr/>
        </p:nvSpPr>
        <p:spPr>
          <a:xfrm>
            <a:off x="6972763" y="420352"/>
            <a:ext cx="1685278" cy="987981"/>
          </a:xfrm>
          <a:custGeom>
            <a:avLst/>
            <a:gdLst/>
            <a:ahLst/>
            <a:cxnLst/>
            <a:rect l="l" t="t" r="r" b="b"/>
            <a:pathLst>
              <a:path w="455" h="303" extrusionOk="0">
                <a:moveTo>
                  <a:pt x="151" y="151"/>
                </a:moveTo>
                <a:cubicBezTo>
                  <a:pt x="151" y="68"/>
                  <a:pt x="219" y="0"/>
                  <a:pt x="303" y="0"/>
                </a:cubicBezTo>
                <a:cubicBezTo>
                  <a:pt x="303" y="0"/>
                  <a:pt x="303" y="0"/>
                  <a:pt x="303" y="0"/>
                </a:cubicBezTo>
                <a:cubicBezTo>
                  <a:pt x="387" y="0"/>
                  <a:pt x="455" y="68"/>
                  <a:pt x="455" y="151"/>
                </a:cubicBezTo>
                <a:cubicBezTo>
                  <a:pt x="455" y="151"/>
                  <a:pt x="455" y="151"/>
                  <a:pt x="455" y="151"/>
                </a:cubicBezTo>
                <a:cubicBezTo>
                  <a:pt x="455" y="235"/>
                  <a:pt x="387" y="303"/>
                  <a:pt x="303" y="303"/>
                </a:cubicBezTo>
                <a:cubicBezTo>
                  <a:pt x="0" y="303"/>
                  <a:pt x="0" y="303"/>
                  <a:pt x="0" y="303"/>
                </a:cubicBezTo>
                <a:cubicBezTo>
                  <a:pt x="83" y="303"/>
                  <a:pt x="151" y="235"/>
                  <a:pt x="151" y="151"/>
                </a:cubicBezTo>
                <a:close/>
              </a:path>
            </a:pathLst>
          </a:cu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 name="Google Shape;802;p33">
            <a:extLst>
              <a:ext uri="{FF2B5EF4-FFF2-40B4-BE49-F238E27FC236}">
                <a16:creationId xmlns:a16="http://schemas.microsoft.com/office/drawing/2014/main" id="{4827E10E-E028-429D-9884-189444C13F95}"/>
              </a:ext>
            </a:extLst>
          </p:cNvPr>
          <p:cNvSpPr txBox="1"/>
          <p:nvPr/>
        </p:nvSpPr>
        <p:spPr>
          <a:xfrm>
            <a:off x="4508497" y="521097"/>
            <a:ext cx="2959496" cy="303829"/>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1700"/>
              <a:buFont typeface="Open Sans SemiBold"/>
              <a:buNone/>
            </a:pPr>
            <a:r>
              <a:rPr lang="en-US" sz="1700" b="1" i="0" u="none" dirty="0">
                <a:solidFill>
                  <a:srgbClr val="FFFFFF"/>
                </a:solidFill>
                <a:latin typeface="Open Sans SemiBold"/>
                <a:ea typeface="Open Sans SemiBold"/>
                <a:cs typeface="Open Sans SemiBold"/>
                <a:sym typeface="Open Sans SemiBold"/>
              </a:rPr>
              <a:t>Essential Staffing</a:t>
            </a:r>
            <a:endParaRPr dirty="0"/>
          </a:p>
        </p:txBody>
      </p:sp>
      <p:sp>
        <p:nvSpPr>
          <p:cNvPr id="36" name="Google Shape;821;p33">
            <a:extLst>
              <a:ext uri="{FF2B5EF4-FFF2-40B4-BE49-F238E27FC236}">
                <a16:creationId xmlns:a16="http://schemas.microsoft.com/office/drawing/2014/main" id="{6A9DB7CB-193B-404F-BC55-DD8DE7038C80}"/>
              </a:ext>
            </a:extLst>
          </p:cNvPr>
          <p:cNvSpPr txBox="1"/>
          <p:nvPr/>
        </p:nvSpPr>
        <p:spPr>
          <a:xfrm>
            <a:off x="4434754" y="753528"/>
            <a:ext cx="2787205" cy="73818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400"/>
              <a:buFont typeface="Open Sans"/>
              <a:buNone/>
            </a:pPr>
            <a:r>
              <a:rPr lang="en-US" sz="1400" b="0" i="0" u="none" dirty="0">
                <a:solidFill>
                  <a:schemeClr val="lt1"/>
                </a:solidFill>
                <a:latin typeface="Open Sans"/>
                <a:ea typeface="Open Sans"/>
                <a:cs typeface="Open Sans"/>
                <a:sym typeface="Open Sans"/>
              </a:rPr>
              <a:t>County moves to essential staffing model on March 18</a:t>
            </a:r>
            <a:endParaRPr dirty="0"/>
          </a:p>
        </p:txBody>
      </p:sp>
      <p:sp>
        <p:nvSpPr>
          <p:cNvPr id="39" name="Google Shape;815;p33">
            <a:extLst>
              <a:ext uri="{FF2B5EF4-FFF2-40B4-BE49-F238E27FC236}">
                <a16:creationId xmlns:a16="http://schemas.microsoft.com/office/drawing/2014/main" id="{A22B241E-9F12-4132-962F-73C3991E0F0E}"/>
              </a:ext>
            </a:extLst>
          </p:cNvPr>
          <p:cNvSpPr/>
          <p:nvPr/>
        </p:nvSpPr>
        <p:spPr>
          <a:xfrm>
            <a:off x="2014025" y="1836696"/>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 name="Google Shape;815;p33">
            <a:extLst>
              <a:ext uri="{FF2B5EF4-FFF2-40B4-BE49-F238E27FC236}">
                <a16:creationId xmlns:a16="http://schemas.microsoft.com/office/drawing/2014/main" id="{D9F2CAC6-9EE1-4DA4-A694-3DABC57ED266}"/>
              </a:ext>
            </a:extLst>
          </p:cNvPr>
          <p:cNvSpPr/>
          <p:nvPr/>
        </p:nvSpPr>
        <p:spPr>
          <a:xfrm>
            <a:off x="1946118" y="2977268"/>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4" name="Google Shape;815;p33">
            <a:extLst>
              <a:ext uri="{FF2B5EF4-FFF2-40B4-BE49-F238E27FC236}">
                <a16:creationId xmlns:a16="http://schemas.microsoft.com/office/drawing/2014/main" id="{79F16555-D56C-4CD7-BE2B-9F999CF49E05}"/>
              </a:ext>
            </a:extLst>
          </p:cNvPr>
          <p:cNvSpPr/>
          <p:nvPr/>
        </p:nvSpPr>
        <p:spPr>
          <a:xfrm>
            <a:off x="1988538" y="4042435"/>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5" name="Google Shape;815;p33">
            <a:extLst>
              <a:ext uri="{FF2B5EF4-FFF2-40B4-BE49-F238E27FC236}">
                <a16:creationId xmlns:a16="http://schemas.microsoft.com/office/drawing/2014/main" id="{3760F577-EE00-4357-B690-92331A3581B9}"/>
              </a:ext>
            </a:extLst>
          </p:cNvPr>
          <p:cNvSpPr/>
          <p:nvPr/>
        </p:nvSpPr>
        <p:spPr>
          <a:xfrm>
            <a:off x="2233357" y="4274305"/>
            <a:ext cx="74612" cy="74612"/>
          </a:xfrm>
          <a:prstGeom prst="ellipse">
            <a:avLst/>
          </a:pr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3" name="Google Shape;406;p20">
            <a:extLst>
              <a:ext uri="{FF2B5EF4-FFF2-40B4-BE49-F238E27FC236}">
                <a16:creationId xmlns:a16="http://schemas.microsoft.com/office/drawing/2014/main" id="{457A0BD7-4A6A-4D2A-BAA3-874DA641AEA9}"/>
              </a:ext>
            </a:extLst>
          </p:cNvPr>
          <p:cNvSpPr/>
          <p:nvPr/>
        </p:nvSpPr>
        <p:spPr>
          <a:xfrm>
            <a:off x="228600" y="1447800"/>
            <a:ext cx="3094037" cy="3092450"/>
          </a:xfrm>
          <a:prstGeom prst="ellipse">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4" name="Google Shape;419;p20">
            <a:extLst>
              <a:ext uri="{FF2B5EF4-FFF2-40B4-BE49-F238E27FC236}">
                <a16:creationId xmlns:a16="http://schemas.microsoft.com/office/drawing/2014/main" id="{25270096-DC37-4CBD-A738-89C0C33C62AA}"/>
              </a:ext>
            </a:extLst>
          </p:cNvPr>
          <p:cNvSpPr txBox="1"/>
          <p:nvPr/>
        </p:nvSpPr>
        <p:spPr>
          <a:xfrm>
            <a:off x="361547" y="2613341"/>
            <a:ext cx="3233738" cy="6159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4000"/>
              <a:buFont typeface="Montserrat"/>
              <a:buNone/>
            </a:pPr>
            <a:r>
              <a:rPr lang="en-US" sz="3600" b="1" i="0" u="none" dirty="0">
                <a:solidFill>
                  <a:schemeClr val="dk1"/>
                </a:solidFill>
                <a:latin typeface="Montserrat"/>
                <a:ea typeface="Montserrat"/>
                <a:cs typeface="Montserrat"/>
                <a:sym typeface="Montserrat"/>
              </a:rPr>
              <a:t>Emergency</a:t>
            </a:r>
            <a:endParaRPr sz="1200" dirty="0"/>
          </a:p>
        </p:txBody>
      </p:sp>
      <p:sp>
        <p:nvSpPr>
          <p:cNvPr id="55" name="Google Shape;421;p20">
            <a:extLst>
              <a:ext uri="{FF2B5EF4-FFF2-40B4-BE49-F238E27FC236}">
                <a16:creationId xmlns:a16="http://schemas.microsoft.com/office/drawing/2014/main" id="{F3D6EF7E-6502-4A7B-AB81-08B93E598A4F}"/>
              </a:ext>
            </a:extLst>
          </p:cNvPr>
          <p:cNvSpPr txBox="1"/>
          <p:nvPr/>
        </p:nvSpPr>
        <p:spPr>
          <a:xfrm>
            <a:off x="487579" y="3073368"/>
            <a:ext cx="2524124" cy="83360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000"/>
              <a:buFont typeface="Montserrat"/>
              <a:buNone/>
            </a:pPr>
            <a:r>
              <a:rPr lang="en-US" sz="2400" b="0" i="0" u="none" dirty="0">
                <a:solidFill>
                  <a:schemeClr val="dk1"/>
                </a:solidFill>
                <a:latin typeface="Montserrat"/>
                <a:ea typeface="Montserrat"/>
                <a:cs typeface="Montserrat"/>
                <a:sym typeface="Montserrat"/>
              </a:rPr>
              <a:t>Declaration</a:t>
            </a:r>
          </a:p>
          <a:p>
            <a:pPr marL="0" marR="0" lvl="0" indent="0" algn="ctr" rtl="0">
              <a:lnSpc>
                <a:spcPct val="100000"/>
              </a:lnSpc>
              <a:spcBef>
                <a:spcPts val="0"/>
              </a:spcBef>
              <a:spcAft>
                <a:spcPts val="0"/>
              </a:spcAft>
              <a:buClr>
                <a:schemeClr val="dk1"/>
              </a:buClr>
              <a:buSzPts val="1000"/>
              <a:buFont typeface="Montserrat"/>
              <a:buNone/>
            </a:pPr>
            <a:endParaRPr lang="en-US" sz="1600" b="1" dirty="0">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000"/>
              <a:buFont typeface="Montserrat"/>
              <a:buNone/>
            </a:pPr>
            <a:r>
              <a:rPr lang="en-US" sz="1600" b="1" dirty="0">
                <a:solidFill>
                  <a:schemeClr val="dk1"/>
                </a:solidFill>
                <a:latin typeface="Montserrat"/>
                <a:ea typeface="Montserrat"/>
                <a:cs typeface="Montserrat"/>
                <a:sym typeface="Montserrat"/>
              </a:rPr>
              <a:t>Effective March 12</a:t>
            </a:r>
            <a:endParaRPr lang="en-US" sz="1600" b="1" i="0" u="none" dirty="0">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1000"/>
              <a:buFont typeface="Montserrat"/>
              <a:buNone/>
            </a:pPr>
            <a:endParaRPr sz="4000" dirty="0"/>
          </a:p>
        </p:txBody>
      </p:sp>
      <p:sp>
        <p:nvSpPr>
          <p:cNvPr id="56" name="Google Shape;305;p17">
            <a:extLst>
              <a:ext uri="{FF2B5EF4-FFF2-40B4-BE49-F238E27FC236}">
                <a16:creationId xmlns:a16="http://schemas.microsoft.com/office/drawing/2014/main" id="{FD5C19B5-C5DA-42ED-A1ED-4B723B033B2C}"/>
              </a:ext>
            </a:extLst>
          </p:cNvPr>
          <p:cNvSpPr txBox="1"/>
          <p:nvPr/>
        </p:nvSpPr>
        <p:spPr>
          <a:xfrm>
            <a:off x="7871542" y="372660"/>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8500" b="0" i="0" u="none" dirty="0">
                <a:latin typeface="Montserrat"/>
                <a:ea typeface="Montserrat"/>
                <a:cs typeface="Montserrat"/>
                <a:sym typeface="Montserrat"/>
              </a:rPr>
              <a:t>1</a:t>
            </a:r>
            <a:endParaRPr dirty="0"/>
          </a:p>
        </p:txBody>
      </p:sp>
      <p:sp>
        <p:nvSpPr>
          <p:cNvPr id="59" name="Google Shape;421;p20">
            <a:extLst>
              <a:ext uri="{FF2B5EF4-FFF2-40B4-BE49-F238E27FC236}">
                <a16:creationId xmlns:a16="http://schemas.microsoft.com/office/drawing/2014/main" id="{FD6411A2-930E-4BA5-A0FB-EA56FB25E164}"/>
              </a:ext>
            </a:extLst>
          </p:cNvPr>
          <p:cNvSpPr txBox="1"/>
          <p:nvPr/>
        </p:nvSpPr>
        <p:spPr>
          <a:xfrm>
            <a:off x="542509" y="2326443"/>
            <a:ext cx="2524124" cy="43612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000"/>
              <a:buFont typeface="Montserrat"/>
              <a:buNone/>
            </a:pPr>
            <a:r>
              <a:rPr lang="en-US" sz="2400" b="0" i="0" u="none" dirty="0">
                <a:solidFill>
                  <a:schemeClr val="dk1"/>
                </a:solidFill>
                <a:latin typeface="Montserrat"/>
                <a:ea typeface="Montserrat"/>
                <a:cs typeface="Montserrat"/>
                <a:sym typeface="Montserrat"/>
              </a:rPr>
              <a:t>Racine County</a:t>
            </a:r>
            <a:endParaRPr sz="4000" dirty="0"/>
          </a:p>
        </p:txBody>
      </p:sp>
      <p:cxnSp>
        <p:nvCxnSpPr>
          <p:cNvPr id="13" name="Straight Connector 12">
            <a:extLst>
              <a:ext uri="{FF2B5EF4-FFF2-40B4-BE49-F238E27FC236}">
                <a16:creationId xmlns:a16="http://schemas.microsoft.com/office/drawing/2014/main" id="{4AEF3C01-8976-45AD-A958-D5D553AF8296}"/>
              </a:ext>
            </a:extLst>
          </p:cNvPr>
          <p:cNvCxnSpPr>
            <a:cxnSpLocks/>
          </p:cNvCxnSpPr>
          <p:nvPr/>
        </p:nvCxnSpPr>
        <p:spPr>
          <a:xfrm flipV="1">
            <a:off x="2840421" y="1088124"/>
            <a:ext cx="1156978" cy="625590"/>
          </a:xfrm>
          <a:prstGeom prst="line">
            <a:avLst/>
          </a:prstGeom>
          <a:ln>
            <a:solidFill>
              <a:srgbClr val="11274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75B9CC-6A94-4D23-94FD-8B8FB3DE664D}"/>
              </a:ext>
            </a:extLst>
          </p:cNvPr>
          <p:cNvCxnSpPr>
            <a:cxnSpLocks/>
          </p:cNvCxnSpPr>
          <p:nvPr/>
        </p:nvCxnSpPr>
        <p:spPr>
          <a:xfrm>
            <a:off x="3369826" y="3157265"/>
            <a:ext cx="77463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1FA501-0FA1-41A6-81B6-7C281D3590A0}"/>
              </a:ext>
            </a:extLst>
          </p:cNvPr>
          <p:cNvCxnSpPr>
            <a:cxnSpLocks/>
          </p:cNvCxnSpPr>
          <p:nvPr/>
        </p:nvCxnSpPr>
        <p:spPr>
          <a:xfrm>
            <a:off x="3157249" y="3878108"/>
            <a:ext cx="976790" cy="40326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46" name="Google Shape;796;p33">
            <a:extLst>
              <a:ext uri="{FF2B5EF4-FFF2-40B4-BE49-F238E27FC236}">
                <a16:creationId xmlns:a16="http://schemas.microsoft.com/office/drawing/2014/main" id="{D5E2E833-9A15-446A-8FC2-212EBD590302}"/>
              </a:ext>
            </a:extLst>
          </p:cNvPr>
          <p:cNvSpPr/>
          <p:nvPr/>
        </p:nvSpPr>
        <p:spPr>
          <a:xfrm>
            <a:off x="4154070" y="1523044"/>
            <a:ext cx="3995737" cy="972039"/>
          </a:xfrm>
          <a:custGeom>
            <a:avLst/>
            <a:gdLst/>
            <a:ahLst/>
            <a:cxnLst/>
            <a:rect l="l" t="t" r="r" b="b"/>
            <a:pathLst>
              <a:path w="1021" h="303" extrusionOk="0">
                <a:moveTo>
                  <a:pt x="152" y="0"/>
                </a:moveTo>
                <a:cubicBezTo>
                  <a:pt x="1021" y="0"/>
                  <a:pt x="1021" y="0"/>
                  <a:pt x="1021" y="0"/>
                </a:cubicBezTo>
                <a:cubicBezTo>
                  <a:pt x="937" y="0"/>
                  <a:pt x="869" y="68"/>
                  <a:pt x="869" y="151"/>
                </a:cubicBezTo>
                <a:cubicBezTo>
                  <a:pt x="869" y="235"/>
                  <a:pt x="801" y="303"/>
                  <a:pt x="718" y="303"/>
                </a:cubicBezTo>
                <a:cubicBezTo>
                  <a:pt x="152" y="303"/>
                  <a:pt x="152" y="303"/>
                  <a:pt x="152" y="303"/>
                </a:cubicBezTo>
                <a:cubicBezTo>
                  <a:pt x="68" y="303"/>
                  <a:pt x="0" y="235"/>
                  <a:pt x="0" y="151"/>
                </a:cubicBezTo>
                <a:cubicBezTo>
                  <a:pt x="0" y="151"/>
                  <a:pt x="0" y="151"/>
                  <a:pt x="0" y="151"/>
                </a:cubicBezTo>
                <a:cubicBezTo>
                  <a:pt x="0" y="68"/>
                  <a:pt x="68" y="0"/>
                  <a:pt x="152"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7" name="Google Shape;797;p33">
            <a:extLst>
              <a:ext uri="{FF2B5EF4-FFF2-40B4-BE49-F238E27FC236}">
                <a16:creationId xmlns:a16="http://schemas.microsoft.com/office/drawing/2014/main" id="{232A70C8-B83E-4980-A078-2EAABBAD5208}"/>
              </a:ext>
            </a:extLst>
          </p:cNvPr>
          <p:cNvSpPr/>
          <p:nvPr/>
        </p:nvSpPr>
        <p:spPr>
          <a:xfrm>
            <a:off x="6972763" y="1519192"/>
            <a:ext cx="1685278" cy="987981"/>
          </a:xfrm>
          <a:custGeom>
            <a:avLst/>
            <a:gdLst/>
            <a:ahLst/>
            <a:cxnLst/>
            <a:rect l="l" t="t" r="r" b="b"/>
            <a:pathLst>
              <a:path w="455" h="303" extrusionOk="0">
                <a:moveTo>
                  <a:pt x="151" y="151"/>
                </a:moveTo>
                <a:cubicBezTo>
                  <a:pt x="151" y="68"/>
                  <a:pt x="219" y="0"/>
                  <a:pt x="303" y="0"/>
                </a:cubicBezTo>
                <a:cubicBezTo>
                  <a:pt x="303" y="0"/>
                  <a:pt x="303" y="0"/>
                  <a:pt x="303" y="0"/>
                </a:cubicBezTo>
                <a:cubicBezTo>
                  <a:pt x="387" y="0"/>
                  <a:pt x="455" y="68"/>
                  <a:pt x="455" y="151"/>
                </a:cubicBezTo>
                <a:cubicBezTo>
                  <a:pt x="455" y="151"/>
                  <a:pt x="455" y="151"/>
                  <a:pt x="455" y="151"/>
                </a:cubicBezTo>
                <a:cubicBezTo>
                  <a:pt x="455" y="235"/>
                  <a:pt x="387" y="303"/>
                  <a:pt x="303" y="303"/>
                </a:cubicBezTo>
                <a:cubicBezTo>
                  <a:pt x="0" y="303"/>
                  <a:pt x="0" y="303"/>
                  <a:pt x="0" y="303"/>
                </a:cubicBezTo>
                <a:cubicBezTo>
                  <a:pt x="83" y="303"/>
                  <a:pt x="151" y="235"/>
                  <a:pt x="151" y="151"/>
                </a:cubicBezTo>
                <a:close/>
              </a:path>
            </a:pathLst>
          </a:cu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9" name="Google Shape;305;p17">
            <a:extLst>
              <a:ext uri="{FF2B5EF4-FFF2-40B4-BE49-F238E27FC236}">
                <a16:creationId xmlns:a16="http://schemas.microsoft.com/office/drawing/2014/main" id="{FC238FA1-5C48-4E29-9697-588709064D61}"/>
              </a:ext>
            </a:extLst>
          </p:cNvPr>
          <p:cNvSpPr txBox="1"/>
          <p:nvPr/>
        </p:nvSpPr>
        <p:spPr>
          <a:xfrm>
            <a:off x="7752514" y="1472784"/>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8500" dirty="0">
                <a:solidFill>
                  <a:schemeClr val="accent1"/>
                </a:solidFill>
                <a:latin typeface="Montserrat"/>
                <a:sym typeface="Montserrat"/>
              </a:rPr>
              <a:t>2</a:t>
            </a:r>
            <a:endParaRPr dirty="0">
              <a:solidFill>
                <a:schemeClr val="accent1"/>
              </a:solidFill>
            </a:endParaRPr>
          </a:p>
        </p:txBody>
      </p:sp>
      <p:sp>
        <p:nvSpPr>
          <p:cNvPr id="50" name="Google Shape;796;p33">
            <a:extLst>
              <a:ext uri="{FF2B5EF4-FFF2-40B4-BE49-F238E27FC236}">
                <a16:creationId xmlns:a16="http://schemas.microsoft.com/office/drawing/2014/main" id="{096B636D-8687-4E82-A03C-A586A5350645}"/>
              </a:ext>
            </a:extLst>
          </p:cNvPr>
          <p:cNvSpPr/>
          <p:nvPr/>
        </p:nvSpPr>
        <p:spPr>
          <a:xfrm>
            <a:off x="4178415" y="2671246"/>
            <a:ext cx="3995737" cy="972039"/>
          </a:xfrm>
          <a:custGeom>
            <a:avLst/>
            <a:gdLst/>
            <a:ahLst/>
            <a:cxnLst/>
            <a:rect l="l" t="t" r="r" b="b"/>
            <a:pathLst>
              <a:path w="1021" h="303" extrusionOk="0">
                <a:moveTo>
                  <a:pt x="152" y="0"/>
                </a:moveTo>
                <a:cubicBezTo>
                  <a:pt x="1021" y="0"/>
                  <a:pt x="1021" y="0"/>
                  <a:pt x="1021" y="0"/>
                </a:cubicBezTo>
                <a:cubicBezTo>
                  <a:pt x="937" y="0"/>
                  <a:pt x="869" y="68"/>
                  <a:pt x="869" y="151"/>
                </a:cubicBezTo>
                <a:cubicBezTo>
                  <a:pt x="869" y="235"/>
                  <a:pt x="801" y="303"/>
                  <a:pt x="718" y="303"/>
                </a:cubicBezTo>
                <a:cubicBezTo>
                  <a:pt x="152" y="303"/>
                  <a:pt x="152" y="303"/>
                  <a:pt x="152" y="303"/>
                </a:cubicBezTo>
                <a:cubicBezTo>
                  <a:pt x="68" y="303"/>
                  <a:pt x="0" y="235"/>
                  <a:pt x="0" y="151"/>
                </a:cubicBezTo>
                <a:cubicBezTo>
                  <a:pt x="0" y="151"/>
                  <a:pt x="0" y="151"/>
                  <a:pt x="0" y="151"/>
                </a:cubicBezTo>
                <a:cubicBezTo>
                  <a:pt x="0" y="68"/>
                  <a:pt x="68" y="0"/>
                  <a:pt x="152" y="0"/>
                </a:cubicBezTo>
                <a:close/>
              </a:path>
            </a:pathLst>
          </a:custGeom>
          <a:solidFill>
            <a:schemeClr val="bg1">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1" name="Google Shape;797;p33">
            <a:extLst>
              <a:ext uri="{FF2B5EF4-FFF2-40B4-BE49-F238E27FC236}">
                <a16:creationId xmlns:a16="http://schemas.microsoft.com/office/drawing/2014/main" id="{15398EC2-0B74-49BC-B046-6FE2BBBEE1BA}"/>
              </a:ext>
            </a:extLst>
          </p:cNvPr>
          <p:cNvSpPr/>
          <p:nvPr/>
        </p:nvSpPr>
        <p:spPr>
          <a:xfrm>
            <a:off x="6997108" y="2667394"/>
            <a:ext cx="1685278" cy="987981"/>
          </a:xfrm>
          <a:custGeom>
            <a:avLst/>
            <a:gdLst/>
            <a:ahLst/>
            <a:cxnLst/>
            <a:rect l="l" t="t" r="r" b="b"/>
            <a:pathLst>
              <a:path w="455" h="303" extrusionOk="0">
                <a:moveTo>
                  <a:pt x="151" y="151"/>
                </a:moveTo>
                <a:cubicBezTo>
                  <a:pt x="151" y="68"/>
                  <a:pt x="219" y="0"/>
                  <a:pt x="303" y="0"/>
                </a:cubicBezTo>
                <a:cubicBezTo>
                  <a:pt x="303" y="0"/>
                  <a:pt x="303" y="0"/>
                  <a:pt x="303" y="0"/>
                </a:cubicBezTo>
                <a:cubicBezTo>
                  <a:pt x="387" y="0"/>
                  <a:pt x="455" y="68"/>
                  <a:pt x="455" y="151"/>
                </a:cubicBezTo>
                <a:cubicBezTo>
                  <a:pt x="455" y="151"/>
                  <a:pt x="455" y="151"/>
                  <a:pt x="455" y="151"/>
                </a:cubicBezTo>
                <a:cubicBezTo>
                  <a:pt x="455" y="235"/>
                  <a:pt x="387" y="303"/>
                  <a:pt x="303" y="303"/>
                </a:cubicBezTo>
                <a:cubicBezTo>
                  <a:pt x="0" y="303"/>
                  <a:pt x="0" y="303"/>
                  <a:pt x="0" y="303"/>
                </a:cubicBezTo>
                <a:cubicBezTo>
                  <a:pt x="83" y="303"/>
                  <a:pt x="151" y="235"/>
                  <a:pt x="151" y="151"/>
                </a:cubicBezTo>
                <a:close/>
              </a:path>
            </a:pathLst>
          </a:cu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0" name="Google Shape;305;p17">
            <a:extLst>
              <a:ext uri="{FF2B5EF4-FFF2-40B4-BE49-F238E27FC236}">
                <a16:creationId xmlns:a16="http://schemas.microsoft.com/office/drawing/2014/main" id="{59575327-0883-4A29-A688-F2FC14929B98}"/>
              </a:ext>
            </a:extLst>
          </p:cNvPr>
          <p:cNvSpPr txBox="1"/>
          <p:nvPr/>
        </p:nvSpPr>
        <p:spPr>
          <a:xfrm>
            <a:off x="7773065" y="2629365"/>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8500" dirty="0">
                <a:solidFill>
                  <a:schemeClr val="bg1">
                    <a:lumMod val="50000"/>
                  </a:schemeClr>
                </a:solidFill>
                <a:latin typeface="Montserrat"/>
                <a:sym typeface="Montserrat"/>
              </a:rPr>
              <a:t>3</a:t>
            </a:r>
            <a:endParaRPr dirty="0">
              <a:solidFill>
                <a:schemeClr val="bg1">
                  <a:lumMod val="50000"/>
                </a:schemeClr>
              </a:solidFill>
            </a:endParaRPr>
          </a:p>
        </p:txBody>
      </p:sp>
      <p:sp>
        <p:nvSpPr>
          <p:cNvPr id="61" name="Google Shape;796;p33">
            <a:extLst>
              <a:ext uri="{FF2B5EF4-FFF2-40B4-BE49-F238E27FC236}">
                <a16:creationId xmlns:a16="http://schemas.microsoft.com/office/drawing/2014/main" id="{B42129E2-717A-41CB-ACBB-555CD7A18E24}"/>
              </a:ext>
            </a:extLst>
          </p:cNvPr>
          <p:cNvSpPr/>
          <p:nvPr/>
        </p:nvSpPr>
        <p:spPr>
          <a:xfrm>
            <a:off x="4252572" y="3795956"/>
            <a:ext cx="3995737" cy="972039"/>
          </a:xfrm>
          <a:custGeom>
            <a:avLst/>
            <a:gdLst/>
            <a:ahLst/>
            <a:cxnLst/>
            <a:rect l="l" t="t" r="r" b="b"/>
            <a:pathLst>
              <a:path w="1021" h="303" extrusionOk="0">
                <a:moveTo>
                  <a:pt x="152" y="0"/>
                </a:moveTo>
                <a:cubicBezTo>
                  <a:pt x="1021" y="0"/>
                  <a:pt x="1021" y="0"/>
                  <a:pt x="1021" y="0"/>
                </a:cubicBezTo>
                <a:cubicBezTo>
                  <a:pt x="937" y="0"/>
                  <a:pt x="869" y="68"/>
                  <a:pt x="869" y="151"/>
                </a:cubicBezTo>
                <a:cubicBezTo>
                  <a:pt x="869" y="235"/>
                  <a:pt x="801" y="303"/>
                  <a:pt x="718" y="303"/>
                </a:cubicBezTo>
                <a:cubicBezTo>
                  <a:pt x="152" y="303"/>
                  <a:pt x="152" y="303"/>
                  <a:pt x="152" y="303"/>
                </a:cubicBezTo>
                <a:cubicBezTo>
                  <a:pt x="68" y="303"/>
                  <a:pt x="0" y="235"/>
                  <a:pt x="0" y="151"/>
                </a:cubicBezTo>
                <a:cubicBezTo>
                  <a:pt x="0" y="151"/>
                  <a:pt x="0" y="151"/>
                  <a:pt x="0" y="151"/>
                </a:cubicBezTo>
                <a:cubicBezTo>
                  <a:pt x="0" y="68"/>
                  <a:pt x="68" y="0"/>
                  <a:pt x="152" y="0"/>
                </a:cubicBez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2" name="Google Shape;797;p33">
            <a:extLst>
              <a:ext uri="{FF2B5EF4-FFF2-40B4-BE49-F238E27FC236}">
                <a16:creationId xmlns:a16="http://schemas.microsoft.com/office/drawing/2014/main" id="{6ECA34E7-4CCC-4A13-99AA-35374E5AA27C}"/>
              </a:ext>
            </a:extLst>
          </p:cNvPr>
          <p:cNvSpPr/>
          <p:nvPr/>
        </p:nvSpPr>
        <p:spPr>
          <a:xfrm>
            <a:off x="7071265" y="3792104"/>
            <a:ext cx="1685278" cy="987981"/>
          </a:xfrm>
          <a:custGeom>
            <a:avLst/>
            <a:gdLst/>
            <a:ahLst/>
            <a:cxnLst/>
            <a:rect l="l" t="t" r="r" b="b"/>
            <a:pathLst>
              <a:path w="455" h="303" extrusionOk="0">
                <a:moveTo>
                  <a:pt x="151" y="151"/>
                </a:moveTo>
                <a:cubicBezTo>
                  <a:pt x="151" y="68"/>
                  <a:pt x="219" y="0"/>
                  <a:pt x="303" y="0"/>
                </a:cubicBezTo>
                <a:cubicBezTo>
                  <a:pt x="303" y="0"/>
                  <a:pt x="303" y="0"/>
                  <a:pt x="303" y="0"/>
                </a:cubicBezTo>
                <a:cubicBezTo>
                  <a:pt x="387" y="0"/>
                  <a:pt x="455" y="68"/>
                  <a:pt x="455" y="151"/>
                </a:cubicBezTo>
                <a:cubicBezTo>
                  <a:pt x="455" y="151"/>
                  <a:pt x="455" y="151"/>
                  <a:pt x="455" y="151"/>
                </a:cubicBezTo>
                <a:cubicBezTo>
                  <a:pt x="455" y="235"/>
                  <a:pt x="387" y="303"/>
                  <a:pt x="303" y="303"/>
                </a:cubicBezTo>
                <a:cubicBezTo>
                  <a:pt x="0" y="303"/>
                  <a:pt x="0" y="303"/>
                  <a:pt x="0" y="303"/>
                </a:cubicBezTo>
                <a:cubicBezTo>
                  <a:pt x="83" y="303"/>
                  <a:pt x="151" y="235"/>
                  <a:pt x="151" y="151"/>
                </a:cubicBezTo>
                <a:close/>
              </a:path>
            </a:pathLst>
          </a:cu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4" name="Google Shape;802;p33">
            <a:extLst>
              <a:ext uri="{FF2B5EF4-FFF2-40B4-BE49-F238E27FC236}">
                <a16:creationId xmlns:a16="http://schemas.microsoft.com/office/drawing/2014/main" id="{7F5E1026-F302-4688-8721-2EAAA25310AD}"/>
              </a:ext>
            </a:extLst>
          </p:cNvPr>
          <p:cNvSpPr txBox="1"/>
          <p:nvPr/>
        </p:nvSpPr>
        <p:spPr>
          <a:xfrm>
            <a:off x="4606999" y="3892849"/>
            <a:ext cx="2959496" cy="303829"/>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1700"/>
              <a:buFont typeface="Open Sans SemiBold"/>
              <a:buNone/>
            </a:pPr>
            <a:r>
              <a:rPr lang="en-US" sz="1700" b="1" i="0" u="none" dirty="0">
                <a:solidFill>
                  <a:srgbClr val="FFFFFF"/>
                </a:solidFill>
                <a:latin typeface="Open Sans SemiBold"/>
                <a:ea typeface="Open Sans SemiBold"/>
                <a:cs typeface="Open Sans SemiBold"/>
                <a:sym typeface="Open Sans SemiBold"/>
              </a:rPr>
              <a:t>Administrative Order</a:t>
            </a:r>
            <a:endParaRPr dirty="0"/>
          </a:p>
        </p:txBody>
      </p:sp>
      <p:sp>
        <p:nvSpPr>
          <p:cNvPr id="65" name="Google Shape;305;p17">
            <a:extLst>
              <a:ext uri="{FF2B5EF4-FFF2-40B4-BE49-F238E27FC236}">
                <a16:creationId xmlns:a16="http://schemas.microsoft.com/office/drawing/2014/main" id="{4020FA35-88A0-440C-B1D3-C9AA8E889215}"/>
              </a:ext>
            </a:extLst>
          </p:cNvPr>
          <p:cNvSpPr txBox="1"/>
          <p:nvPr/>
        </p:nvSpPr>
        <p:spPr>
          <a:xfrm>
            <a:off x="7731191" y="3722076"/>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8500" dirty="0">
                <a:latin typeface="Montserrat"/>
                <a:sym typeface="Montserrat"/>
              </a:rPr>
              <a:t>4</a:t>
            </a:r>
            <a:endParaRPr dirty="0"/>
          </a:p>
        </p:txBody>
      </p:sp>
      <p:sp>
        <p:nvSpPr>
          <p:cNvPr id="66" name="Google Shape;796;p33">
            <a:extLst>
              <a:ext uri="{FF2B5EF4-FFF2-40B4-BE49-F238E27FC236}">
                <a16:creationId xmlns:a16="http://schemas.microsoft.com/office/drawing/2014/main" id="{CC990124-5B58-4E41-8F04-B8CC9140BF20}"/>
              </a:ext>
            </a:extLst>
          </p:cNvPr>
          <p:cNvSpPr/>
          <p:nvPr/>
        </p:nvSpPr>
        <p:spPr>
          <a:xfrm>
            <a:off x="4252572" y="4923958"/>
            <a:ext cx="3995737" cy="972039"/>
          </a:xfrm>
          <a:custGeom>
            <a:avLst/>
            <a:gdLst/>
            <a:ahLst/>
            <a:cxnLst/>
            <a:rect l="l" t="t" r="r" b="b"/>
            <a:pathLst>
              <a:path w="1021" h="303" extrusionOk="0">
                <a:moveTo>
                  <a:pt x="152" y="0"/>
                </a:moveTo>
                <a:cubicBezTo>
                  <a:pt x="1021" y="0"/>
                  <a:pt x="1021" y="0"/>
                  <a:pt x="1021" y="0"/>
                </a:cubicBezTo>
                <a:cubicBezTo>
                  <a:pt x="937" y="0"/>
                  <a:pt x="869" y="68"/>
                  <a:pt x="869" y="151"/>
                </a:cubicBezTo>
                <a:cubicBezTo>
                  <a:pt x="869" y="235"/>
                  <a:pt x="801" y="303"/>
                  <a:pt x="718" y="303"/>
                </a:cubicBezTo>
                <a:cubicBezTo>
                  <a:pt x="152" y="303"/>
                  <a:pt x="152" y="303"/>
                  <a:pt x="152" y="303"/>
                </a:cubicBezTo>
                <a:cubicBezTo>
                  <a:pt x="68" y="303"/>
                  <a:pt x="0" y="235"/>
                  <a:pt x="0" y="151"/>
                </a:cubicBezTo>
                <a:cubicBezTo>
                  <a:pt x="0" y="151"/>
                  <a:pt x="0" y="151"/>
                  <a:pt x="0" y="151"/>
                </a:cubicBezTo>
                <a:cubicBezTo>
                  <a:pt x="0" y="68"/>
                  <a:pt x="68" y="0"/>
                  <a:pt x="152" y="0"/>
                </a:cubicBezTo>
                <a:close/>
              </a:path>
            </a:pathLst>
          </a:custGeom>
          <a:solidFill>
            <a:srgbClr val="C6AA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7" name="Google Shape;797;p33">
            <a:extLst>
              <a:ext uri="{FF2B5EF4-FFF2-40B4-BE49-F238E27FC236}">
                <a16:creationId xmlns:a16="http://schemas.microsoft.com/office/drawing/2014/main" id="{E00FBF34-7E4D-4C83-8A5D-0AB4662240EB}"/>
              </a:ext>
            </a:extLst>
          </p:cNvPr>
          <p:cNvSpPr/>
          <p:nvPr/>
        </p:nvSpPr>
        <p:spPr>
          <a:xfrm>
            <a:off x="7071265" y="4920106"/>
            <a:ext cx="1685278" cy="987981"/>
          </a:xfrm>
          <a:custGeom>
            <a:avLst/>
            <a:gdLst/>
            <a:ahLst/>
            <a:cxnLst/>
            <a:rect l="l" t="t" r="r" b="b"/>
            <a:pathLst>
              <a:path w="455" h="303" extrusionOk="0">
                <a:moveTo>
                  <a:pt x="151" y="151"/>
                </a:moveTo>
                <a:cubicBezTo>
                  <a:pt x="151" y="68"/>
                  <a:pt x="219" y="0"/>
                  <a:pt x="303" y="0"/>
                </a:cubicBezTo>
                <a:cubicBezTo>
                  <a:pt x="303" y="0"/>
                  <a:pt x="303" y="0"/>
                  <a:pt x="303" y="0"/>
                </a:cubicBezTo>
                <a:cubicBezTo>
                  <a:pt x="387" y="0"/>
                  <a:pt x="455" y="68"/>
                  <a:pt x="455" y="151"/>
                </a:cubicBezTo>
                <a:cubicBezTo>
                  <a:pt x="455" y="151"/>
                  <a:pt x="455" y="151"/>
                  <a:pt x="455" y="151"/>
                </a:cubicBezTo>
                <a:cubicBezTo>
                  <a:pt x="455" y="235"/>
                  <a:pt x="387" y="303"/>
                  <a:pt x="303" y="303"/>
                </a:cubicBezTo>
                <a:cubicBezTo>
                  <a:pt x="0" y="303"/>
                  <a:pt x="0" y="303"/>
                  <a:pt x="0" y="303"/>
                </a:cubicBezTo>
                <a:cubicBezTo>
                  <a:pt x="83" y="303"/>
                  <a:pt x="151" y="235"/>
                  <a:pt x="151" y="151"/>
                </a:cubicBezTo>
                <a:close/>
              </a:path>
            </a:pathLst>
          </a:cu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8" name="Google Shape;802;p33">
            <a:extLst>
              <a:ext uri="{FF2B5EF4-FFF2-40B4-BE49-F238E27FC236}">
                <a16:creationId xmlns:a16="http://schemas.microsoft.com/office/drawing/2014/main" id="{66ADE2C8-9FD1-4E25-B108-ED00AEC3B5D2}"/>
              </a:ext>
            </a:extLst>
          </p:cNvPr>
          <p:cNvSpPr txBox="1"/>
          <p:nvPr/>
        </p:nvSpPr>
        <p:spPr>
          <a:xfrm>
            <a:off x="4606999" y="5020851"/>
            <a:ext cx="2959496" cy="303829"/>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1700"/>
              <a:buFont typeface="Open Sans SemiBold"/>
              <a:buNone/>
            </a:pPr>
            <a:r>
              <a:rPr lang="en-US" sz="1700" b="1" i="0" u="none" dirty="0">
                <a:solidFill>
                  <a:srgbClr val="FFFFFF"/>
                </a:solidFill>
                <a:latin typeface="Open Sans SemiBold"/>
                <a:ea typeface="Open Sans SemiBold"/>
                <a:cs typeface="Open Sans SemiBold"/>
                <a:sym typeface="Open Sans SemiBold"/>
              </a:rPr>
              <a:t>Resolution No. 2019-135</a:t>
            </a:r>
            <a:endParaRPr dirty="0"/>
          </a:p>
        </p:txBody>
      </p:sp>
      <p:sp>
        <p:nvSpPr>
          <p:cNvPr id="69" name="Google Shape;305;p17">
            <a:extLst>
              <a:ext uri="{FF2B5EF4-FFF2-40B4-BE49-F238E27FC236}">
                <a16:creationId xmlns:a16="http://schemas.microsoft.com/office/drawing/2014/main" id="{D7F54507-45C6-47D1-9CF9-EFC54F517C5D}"/>
              </a:ext>
            </a:extLst>
          </p:cNvPr>
          <p:cNvSpPr txBox="1"/>
          <p:nvPr/>
        </p:nvSpPr>
        <p:spPr>
          <a:xfrm>
            <a:off x="7871542" y="4870688"/>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8500" dirty="0">
                <a:solidFill>
                  <a:schemeClr val="accent1"/>
                </a:solidFill>
                <a:latin typeface="Montserrat"/>
                <a:sym typeface="Montserrat"/>
              </a:rPr>
              <a:t>5</a:t>
            </a:r>
            <a:endParaRPr dirty="0">
              <a:solidFill>
                <a:schemeClr val="accent1"/>
              </a:solidFill>
            </a:endParaRPr>
          </a:p>
        </p:txBody>
      </p:sp>
      <p:sp>
        <p:nvSpPr>
          <p:cNvPr id="70" name="Google Shape;804;p33">
            <a:extLst>
              <a:ext uri="{FF2B5EF4-FFF2-40B4-BE49-F238E27FC236}">
                <a16:creationId xmlns:a16="http://schemas.microsoft.com/office/drawing/2014/main" id="{C88F70B2-5F38-41CA-AD0A-124B776A7DFD}"/>
              </a:ext>
            </a:extLst>
          </p:cNvPr>
          <p:cNvSpPr txBox="1"/>
          <p:nvPr/>
        </p:nvSpPr>
        <p:spPr>
          <a:xfrm>
            <a:off x="4550504" y="1610787"/>
            <a:ext cx="3150573" cy="31322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700"/>
              <a:buFont typeface="Open Sans SemiBold"/>
              <a:buNone/>
            </a:pPr>
            <a:r>
              <a:rPr lang="en-US" sz="1700" b="1" dirty="0">
                <a:solidFill>
                  <a:srgbClr val="FFFFFF"/>
                </a:solidFill>
                <a:latin typeface="Open Sans SemiBold"/>
                <a:ea typeface="Open Sans SemiBold"/>
                <a:cs typeface="Open Sans SemiBold"/>
                <a:sym typeface="Open Sans SemiBold"/>
              </a:rPr>
              <a:t>Foot Traffic</a:t>
            </a:r>
            <a:endParaRPr dirty="0"/>
          </a:p>
        </p:txBody>
      </p:sp>
      <p:sp>
        <p:nvSpPr>
          <p:cNvPr id="71" name="Google Shape;822;p33">
            <a:extLst>
              <a:ext uri="{FF2B5EF4-FFF2-40B4-BE49-F238E27FC236}">
                <a16:creationId xmlns:a16="http://schemas.microsoft.com/office/drawing/2014/main" id="{39841C9E-3624-4256-8553-66B57083EA82}"/>
              </a:ext>
            </a:extLst>
          </p:cNvPr>
          <p:cNvSpPr txBox="1"/>
          <p:nvPr/>
        </p:nvSpPr>
        <p:spPr>
          <a:xfrm>
            <a:off x="4460605" y="1870834"/>
            <a:ext cx="3410937" cy="73818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400"/>
              <a:buFont typeface="Open Sans"/>
              <a:buNone/>
            </a:pPr>
            <a:r>
              <a:rPr lang="en-US" sz="1400" dirty="0">
                <a:solidFill>
                  <a:schemeClr val="lt1"/>
                </a:solidFill>
                <a:latin typeface="Open Sans"/>
                <a:ea typeface="Open Sans"/>
                <a:cs typeface="Open Sans"/>
                <a:sym typeface="Open Sans"/>
              </a:rPr>
              <a:t>F</a:t>
            </a:r>
            <a:r>
              <a:rPr lang="en-US" sz="1400" b="0" i="0" u="none" dirty="0">
                <a:solidFill>
                  <a:schemeClr val="lt1"/>
                </a:solidFill>
                <a:latin typeface="Open Sans"/>
                <a:ea typeface="Open Sans"/>
                <a:cs typeface="Open Sans"/>
                <a:sym typeface="Open Sans"/>
              </a:rPr>
              <a:t>oot traffic reduced at County-wide buildings such as Human Services</a:t>
            </a:r>
            <a:endParaRPr dirty="0"/>
          </a:p>
        </p:txBody>
      </p:sp>
      <p:sp>
        <p:nvSpPr>
          <p:cNvPr id="72" name="Google Shape;803;p33">
            <a:extLst>
              <a:ext uri="{FF2B5EF4-FFF2-40B4-BE49-F238E27FC236}">
                <a16:creationId xmlns:a16="http://schemas.microsoft.com/office/drawing/2014/main" id="{3D9B4FF3-DD78-42E2-AD24-C3348382B888}"/>
              </a:ext>
            </a:extLst>
          </p:cNvPr>
          <p:cNvSpPr txBox="1"/>
          <p:nvPr/>
        </p:nvSpPr>
        <p:spPr>
          <a:xfrm>
            <a:off x="4562220" y="2712419"/>
            <a:ext cx="3351175" cy="295275"/>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1700"/>
              <a:buFont typeface="Open Sans SemiBold"/>
              <a:buNone/>
            </a:pPr>
            <a:r>
              <a:rPr lang="en-US" sz="1600" b="1" dirty="0">
                <a:solidFill>
                  <a:srgbClr val="FFFFFF"/>
                </a:solidFill>
                <a:latin typeface="Open Sans SemiBold"/>
                <a:ea typeface="Open Sans SemiBold"/>
                <a:cs typeface="Open Sans SemiBold"/>
                <a:sym typeface="Open Sans SemiBold"/>
              </a:rPr>
              <a:t>Buildings Remain Open</a:t>
            </a:r>
            <a:endParaRPr sz="1600" dirty="0"/>
          </a:p>
        </p:txBody>
      </p:sp>
      <p:sp>
        <p:nvSpPr>
          <p:cNvPr id="73" name="Google Shape;823;p33">
            <a:extLst>
              <a:ext uri="{FF2B5EF4-FFF2-40B4-BE49-F238E27FC236}">
                <a16:creationId xmlns:a16="http://schemas.microsoft.com/office/drawing/2014/main" id="{7B1C9583-A868-4D40-9526-CA34CBCDBEC4}"/>
              </a:ext>
            </a:extLst>
          </p:cNvPr>
          <p:cNvSpPr txBox="1"/>
          <p:nvPr/>
        </p:nvSpPr>
        <p:spPr>
          <a:xfrm>
            <a:off x="4472054" y="2940723"/>
            <a:ext cx="2812696" cy="7397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400"/>
              <a:buFont typeface="Open Sans"/>
              <a:buNone/>
            </a:pPr>
            <a:r>
              <a:rPr lang="en-US" sz="1400" dirty="0">
                <a:solidFill>
                  <a:schemeClr val="lt1"/>
                </a:solidFill>
                <a:latin typeface="Open Sans"/>
                <a:ea typeface="Open Sans"/>
                <a:cs typeface="Open Sans"/>
                <a:sym typeface="Open Sans"/>
              </a:rPr>
              <a:t>All County buildings remain open including Western Racine County Service Center</a:t>
            </a:r>
            <a:endParaRPr dirty="0"/>
          </a:p>
        </p:txBody>
      </p:sp>
      <p:sp>
        <p:nvSpPr>
          <p:cNvPr id="74" name="Google Shape;823;p33">
            <a:extLst>
              <a:ext uri="{FF2B5EF4-FFF2-40B4-BE49-F238E27FC236}">
                <a16:creationId xmlns:a16="http://schemas.microsoft.com/office/drawing/2014/main" id="{FE4867A2-1B74-4AC5-9A7A-6B1F7556FE2C}"/>
              </a:ext>
            </a:extLst>
          </p:cNvPr>
          <p:cNvSpPr txBox="1"/>
          <p:nvPr/>
        </p:nvSpPr>
        <p:spPr>
          <a:xfrm>
            <a:off x="4526267" y="4162447"/>
            <a:ext cx="2812696" cy="7397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400"/>
              <a:buFont typeface="Open Sans"/>
              <a:buNone/>
            </a:pPr>
            <a:r>
              <a:rPr lang="en-US" sz="1400" dirty="0">
                <a:solidFill>
                  <a:schemeClr val="lt1"/>
                </a:solidFill>
                <a:latin typeface="Open Sans"/>
                <a:ea typeface="Open Sans"/>
                <a:cs typeface="Open Sans"/>
                <a:sym typeface="Open Sans"/>
              </a:rPr>
              <a:t>Virtual county board proceedings, effective March 26</a:t>
            </a:r>
            <a:endParaRPr dirty="0"/>
          </a:p>
        </p:txBody>
      </p:sp>
      <p:sp>
        <p:nvSpPr>
          <p:cNvPr id="75" name="Google Shape;823;p33">
            <a:extLst>
              <a:ext uri="{FF2B5EF4-FFF2-40B4-BE49-F238E27FC236}">
                <a16:creationId xmlns:a16="http://schemas.microsoft.com/office/drawing/2014/main" id="{A5963365-8227-45DC-959F-4D4220CCCFA5}"/>
              </a:ext>
            </a:extLst>
          </p:cNvPr>
          <p:cNvSpPr txBox="1"/>
          <p:nvPr/>
        </p:nvSpPr>
        <p:spPr>
          <a:xfrm>
            <a:off x="4537002" y="5286503"/>
            <a:ext cx="2812696" cy="7397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400"/>
              <a:buFont typeface="Open Sans"/>
              <a:buNone/>
            </a:pPr>
            <a:r>
              <a:rPr lang="en-US" sz="1400" dirty="0">
                <a:solidFill>
                  <a:schemeClr val="lt1"/>
                </a:solidFill>
                <a:latin typeface="Open Sans"/>
                <a:ea typeface="Open Sans"/>
                <a:cs typeface="Open Sans"/>
                <a:sym typeface="Open Sans"/>
              </a:rPr>
              <a:t>Extending Emergency Declaration</a:t>
            </a:r>
            <a:endParaRPr dirty="0"/>
          </a:p>
        </p:txBody>
      </p:sp>
      <p:cxnSp>
        <p:nvCxnSpPr>
          <p:cNvPr id="76" name="Straight Connector 75">
            <a:extLst>
              <a:ext uri="{FF2B5EF4-FFF2-40B4-BE49-F238E27FC236}">
                <a16:creationId xmlns:a16="http://schemas.microsoft.com/office/drawing/2014/main" id="{B8F24F4D-1E40-48CA-8133-BC5182C84BDE}"/>
              </a:ext>
            </a:extLst>
          </p:cNvPr>
          <p:cNvCxnSpPr>
            <a:cxnSpLocks/>
          </p:cNvCxnSpPr>
          <p:nvPr/>
        </p:nvCxnSpPr>
        <p:spPr>
          <a:xfrm>
            <a:off x="2705039" y="4330701"/>
            <a:ext cx="1312886" cy="858366"/>
          </a:xfrm>
          <a:prstGeom prst="line">
            <a:avLst/>
          </a:prstGeom>
          <a:ln>
            <a:solidFill>
              <a:srgbClr val="C6AA7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2D2C98D-8AB2-4A8D-BDCE-3C48345CDFD3}"/>
              </a:ext>
            </a:extLst>
          </p:cNvPr>
          <p:cNvCxnSpPr>
            <a:cxnSpLocks/>
          </p:cNvCxnSpPr>
          <p:nvPr/>
        </p:nvCxnSpPr>
        <p:spPr>
          <a:xfrm flipV="1">
            <a:off x="3223918" y="2086251"/>
            <a:ext cx="810507" cy="220337"/>
          </a:xfrm>
          <a:prstGeom prst="line">
            <a:avLst/>
          </a:prstGeom>
          <a:ln>
            <a:solidFill>
              <a:srgbClr val="C6AA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1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315200"/>
            <a:ext cx="9067800" cy="1905000"/>
          </a:xfrm>
        </p:spPr>
        <p:txBody>
          <a:bodyPr>
            <a:noAutofit/>
          </a:bodyPr>
          <a:lstStyle/>
          <a:p>
            <a:pPr algn="ct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br>
              <a:rPr lang="en-US" sz="66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5400" dirty="0">
                <a:solidFill>
                  <a:schemeClr val="accent1"/>
                </a:solidFill>
                <a:latin typeface="Helvetica" panose="020B0604020202020204" pitchFamily="34" charset="0"/>
                <a:cs typeface="Helvetica" panose="020B0604020202020204" pitchFamily="34" charset="0"/>
              </a:rPr>
            </a:br>
            <a:br>
              <a:rPr lang="en-US" sz="2400" dirty="0">
                <a:solidFill>
                  <a:schemeClr val="tx1"/>
                </a:solidFill>
                <a:latin typeface="Helvetica" panose="020B0604020202020204" pitchFamily="34" charset="0"/>
                <a:cs typeface="Helvetica" panose="020B0604020202020204" pitchFamily="34" charset="0"/>
              </a:rPr>
            </a:br>
            <a:br>
              <a:rPr lang="en-US" sz="4400" dirty="0">
                <a:solidFill>
                  <a:schemeClr val="accent1"/>
                </a:solidFill>
              </a:rPr>
            </a:br>
            <a:br>
              <a:rPr lang="en-US" sz="4400" dirty="0">
                <a:solidFill>
                  <a:schemeClr val="accent1"/>
                </a:solidFill>
              </a:rPr>
            </a:br>
            <a:br>
              <a:rPr lang="en-US" sz="1800" b="0" dirty="0">
                <a:solidFill>
                  <a:schemeClr val="accent1"/>
                </a:solidFill>
              </a:rPr>
            </a:br>
            <a:br>
              <a:rPr lang="en-US" sz="4400" dirty="0">
                <a:solidFill>
                  <a:schemeClr val="accent1"/>
                </a:solidFill>
              </a:rPr>
            </a:br>
            <a:br>
              <a:rPr lang="en-US" sz="4400" dirty="0">
                <a:solidFill>
                  <a:schemeClr val="accent1"/>
                </a:solidFill>
              </a:rPr>
            </a:br>
            <a:endParaRPr lang="en-US" sz="4400" dirty="0">
              <a:solidFill>
                <a:schemeClr val="accent1"/>
              </a:solidFill>
            </a:endParaRPr>
          </a:p>
        </p:txBody>
      </p:sp>
      <p:sp>
        <p:nvSpPr>
          <p:cNvPr id="3" name="Title 2">
            <a:extLst>
              <a:ext uri="{FF2B5EF4-FFF2-40B4-BE49-F238E27FC236}">
                <a16:creationId xmlns:a16="http://schemas.microsoft.com/office/drawing/2014/main" id="{056CEAA7-9A4A-4971-BB22-062EBE35BF61}"/>
              </a:ext>
            </a:extLst>
          </p:cNvPr>
          <p:cNvSpPr txBox="1">
            <a:spLocks/>
          </p:cNvSpPr>
          <p:nvPr/>
        </p:nvSpPr>
        <p:spPr>
          <a:xfrm>
            <a:off x="381000" y="-533400"/>
            <a:ext cx="8229600" cy="3276600"/>
          </a:xfrm>
          <a:prstGeom prst="rect">
            <a:avLst/>
          </a:prstGeom>
        </p:spPr>
        <p:txBody>
          <a:bodyPr vert="horz" anchor="b">
            <a:normAutofit fontScale="975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8000" dirty="0"/>
              <a:t>Public Health Updates</a:t>
            </a:r>
          </a:p>
        </p:txBody>
      </p:sp>
      <p:pic>
        <p:nvPicPr>
          <p:cNvPr id="1026" name="Picture 2" descr="Central Racine County Health Department Logo">
            <a:extLst>
              <a:ext uri="{FF2B5EF4-FFF2-40B4-BE49-F238E27FC236}">
                <a16:creationId xmlns:a16="http://schemas.microsoft.com/office/drawing/2014/main" id="{7DA57F68-BE56-4048-8B61-86F4BA6B1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743200"/>
            <a:ext cx="2743200" cy="8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99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7EA9B-ED3C-446D-B76F-FA2E19E24670}"/>
              </a:ext>
            </a:extLst>
          </p:cNvPr>
          <p:cNvSpPr>
            <a:spLocks noGrp="1"/>
          </p:cNvSpPr>
          <p:nvPr>
            <p:ph idx="1"/>
          </p:nvPr>
        </p:nvSpPr>
        <p:spPr>
          <a:xfrm>
            <a:off x="148965" y="1066800"/>
            <a:ext cx="8846070" cy="4919472"/>
          </a:xfrm>
        </p:spPr>
        <p:txBody>
          <a:bodyPr>
            <a:normAutofit fontScale="55000" lnSpcReduction="20000"/>
          </a:bodyPr>
          <a:lstStyle/>
          <a:p>
            <a:r>
              <a:rPr lang="en-US" sz="3900" b="1" u="sng" dirty="0">
                <a:solidFill>
                  <a:schemeClr val="accent1"/>
                </a:solidFill>
              </a:rPr>
              <a:t>Goal:</a:t>
            </a:r>
            <a:r>
              <a:rPr lang="en-US" sz="3900" b="1" dirty="0">
                <a:solidFill>
                  <a:schemeClr val="accent1"/>
                </a:solidFill>
              </a:rPr>
              <a:t> </a:t>
            </a:r>
          </a:p>
          <a:p>
            <a:pPr marL="630238" indent="-53975">
              <a:buNone/>
            </a:pPr>
            <a:r>
              <a:rPr lang="en-US" sz="3900" dirty="0"/>
              <a:t>To prevent and slow the spread of COVID-19 in the community</a:t>
            </a:r>
          </a:p>
          <a:p>
            <a:pPr marL="109728" indent="0">
              <a:buNone/>
            </a:pPr>
            <a:endParaRPr lang="en-US" dirty="0"/>
          </a:p>
          <a:p>
            <a:pPr marL="347663" indent="-238125"/>
            <a:r>
              <a:rPr lang="en-US" sz="3900" b="1" u="sng" dirty="0">
                <a:solidFill>
                  <a:schemeClr val="accent1"/>
                </a:solidFill>
              </a:rPr>
              <a:t>Objectives:</a:t>
            </a:r>
          </a:p>
          <a:p>
            <a:pPr marL="576263" indent="-230188">
              <a:buAutoNum type="arabicPeriod"/>
            </a:pPr>
            <a:r>
              <a:rPr lang="en-US" sz="3900" dirty="0"/>
              <a:t>Conduct rapid and thorough investigation of all suspect, probable and confirmed cases of COVID-19 and contact tracing with isolation and quarantine of those who are symptomatic or exposed. Of note, almost 100% of our resources are being dedicated to this effort.</a:t>
            </a:r>
          </a:p>
          <a:p>
            <a:pPr marL="576263" indent="-230188">
              <a:buAutoNum type="arabicPeriod"/>
            </a:pPr>
            <a:r>
              <a:rPr lang="en-US" sz="3900" dirty="0"/>
              <a:t>Support high risk/vulnerable populations by ensuring long term care facilities and health care settings have the necessary PPE and infection control measures in place to care for residents while reducing the spread of illness.</a:t>
            </a:r>
          </a:p>
          <a:p>
            <a:pPr marL="576263" indent="-230188">
              <a:buAutoNum type="arabicPeriod"/>
            </a:pPr>
            <a:r>
              <a:rPr lang="en-US" sz="3900" dirty="0"/>
              <a:t>Disseminate public messaging on the importance of public health guidance, including staying home and practicing social distancing, e.g. Safer at Home.</a:t>
            </a:r>
          </a:p>
          <a:p>
            <a:pPr marL="109728" indent="0">
              <a:buNone/>
            </a:pPr>
            <a:r>
              <a:rPr lang="en-US" dirty="0"/>
              <a:t>          </a:t>
            </a:r>
          </a:p>
          <a:p>
            <a:endParaRPr lang="en-US" dirty="0"/>
          </a:p>
        </p:txBody>
      </p:sp>
      <p:sp>
        <p:nvSpPr>
          <p:cNvPr id="3" name="Title 2">
            <a:extLst>
              <a:ext uri="{FF2B5EF4-FFF2-40B4-BE49-F238E27FC236}">
                <a16:creationId xmlns:a16="http://schemas.microsoft.com/office/drawing/2014/main" id="{6EFE5FFF-9417-4F49-9D8E-BF837A9DB583}"/>
              </a:ext>
            </a:extLst>
          </p:cNvPr>
          <p:cNvSpPr>
            <a:spLocks noGrp="1"/>
          </p:cNvSpPr>
          <p:nvPr>
            <p:ph type="title"/>
          </p:nvPr>
        </p:nvSpPr>
        <p:spPr>
          <a:xfrm>
            <a:off x="266700" y="109928"/>
            <a:ext cx="8610600" cy="1109272"/>
          </a:xfrm>
        </p:spPr>
        <p:txBody>
          <a:bodyPr>
            <a:normAutofit/>
          </a:bodyPr>
          <a:lstStyle/>
          <a:p>
            <a:pPr algn="ctr"/>
            <a:r>
              <a:rPr lang="en-US" sz="4400" dirty="0"/>
              <a:t>Public Health Goals/Objectives </a:t>
            </a:r>
          </a:p>
        </p:txBody>
      </p:sp>
    </p:spTree>
    <p:extLst>
      <p:ext uri="{BB962C8B-B14F-4D97-AF65-F5344CB8AC3E}">
        <p14:creationId xmlns:p14="http://schemas.microsoft.com/office/powerpoint/2010/main" val="141414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677B1F-8A04-4500-AC44-4FCB4D2E829A}"/>
              </a:ext>
            </a:extLst>
          </p:cNvPr>
          <p:cNvSpPr>
            <a:spLocks noGrp="1"/>
          </p:cNvSpPr>
          <p:nvPr>
            <p:ph idx="1"/>
          </p:nvPr>
        </p:nvSpPr>
        <p:spPr>
          <a:xfrm>
            <a:off x="304800" y="1752600"/>
            <a:ext cx="8229600" cy="4254691"/>
          </a:xfrm>
        </p:spPr>
        <p:txBody>
          <a:bodyPr>
            <a:normAutofit fontScale="77500" lnSpcReduction="20000"/>
          </a:bodyPr>
          <a:lstStyle/>
          <a:p>
            <a:endParaRPr lang="en-US" dirty="0"/>
          </a:p>
          <a:p>
            <a:endParaRPr lang="en-US" dirty="0"/>
          </a:p>
          <a:p>
            <a:endParaRPr lang="en-US" dirty="0"/>
          </a:p>
          <a:p>
            <a:endParaRPr lang="en-US" dirty="0"/>
          </a:p>
          <a:p>
            <a:pPr marL="109728" indent="0">
              <a:buNone/>
            </a:pPr>
            <a:endParaRPr lang="en-US" dirty="0"/>
          </a:p>
          <a:p>
            <a:pPr marL="109728" indent="0">
              <a:buNone/>
            </a:pPr>
            <a:endParaRPr lang="en-US" sz="2500" dirty="0"/>
          </a:p>
          <a:p>
            <a:pPr marL="109728" indent="0">
              <a:buNone/>
            </a:pPr>
            <a:r>
              <a:rPr lang="en-US" sz="2900" b="1" u="sng" dirty="0"/>
              <a:t>Current testing criteria due to limited capacity:</a:t>
            </a:r>
          </a:p>
          <a:p>
            <a:pPr marL="401638" indent="-292100">
              <a:buAutoNum type="arabicPeriod"/>
            </a:pPr>
            <a:r>
              <a:rPr lang="en-US" sz="2900" dirty="0"/>
              <a:t>Asymptomatic should not be tested.</a:t>
            </a:r>
          </a:p>
          <a:p>
            <a:pPr marL="401638" indent="-292100">
              <a:buAutoNum type="arabicPeriod"/>
            </a:pPr>
            <a:r>
              <a:rPr lang="en-US" sz="2900" dirty="0"/>
              <a:t>Testing not recommended for mild upper respiratory symptoms.</a:t>
            </a:r>
          </a:p>
          <a:p>
            <a:pPr marL="401638" indent="-292100">
              <a:buAutoNum type="arabicPeriod"/>
            </a:pPr>
            <a:r>
              <a:rPr lang="en-US" sz="2900" dirty="0"/>
              <a:t>Testing recommended to make a diagnosis to inform clinical management and infection control, e.g. hospitalized patients, congregate settings, health care workers.</a:t>
            </a:r>
          </a:p>
        </p:txBody>
      </p:sp>
      <p:sp>
        <p:nvSpPr>
          <p:cNvPr id="3" name="Title 2">
            <a:extLst>
              <a:ext uri="{FF2B5EF4-FFF2-40B4-BE49-F238E27FC236}">
                <a16:creationId xmlns:a16="http://schemas.microsoft.com/office/drawing/2014/main" id="{CE779336-EBB9-4636-8659-38FD569D33C5}"/>
              </a:ext>
            </a:extLst>
          </p:cNvPr>
          <p:cNvSpPr>
            <a:spLocks noGrp="1"/>
          </p:cNvSpPr>
          <p:nvPr>
            <p:ph type="title"/>
          </p:nvPr>
        </p:nvSpPr>
        <p:spPr>
          <a:xfrm>
            <a:off x="152400" y="152400"/>
            <a:ext cx="8839200" cy="1265238"/>
          </a:xfrm>
        </p:spPr>
        <p:txBody>
          <a:bodyPr>
            <a:normAutofit fontScale="90000"/>
          </a:bodyPr>
          <a:lstStyle/>
          <a:p>
            <a:pPr algn="ctr"/>
            <a:r>
              <a:rPr lang="en-US" sz="3600" dirty="0"/>
              <a:t>Racine County COVID-19 Investigations</a:t>
            </a:r>
            <a:br>
              <a:rPr lang="en-US" sz="4400" dirty="0"/>
            </a:br>
            <a:r>
              <a:rPr lang="en-US" sz="3200" dirty="0"/>
              <a:t>as of 3/30/20</a:t>
            </a:r>
          </a:p>
        </p:txBody>
      </p:sp>
      <p:graphicFrame>
        <p:nvGraphicFramePr>
          <p:cNvPr id="4" name="Table 4">
            <a:extLst>
              <a:ext uri="{FF2B5EF4-FFF2-40B4-BE49-F238E27FC236}">
                <a16:creationId xmlns:a16="http://schemas.microsoft.com/office/drawing/2014/main" id="{EBD2247E-3BD0-4E1E-9947-39DE6BB26E0D}"/>
              </a:ext>
            </a:extLst>
          </p:cNvPr>
          <p:cNvGraphicFramePr>
            <a:graphicFrameLocks noGrp="1"/>
          </p:cNvGraphicFramePr>
          <p:nvPr>
            <p:extLst>
              <p:ext uri="{D42A27DB-BD31-4B8C-83A1-F6EECF244321}">
                <p14:modId xmlns:p14="http://schemas.microsoft.com/office/powerpoint/2010/main" val="1927442265"/>
              </p:ext>
            </p:extLst>
          </p:nvPr>
        </p:nvGraphicFramePr>
        <p:xfrm>
          <a:off x="458724" y="1524000"/>
          <a:ext cx="8226552" cy="1828800"/>
        </p:xfrm>
        <a:graphic>
          <a:graphicData uri="http://schemas.openxmlformats.org/drawingml/2006/table">
            <a:tbl>
              <a:tblPr firstRow="1" bandRow="1">
                <a:tableStyleId>{5C22544A-7EE6-4342-B048-85BDC9FD1C3A}</a:tableStyleId>
              </a:tblPr>
              <a:tblGrid>
                <a:gridCol w="2804298">
                  <a:extLst>
                    <a:ext uri="{9D8B030D-6E8A-4147-A177-3AD203B41FA5}">
                      <a16:colId xmlns:a16="http://schemas.microsoft.com/office/drawing/2014/main" val="3954637779"/>
                    </a:ext>
                  </a:extLst>
                </a:gridCol>
                <a:gridCol w="1756505">
                  <a:extLst>
                    <a:ext uri="{9D8B030D-6E8A-4147-A177-3AD203B41FA5}">
                      <a16:colId xmlns:a16="http://schemas.microsoft.com/office/drawing/2014/main" val="1209721486"/>
                    </a:ext>
                  </a:extLst>
                </a:gridCol>
                <a:gridCol w="1909244">
                  <a:extLst>
                    <a:ext uri="{9D8B030D-6E8A-4147-A177-3AD203B41FA5}">
                      <a16:colId xmlns:a16="http://schemas.microsoft.com/office/drawing/2014/main" val="600188564"/>
                    </a:ext>
                  </a:extLst>
                </a:gridCol>
                <a:gridCol w="1756505">
                  <a:extLst>
                    <a:ext uri="{9D8B030D-6E8A-4147-A177-3AD203B41FA5}">
                      <a16:colId xmlns:a16="http://schemas.microsoft.com/office/drawing/2014/main" val="2293055034"/>
                    </a:ext>
                  </a:extLst>
                </a:gridCol>
              </a:tblGrid>
              <a:tr h="365354">
                <a:tc>
                  <a:txBody>
                    <a:bodyPr/>
                    <a:lstStyle/>
                    <a:p>
                      <a:endParaRPr lang="en-US" dirty="0"/>
                    </a:p>
                  </a:txBody>
                  <a:tcPr/>
                </a:tc>
                <a:tc>
                  <a:txBody>
                    <a:bodyPr/>
                    <a:lstStyle/>
                    <a:p>
                      <a:pPr algn="ctr"/>
                      <a:r>
                        <a:rPr lang="en-US" dirty="0"/>
                        <a:t>CRCHD</a:t>
                      </a:r>
                    </a:p>
                  </a:txBody>
                  <a:tcPr/>
                </a:tc>
                <a:tc>
                  <a:txBody>
                    <a:bodyPr/>
                    <a:lstStyle/>
                    <a:p>
                      <a:pPr algn="ctr"/>
                      <a:r>
                        <a:rPr lang="en-US" dirty="0"/>
                        <a:t>CoRPHD</a:t>
                      </a:r>
                    </a:p>
                  </a:txBody>
                  <a:tcPr/>
                </a:tc>
                <a:tc>
                  <a:txBody>
                    <a:bodyPr/>
                    <a:lstStyle/>
                    <a:p>
                      <a:pPr algn="ctr"/>
                      <a:r>
                        <a:rPr lang="en-US" dirty="0"/>
                        <a:t>TOTAL</a:t>
                      </a:r>
                    </a:p>
                  </a:txBody>
                  <a:tcPr/>
                </a:tc>
                <a:extLst>
                  <a:ext uri="{0D108BD9-81ED-4DB2-BD59-A6C34878D82A}">
                    <a16:rowId xmlns:a16="http://schemas.microsoft.com/office/drawing/2014/main" val="681580664"/>
                  </a:ext>
                </a:extLst>
              </a:tr>
              <a:tr h="365354">
                <a:tc>
                  <a:txBody>
                    <a:bodyPr/>
                    <a:lstStyle/>
                    <a:p>
                      <a:r>
                        <a:rPr lang="en-US" b="1" dirty="0"/>
                        <a:t>Confirmed Cases</a:t>
                      </a:r>
                    </a:p>
                  </a:txBody>
                  <a:tcPr/>
                </a:tc>
                <a:tc>
                  <a:txBody>
                    <a:bodyPr/>
                    <a:lstStyle/>
                    <a:p>
                      <a:pPr algn="ctr"/>
                      <a:r>
                        <a:rPr lang="en-US" dirty="0"/>
                        <a:t>15</a:t>
                      </a:r>
                    </a:p>
                  </a:txBody>
                  <a:tcPr/>
                </a:tc>
                <a:tc>
                  <a:txBody>
                    <a:bodyPr/>
                    <a:lstStyle/>
                    <a:p>
                      <a:pPr algn="ctr"/>
                      <a:r>
                        <a:rPr lang="en-US" dirty="0"/>
                        <a:t>9</a:t>
                      </a:r>
                    </a:p>
                  </a:txBody>
                  <a:tcPr/>
                </a:tc>
                <a:tc>
                  <a:txBody>
                    <a:bodyPr/>
                    <a:lstStyle/>
                    <a:p>
                      <a:pPr algn="ctr"/>
                      <a:r>
                        <a:rPr lang="en-US" dirty="0"/>
                        <a:t>24</a:t>
                      </a:r>
                    </a:p>
                  </a:txBody>
                  <a:tcPr/>
                </a:tc>
                <a:extLst>
                  <a:ext uri="{0D108BD9-81ED-4DB2-BD59-A6C34878D82A}">
                    <a16:rowId xmlns:a16="http://schemas.microsoft.com/office/drawing/2014/main" val="3704127981"/>
                  </a:ext>
                </a:extLst>
              </a:tr>
              <a:tr h="365354">
                <a:tc>
                  <a:txBody>
                    <a:bodyPr/>
                    <a:lstStyle/>
                    <a:p>
                      <a:pPr marL="0" indent="0">
                        <a:buFontTx/>
                        <a:buNone/>
                      </a:pPr>
                      <a:r>
                        <a:rPr lang="en-US" b="1" dirty="0"/>
                        <a:t>Negative Cases</a:t>
                      </a:r>
                    </a:p>
                  </a:txBody>
                  <a:tcPr/>
                </a:tc>
                <a:tc>
                  <a:txBody>
                    <a:bodyPr/>
                    <a:lstStyle/>
                    <a:p>
                      <a:pPr algn="ctr"/>
                      <a:r>
                        <a:rPr lang="en-US" dirty="0"/>
                        <a:t>194</a:t>
                      </a:r>
                    </a:p>
                  </a:txBody>
                  <a:tcPr/>
                </a:tc>
                <a:tc>
                  <a:txBody>
                    <a:bodyPr/>
                    <a:lstStyle/>
                    <a:p>
                      <a:pPr algn="ctr"/>
                      <a:r>
                        <a:rPr lang="en-US" dirty="0"/>
                        <a:t>132</a:t>
                      </a:r>
                    </a:p>
                  </a:txBody>
                  <a:tcPr/>
                </a:tc>
                <a:tc>
                  <a:txBody>
                    <a:bodyPr/>
                    <a:lstStyle/>
                    <a:p>
                      <a:pPr algn="ctr"/>
                      <a:r>
                        <a:rPr lang="en-US" dirty="0"/>
                        <a:t>326</a:t>
                      </a:r>
                    </a:p>
                  </a:txBody>
                  <a:tcPr/>
                </a:tc>
                <a:extLst>
                  <a:ext uri="{0D108BD9-81ED-4DB2-BD59-A6C34878D82A}">
                    <a16:rowId xmlns:a16="http://schemas.microsoft.com/office/drawing/2014/main" val="1757430412"/>
                  </a:ext>
                </a:extLst>
              </a:tr>
              <a:tr h="365354">
                <a:tc>
                  <a:txBody>
                    <a:bodyPr/>
                    <a:lstStyle/>
                    <a:p>
                      <a:r>
                        <a:rPr lang="en-US" b="1" dirty="0"/>
                        <a:t>Pending</a:t>
                      </a:r>
                    </a:p>
                  </a:txBody>
                  <a:tcPr/>
                </a:tc>
                <a:tc>
                  <a:txBody>
                    <a:bodyPr/>
                    <a:lstStyle/>
                    <a:p>
                      <a:pPr algn="ctr"/>
                      <a:r>
                        <a:rPr lang="en-US" dirty="0"/>
                        <a:t>100</a:t>
                      </a:r>
                    </a:p>
                  </a:txBody>
                  <a:tcPr/>
                </a:tc>
                <a:tc>
                  <a:txBody>
                    <a:bodyPr/>
                    <a:lstStyle/>
                    <a:p>
                      <a:pPr algn="ctr"/>
                      <a:r>
                        <a:rPr lang="en-US" dirty="0"/>
                        <a:t>38</a:t>
                      </a:r>
                    </a:p>
                  </a:txBody>
                  <a:tcPr/>
                </a:tc>
                <a:tc>
                  <a:txBody>
                    <a:bodyPr/>
                    <a:lstStyle/>
                    <a:p>
                      <a:pPr algn="ctr"/>
                      <a:r>
                        <a:rPr lang="en-US" dirty="0"/>
                        <a:t>138</a:t>
                      </a:r>
                    </a:p>
                  </a:txBody>
                  <a:tcPr/>
                </a:tc>
                <a:extLst>
                  <a:ext uri="{0D108BD9-81ED-4DB2-BD59-A6C34878D82A}">
                    <a16:rowId xmlns:a16="http://schemas.microsoft.com/office/drawing/2014/main" val="3828888684"/>
                  </a:ext>
                </a:extLst>
              </a:tr>
              <a:tr h="365354">
                <a:tc>
                  <a:txBody>
                    <a:bodyPr/>
                    <a:lstStyle/>
                    <a:p>
                      <a:r>
                        <a:rPr lang="en-US" b="1" dirty="0"/>
                        <a:t>Contact Investigations</a:t>
                      </a:r>
                    </a:p>
                  </a:txBody>
                  <a:tcPr/>
                </a:tc>
                <a:tc>
                  <a:txBody>
                    <a:bodyPr/>
                    <a:lstStyle/>
                    <a:p>
                      <a:pPr algn="ctr"/>
                      <a:r>
                        <a:rPr lang="en-US" dirty="0"/>
                        <a:t>112</a:t>
                      </a:r>
                    </a:p>
                  </a:txBody>
                  <a:tcPr/>
                </a:tc>
                <a:tc>
                  <a:txBody>
                    <a:bodyPr/>
                    <a:lstStyle/>
                    <a:p>
                      <a:pPr algn="ctr"/>
                      <a:r>
                        <a:rPr lang="en-US" dirty="0"/>
                        <a:t>68</a:t>
                      </a:r>
                    </a:p>
                  </a:txBody>
                  <a:tcPr/>
                </a:tc>
                <a:tc>
                  <a:txBody>
                    <a:bodyPr/>
                    <a:lstStyle/>
                    <a:p>
                      <a:pPr algn="ctr"/>
                      <a:r>
                        <a:rPr lang="en-US" dirty="0"/>
                        <a:t>180</a:t>
                      </a:r>
                    </a:p>
                  </a:txBody>
                  <a:tcPr/>
                </a:tc>
                <a:extLst>
                  <a:ext uri="{0D108BD9-81ED-4DB2-BD59-A6C34878D82A}">
                    <a16:rowId xmlns:a16="http://schemas.microsoft.com/office/drawing/2014/main" val="3632959359"/>
                  </a:ext>
                </a:extLst>
              </a:tr>
            </a:tbl>
          </a:graphicData>
        </a:graphic>
      </p:graphicFrame>
    </p:spTree>
    <p:extLst>
      <p:ext uri="{BB962C8B-B14F-4D97-AF65-F5344CB8AC3E}">
        <p14:creationId xmlns:p14="http://schemas.microsoft.com/office/powerpoint/2010/main" val="1039300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A66FE94F-FA80-4237-96ED-A4E7030E45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72" y="1048522"/>
            <a:ext cx="7924800" cy="4083450"/>
          </a:xfrm>
        </p:spPr>
      </p:pic>
      <p:sp>
        <p:nvSpPr>
          <p:cNvPr id="3" name="Title 2">
            <a:extLst>
              <a:ext uri="{FF2B5EF4-FFF2-40B4-BE49-F238E27FC236}">
                <a16:creationId xmlns:a16="http://schemas.microsoft.com/office/drawing/2014/main" id="{D5FF04E8-C32A-4C63-A07E-6C6645A7A471}"/>
              </a:ext>
            </a:extLst>
          </p:cNvPr>
          <p:cNvSpPr>
            <a:spLocks noGrp="1"/>
          </p:cNvSpPr>
          <p:nvPr>
            <p:ph type="title"/>
          </p:nvPr>
        </p:nvSpPr>
        <p:spPr>
          <a:xfrm>
            <a:off x="685800" y="125192"/>
            <a:ext cx="8314944" cy="1143000"/>
          </a:xfrm>
        </p:spPr>
        <p:txBody>
          <a:bodyPr>
            <a:normAutofit fontScale="90000"/>
          </a:bodyPr>
          <a:lstStyle/>
          <a:p>
            <a:r>
              <a:rPr lang="en-US" dirty="0"/>
              <a:t>Case Counts    Disease Incidence </a:t>
            </a:r>
          </a:p>
        </p:txBody>
      </p:sp>
      <p:pic>
        <p:nvPicPr>
          <p:cNvPr id="7" name="Picture 6" descr="A picture containing clock, drawing, table&#10;&#10;Description automatically generated">
            <a:extLst>
              <a:ext uri="{FF2B5EF4-FFF2-40B4-BE49-F238E27FC236}">
                <a16:creationId xmlns:a16="http://schemas.microsoft.com/office/drawing/2014/main" id="{A55399E7-A030-42FD-8D89-1918A7DADC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46" t="16412" r="15014" b="17940"/>
          <a:stretch/>
        </p:blipFill>
        <p:spPr>
          <a:xfrm>
            <a:off x="3733800" y="372070"/>
            <a:ext cx="486933" cy="649244"/>
          </a:xfrm>
          <a:prstGeom prst="rect">
            <a:avLst/>
          </a:prstGeom>
        </p:spPr>
      </p:pic>
      <p:sp>
        <p:nvSpPr>
          <p:cNvPr id="8" name="TextBox 7">
            <a:extLst>
              <a:ext uri="{FF2B5EF4-FFF2-40B4-BE49-F238E27FC236}">
                <a16:creationId xmlns:a16="http://schemas.microsoft.com/office/drawing/2014/main" id="{8CCAC5B0-117B-4168-9452-C5BF9CF98BA4}"/>
              </a:ext>
            </a:extLst>
          </p:cNvPr>
          <p:cNvSpPr txBox="1"/>
          <p:nvPr/>
        </p:nvSpPr>
        <p:spPr>
          <a:xfrm>
            <a:off x="819237" y="5131972"/>
            <a:ext cx="7691628" cy="923330"/>
          </a:xfrm>
          <a:prstGeom prst="rect">
            <a:avLst/>
          </a:prstGeom>
          <a:noFill/>
        </p:spPr>
        <p:txBody>
          <a:bodyPr wrap="square" rtlCol="0">
            <a:spAutoFit/>
          </a:bodyPr>
          <a:lstStyle/>
          <a:p>
            <a:pPr algn="ctr"/>
            <a:r>
              <a:rPr lang="en-US" dirty="0"/>
              <a:t>The number of tests kits and testing capacity currently available remains low.  This chart shows hospital visits, an indicator of disease in the community.</a:t>
            </a:r>
          </a:p>
        </p:txBody>
      </p:sp>
    </p:spTree>
    <p:extLst>
      <p:ext uri="{BB962C8B-B14F-4D97-AF65-F5344CB8AC3E}">
        <p14:creationId xmlns:p14="http://schemas.microsoft.com/office/powerpoint/2010/main" val="2614990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7CEA81-383C-4D62-BAAE-57449E00ACD9}"/>
              </a:ext>
            </a:extLst>
          </p:cNvPr>
          <p:cNvSpPr>
            <a:spLocks noGrp="1"/>
          </p:cNvSpPr>
          <p:nvPr>
            <p:ph type="title"/>
          </p:nvPr>
        </p:nvSpPr>
        <p:spPr>
          <a:xfrm>
            <a:off x="533400" y="187130"/>
            <a:ext cx="8229600" cy="1325562"/>
          </a:xfrm>
        </p:spPr>
        <p:txBody>
          <a:bodyPr>
            <a:normAutofit/>
          </a:bodyPr>
          <a:lstStyle/>
          <a:p>
            <a:pPr algn="ctr"/>
            <a:r>
              <a:rPr lang="en-US" dirty="0"/>
              <a:t>Heed “Safer at Home” Order</a:t>
            </a:r>
            <a:br>
              <a:rPr lang="en-US" dirty="0"/>
            </a:br>
            <a:r>
              <a:rPr lang="en-US" sz="2700" i="1" dirty="0"/>
              <a:t>Slow the Rate of Disease and Flatten the Curve</a:t>
            </a:r>
          </a:p>
        </p:txBody>
      </p:sp>
      <p:sp>
        <p:nvSpPr>
          <p:cNvPr id="6" name="Content Placeholder 1">
            <a:extLst>
              <a:ext uri="{FF2B5EF4-FFF2-40B4-BE49-F238E27FC236}">
                <a16:creationId xmlns:a16="http://schemas.microsoft.com/office/drawing/2014/main" id="{630DEA48-9563-4E2C-BCCF-AFE0C35E071D}"/>
              </a:ext>
            </a:extLst>
          </p:cNvPr>
          <p:cNvSpPr txBox="1">
            <a:spLocks/>
          </p:cNvSpPr>
          <p:nvPr/>
        </p:nvSpPr>
        <p:spPr>
          <a:xfrm>
            <a:off x="438912" y="1604962"/>
            <a:ext cx="8229600" cy="434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en-US" dirty="0"/>
          </a:p>
        </p:txBody>
      </p:sp>
      <p:sp>
        <p:nvSpPr>
          <p:cNvPr id="5" name="Arrow: Left-Right 4">
            <a:extLst>
              <a:ext uri="{FF2B5EF4-FFF2-40B4-BE49-F238E27FC236}">
                <a16:creationId xmlns:a16="http://schemas.microsoft.com/office/drawing/2014/main" id="{65903428-CE16-4F6B-B048-E211A35D287F}"/>
              </a:ext>
            </a:extLst>
          </p:cNvPr>
          <p:cNvSpPr/>
          <p:nvPr/>
        </p:nvSpPr>
        <p:spPr>
          <a:xfrm>
            <a:off x="1693327" y="5068846"/>
            <a:ext cx="1905000" cy="5199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637B2C-92AA-416C-A74C-E7523CC93611}"/>
              </a:ext>
            </a:extLst>
          </p:cNvPr>
          <p:cNvSpPr/>
          <p:nvPr/>
        </p:nvSpPr>
        <p:spPr>
          <a:xfrm>
            <a:off x="1149423" y="5693532"/>
            <a:ext cx="3203121" cy="369332"/>
          </a:xfrm>
          <a:prstGeom prst="rect">
            <a:avLst/>
          </a:prstGeom>
        </p:spPr>
        <p:txBody>
          <a:bodyPr wrap="none">
            <a:spAutoFit/>
          </a:bodyPr>
          <a:lstStyle/>
          <a:p>
            <a:r>
              <a:rPr lang="en-US" dirty="0"/>
              <a:t>Maintain Social Distancing </a:t>
            </a:r>
          </a:p>
        </p:txBody>
      </p:sp>
      <p:pic>
        <p:nvPicPr>
          <p:cNvPr id="10" name="Graphic 9" descr="Sink">
            <a:extLst>
              <a:ext uri="{FF2B5EF4-FFF2-40B4-BE49-F238E27FC236}">
                <a16:creationId xmlns:a16="http://schemas.microsoft.com/office/drawing/2014/main" id="{7F158E93-25ED-4763-BAD6-0EB5C1CDA4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4600" y="4795838"/>
            <a:ext cx="914400" cy="914400"/>
          </a:xfrm>
          <a:prstGeom prst="rect">
            <a:avLst/>
          </a:prstGeom>
        </p:spPr>
      </p:pic>
      <p:sp>
        <p:nvSpPr>
          <p:cNvPr id="11" name="Rectangle 10">
            <a:extLst>
              <a:ext uri="{FF2B5EF4-FFF2-40B4-BE49-F238E27FC236}">
                <a16:creationId xmlns:a16="http://schemas.microsoft.com/office/drawing/2014/main" id="{7B3F01E6-B00C-493B-9280-B6DCE37585F1}"/>
              </a:ext>
            </a:extLst>
          </p:cNvPr>
          <p:cNvSpPr/>
          <p:nvPr/>
        </p:nvSpPr>
        <p:spPr>
          <a:xfrm>
            <a:off x="5418689" y="5693532"/>
            <a:ext cx="2726222" cy="646331"/>
          </a:xfrm>
          <a:prstGeom prst="rect">
            <a:avLst/>
          </a:prstGeom>
        </p:spPr>
        <p:txBody>
          <a:bodyPr wrap="square">
            <a:spAutoFit/>
          </a:bodyPr>
          <a:lstStyle/>
          <a:p>
            <a:pPr algn="ctr"/>
            <a:r>
              <a:rPr lang="en-US" dirty="0"/>
              <a:t>Practice Good Hygiene</a:t>
            </a:r>
            <a:br>
              <a:rPr lang="en-US" dirty="0"/>
            </a:br>
            <a:endParaRPr lang="en-US" dirty="0"/>
          </a:p>
        </p:txBody>
      </p:sp>
      <p:pic>
        <p:nvPicPr>
          <p:cNvPr id="19" name="Picture 18">
            <a:extLst>
              <a:ext uri="{FF2B5EF4-FFF2-40B4-BE49-F238E27FC236}">
                <a16:creationId xmlns:a16="http://schemas.microsoft.com/office/drawing/2014/main" id="{904E728F-A940-4667-AA9C-1F8DAAD76338}"/>
              </a:ext>
            </a:extLst>
          </p:cNvPr>
          <p:cNvPicPr>
            <a:picLocks noChangeAspect="1"/>
          </p:cNvPicPr>
          <p:nvPr/>
        </p:nvPicPr>
        <p:blipFill>
          <a:blip r:embed="rId4"/>
          <a:stretch>
            <a:fillRect/>
          </a:stretch>
        </p:blipFill>
        <p:spPr>
          <a:xfrm>
            <a:off x="0" y="1263750"/>
            <a:ext cx="8929851" cy="3569470"/>
          </a:xfrm>
          <a:prstGeom prst="rect">
            <a:avLst/>
          </a:prstGeom>
        </p:spPr>
      </p:pic>
    </p:spTree>
    <p:extLst>
      <p:ext uri="{BB962C8B-B14F-4D97-AF65-F5344CB8AC3E}">
        <p14:creationId xmlns:p14="http://schemas.microsoft.com/office/powerpoint/2010/main" val="1993556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4C271-F5B9-40CB-A7CD-C24B2AA5F35B}"/>
              </a:ext>
            </a:extLst>
          </p:cNvPr>
          <p:cNvSpPr>
            <a:spLocks noGrp="1"/>
          </p:cNvSpPr>
          <p:nvPr>
            <p:ph type="title"/>
          </p:nvPr>
        </p:nvSpPr>
        <p:spPr>
          <a:xfrm>
            <a:off x="609600" y="65864"/>
            <a:ext cx="8229600" cy="1143000"/>
          </a:xfrm>
        </p:spPr>
        <p:txBody>
          <a:bodyPr>
            <a:normAutofit/>
          </a:bodyPr>
          <a:lstStyle/>
          <a:p>
            <a:pPr algn="ctr"/>
            <a:r>
              <a:rPr lang="en-US" sz="6600" dirty="0"/>
              <a:t>Stay Informed</a:t>
            </a:r>
          </a:p>
        </p:txBody>
      </p:sp>
      <p:pic>
        <p:nvPicPr>
          <p:cNvPr id="5" name="Picture 4">
            <a:extLst>
              <a:ext uri="{FF2B5EF4-FFF2-40B4-BE49-F238E27FC236}">
                <a16:creationId xmlns:a16="http://schemas.microsoft.com/office/drawing/2014/main" id="{95EAAA8C-9555-4486-88BC-AC4A71754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44225"/>
            <a:ext cx="3505200" cy="4536141"/>
          </a:xfrm>
          <a:prstGeom prst="rect">
            <a:avLst/>
          </a:prstGeom>
        </p:spPr>
      </p:pic>
      <p:sp>
        <p:nvSpPr>
          <p:cNvPr id="8" name="Rectangle 7">
            <a:extLst>
              <a:ext uri="{FF2B5EF4-FFF2-40B4-BE49-F238E27FC236}">
                <a16:creationId xmlns:a16="http://schemas.microsoft.com/office/drawing/2014/main" id="{3EB2F86E-28D9-49F7-A326-BEC5C2FC68B5}"/>
              </a:ext>
            </a:extLst>
          </p:cNvPr>
          <p:cNvSpPr/>
          <p:nvPr/>
        </p:nvSpPr>
        <p:spPr>
          <a:xfrm>
            <a:off x="4114800" y="1247931"/>
            <a:ext cx="4876800" cy="4401205"/>
          </a:xfrm>
          <a:prstGeom prst="rect">
            <a:avLst/>
          </a:prstGeom>
        </p:spPr>
        <p:txBody>
          <a:bodyPr wrap="square">
            <a:spAutoFit/>
          </a:bodyPr>
          <a:lstStyle/>
          <a:p>
            <a:pPr marL="285750" indent="-285750">
              <a:spcBef>
                <a:spcPts val="375"/>
              </a:spcBef>
              <a:spcAft>
                <a:spcPts val="375"/>
              </a:spcAft>
              <a:buFont typeface="Wingdings" panose="05000000000000000000" pitchFamily="2" charset="2"/>
              <a:buChar char="Ø"/>
            </a:pPr>
            <a:r>
              <a:rPr lang="en-US" b="1" dirty="0">
                <a:solidFill>
                  <a:schemeClr val="accent1"/>
                </a:solidFill>
                <a:latin typeface="Arial" panose="020B0604020202020204" pitchFamily="34" charset="0"/>
                <a:ea typeface="Calibri" panose="020F0502020204030204" pitchFamily="34" charset="0"/>
              </a:rPr>
              <a:t>Symptoms: </a:t>
            </a:r>
            <a:r>
              <a:rPr lang="en-US" u="sng" dirty="0">
                <a:solidFill>
                  <a:srgbClr val="11274C"/>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https://www.cdc.gov/coronavirus/2019-ncov/about/symptoms.html</a:t>
            </a:r>
            <a:endParaRPr lang="en-US" u="sng" dirty="0">
              <a:solidFill>
                <a:srgbClr val="11274C"/>
              </a:solidFill>
              <a:latin typeface="Arial" panose="020B0604020202020204" pitchFamily="34" charset="0"/>
              <a:ea typeface="Calibri" panose="020F0502020204030204" pitchFamily="34" charset="0"/>
            </a:endParaRPr>
          </a:p>
          <a:p>
            <a:pPr>
              <a:spcBef>
                <a:spcPts val="375"/>
              </a:spcBef>
              <a:spcAft>
                <a:spcPts val="375"/>
              </a:spcAft>
            </a:pPr>
            <a:endParaRPr lang="en-US" sz="1400" dirty="0">
              <a:solidFill>
                <a:schemeClr val="accent1"/>
              </a:solidFill>
              <a:latin typeface="Calibri" panose="020F0502020204030204" pitchFamily="34" charset="0"/>
              <a:ea typeface="Calibri" panose="020F0502020204030204" pitchFamily="34" charset="0"/>
            </a:endParaRPr>
          </a:p>
          <a:p>
            <a:pPr marL="285750" indent="-285750">
              <a:spcBef>
                <a:spcPts val="375"/>
              </a:spcBef>
              <a:spcAft>
                <a:spcPts val="375"/>
              </a:spcAft>
              <a:buFont typeface="Wingdings" panose="05000000000000000000" pitchFamily="2" charset="2"/>
              <a:buChar char="Ø"/>
            </a:pPr>
            <a:r>
              <a:rPr lang="en-US" b="1" dirty="0">
                <a:solidFill>
                  <a:schemeClr val="accent1"/>
                </a:solidFill>
                <a:latin typeface="Arial" panose="020B0604020202020204" pitchFamily="34" charset="0"/>
                <a:ea typeface="Calibri" panose="020F0502020204030204" pitchFamily="34" charset="0"/>
              </a:rPr>
              <a:t>Prevention and Treatment: </a:t>
            </a:r>
            <a:r>
              <a:rPr lang="en-US" u="sng" dirty="0">
                <a:solidFill>
                  <a:srgbClr val="11274C"/>
                </a:solidFill>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https://www.cdc.gov/coronavirus/2019-ncov/about/prevention-treatment.html</a:t>
            </a:r>
            <a:endParaRPr lang="en-US" u="sng" dirty="0">
              <a:solidFill>
                <a:srgbClr val="11274C"/>
              </a:solidFill>
              <a:latin typeface="Arial" panose="020B0604020202020204" pitchFamily="34" charset="0"/>
              <a:ea typeface="Calibri" panose="020F0502020204030204" pitchFamily="34" charset="0"/>
            </a:endParaRPr>
          </a:p>
          <a:p>
            <a:pPr>
              <a:spcBef>
                <a:spcPts val="375"/>
              </a:spcBef>
              <a:spcAft>
                <a:spcPts val="375"/>
              </a:spcAft>
            </a:pPr>
            <a:endParaRPr lang="en-US" sz="1400" dirty="0">
              <a:latin typeface="Calibri" panose="020F0502020204030204" pitchFamily="34" charset="0"/>
              <a:ea typeface="Calibri" panose="020F0502020204030204" pitchFamily="34" charset="0"/>
            </a:endParaRPr>
          </a:p>
          <a:p>
            <a:pPr marL="285750" indent="-285750">
              <a:spcBef>
                <a:spcPts val="375"/>
              </a:spcBef>
              <a:spcAft>
                <a:spcPts val="375"/>
              </a:spcAft>
              <a:buFont typeface="Wingdings" panose="05000000000000000000" pitchFamily="2" charset="2"/>
              <a:buChar char="Ø"/>
            </a:pPr>
            <a:r>
              <a:rPr lang="en-US" b="1" dirty="0">
                <a:solidFill>
                  <a:schemeClr val="accent1"/>
                </a:solidFill>
                <a:latin typeface="Arial" panose="020B0604020202020204" pitchFamily="34" charset="0"/>
                <a:ea typeface="Calibri" panose="020F0502020204030204" pitchFamily="34" charset="0"/>
              </a:rPr>
              <a:t>What to Do if You Feel Ill:</a:t>
            </a:r>
            <a:r>
              <a:rPr lang="en-US" dirty="0">
                <a:solidFill>
                  <a:schemeClr val="accent1"/>
                </a:solidFill>
                <a:latin typeface="Arial" panose="020B0604020202020204" pitchFamily="34" charset="0"/>
                <a:ea typeface="Calibri" panose="020F0502020204030204" pitchFamily="34" charset="0"/>
              </a:rPr>
              <a:t> </a:t>
            </a:r>
            <a:r>
              <a:rPr lang="en-US" u="sng" dirty="0">
                <a:solidFill>
                  <a:srgbClr val="11274C"/>
                </a:solidFill>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https://www.cdc.gov/coronavirus/2019-ncov/about/steps-when-sick.html</a:t>
            </a:r>
            <a:endParaRPr lang="en-US" u="sng" dirty="0">
              <a:solidFill>
                <a:srgbClr val="11274C"/>
              </a:solidFill>
              <a:latin typeface="Arial" panose="020B0604020202020204" pitchFamily="34" charset="0"/>
              <a:ea typeface="Calibri" panose="020F0502020204030204" pitchFamily="34" charset="0"/>
            </a:endParaRPr>
          </a:p>
          <a:p>
            <a:pPr>
              <a:spcBef>
                <a:spcPts val="375"/>
              </a:spcBef>
              <a:spcAft>
                <a:spcPts val="375"/>
              </a:spcAft>
            </a:pPr>
            <a:endParaRPr lang="en-US" sz="1400" dirty="0">
              <a:latin typeface="Calibri" panose="020F0502020204030204" pitchFamily="34" charset="0"/>
              <a:ea typeface="Calibri" panose="020F0502020204030204" pitchFamily="34" charset="0"/>
            </a:endParaRPr>
          </a:p>
          <a:p>
            <a:pPr marL="285750" indent="-285750">
              <a:spcBef>
                <a:spcPts val="375"/>
              </a:spcBef>
              <a:spcAft>
                <a:spcPts val="375"/>
              </a:spcAft>
              <a:buFont typeface="Wingdings" panose="05000000000000000000" pitchFamily="2" charset="2"/>
              <a:buChar char="Ø"/>
            </a:pPr>
            <a:r>
              <a:rPr lang="en-US" b="1" dirty="0">
                <a:solidFill>
                  <a:schemeClr val="accent1"/>
                </a:solidFill>
                <a:latin typeface="Arial" panose="020B0604020202020204" pitchFamily="34" charset="0"/>
                <a:ea typeface="Calibri" panose="020F0502020204030204" pitchFamily="34" charset="0"/>
              </a:rPr>
              <a:t>Travel Information: </a:t>
            </a:r>
            <a:r>
              <a:rPr lang="en-US" u="sng" dirty="0">
                <a:solidFill>
                  <a:srgbClr val="11274C"/>
                </a:solidFill>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https://www.cdc.gov/coronavirus/2019-ncov/travelers/index.html</a:t>
            </a:r>
            <a:endParaRPr lang="en-US" sz="1400" dirty="0">
              <a:solidFill>
                <a:srgbClr val="11274C"/>
              </a:solidFill>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AD5C9E2-927E-42DE-85D4-C620616CFCEF}"/>
              </a:ext>
            </a:extLst>
          </p:cNvPr>
          <p:cNvSpPr/>
          <p:nvPr/>
        </p:nvSpPr>
        <p:spPr>
          <a:xfrm>
            <a:off x="2438400" y="5713775"/>
            <a:ext cx="4572000" cy="646331"/>
          </a:xfrm>
          <a:prstGeom prst="rect">
            <a:avLst/>
          </a:prstGeom>
        </p:spPr>
        <p:txBody>
          <a:bodyPr>
            <a:spAutoFit/>
          </a:bodyPr>
          <a:lstStyle/>
          <a:p>
            <a:pPr algn="ctr"/>
            <a:r>
              <a:rPr lang="en-US" b="1" dirty="0">
                <a:solidFill>
                  <a:srgbClr val="11274C"/>
                </a:solidFill>
                <a:latin typeface="Calibri" panose="020F0502020204030204" pitchFamily="34" charset="0"/>
                <a:ea typeface="Times New Roman" panose="02020603050405020304" pitchFamily="18" charset="0"/>
              </a:rPr>
              <a:t>Avoid social media and other unreliable sources for public-health information</a:t>
            </a:r>
            <a:endParaRPr lang="en-US" b="1" dirty="0">
              <a:solidFill>
                <a:srgbClr val="11274C"/>
              </a:solidFill>
            </a:endParaRPr>
          </a:p>
        </p:txBody>
      </p:sp>
    </p:spTree>
    <p:extLst>
      <p:ext uri="{BB962C8B-B14F-4D97-AF65-F5344CB8AC3E}">
        <p14:creationId xmlns:p14="http://schemas.microsoft.com/office/powerpoint/2010/main" val="263692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4C271-F5B9-40CB-A7CD-C24B2AA5F35B}"/>
              </a:ext>
            </a:extLst>
          </p:cNvPr>
          <p:cNvSpPr>
            <a:spLocks noGrp="1"/>
          </p:cNvSpPr>
          <p:nvPr>
            <p:ph type="title"/>
          </p:nvPr>
        </p:nvSpPr>
        <p:spPr>
          <a:xfrm>
            <a:off x="-141157" y="0"/>
            <a:ext cx="9296400" cy="1143000"/>
          </a:xfrm>
        </p:spPr>
        <p:txBody>
          <a:bodyPr>
            <a:normAutofit/>
          </a:bodyPr>
          <a:lstStyle/>
          <a:p>
            <a:pPr algn="ctr"/>
            <a:r>
              <a:rPr lang="en-US" sz="4800" dirty="0"/>
              <a:t>Mental Health &amp; Self-Care</a:t>
            </a:r>
          </a:p>
        </p:txBody>
      </p:sp>
      <p:sp>
        <p:nvSpPr>
          <p:cNvPr id="7" name="TextBox 6">
            <a:extLst>
              <a:ext uri="{FF2B5EF4-FFF2-40B4-BE49-F238E27FC236}">
                <a16:creationId xmlns:a16="http://schemas.microsoft.com/office/drawing/2014/main" id="{53B34C19-4112-4CA3-8BF6-8945A0BB0921}"/>
              </a:ext>
            </a:extLst>
          </p:cNvPr>
          <p:cNvSpPr txBox="1"/>
          <p:nvPr/>
        </p:nvSpPr>
        <p:spPr>
          <a:xfrm>
            <a:off x="4800600" y="1024476"/>
            <a:ext cx="3733714" cy="4585871"/>
          </a:xfrm>
          <a:prstGeom prst="rect">
            <a:avLst/>
          </a:prstGeom>
          <a:noFill/>
        </p:spPr>
        <p:txBody>
          <a:bodyPr wrap="square" rtlCol="0">
            <a:spAutoFit/>
          </a:bodyPr>
          <a:lstStyle/>
          <a:p>
            <a:pPr lvl="0"/>
            <a:r>
              <a:rPr lang="en-US" sz="2400" b="1" dirty="0">
                <a:solidFill>
                  <a:schemeClr val="accent1"/>
                </a:solidFill>
              </a:rPr>
              <a:t>Everyone </a:t>
            </a:r>
          </a:p>
          <a:p>
            <a:pPr marL="285750" lvl="0" indent="-285750">
              <a:buFont typeface="Wingdings" panose="05000000000000000000" pitchFamily="2" charset="2"/>
              <a:buChar char="Ø"/>
            </a:pPr>
            <a:r>
              <a:rPr lang="en-US" sz="2000" dirty="0">
                <a:hlinkClick r:id="rId2">
                  <a:extLst>
                    <a:ext uri="{A12FA001-AC4F-418D-AE19-62706E023703}">
                      <ahyp:hlinkClr xmlns:ahyp="http://schemas.microsoft.com/office/drawing/2018/hyperlinkcolor" val="tx"/>
                    </a:ext>
                  </a:extLst>
                </a:hlinkClick>
              </a:rPr>
              <a:t>Managing Stress/Anxiety </a:t>
            </a:r>
            <a:endParaRPr lang="en-US" sz="2000" dirty="0"/>
          </a:p>
          <a:p>
            <a:endParaRPr lang="en-US" sz="2000" b="1" dirty="0"/>
          </a:p>
          <a:p>
            <a:r>
              <a:rPr lang="en-US" sz="2400" b="1" dirty="0">
                <a:solidFill>
                  <a:schemeClr val="accent1"/>
                </a:solidFill>
              </a:rPr>
              <a:t>Families and Children</a:t>
            </a:r>
          </a:p>
          <a:p>
            <a:pPr marL="285750" indent="-285750">
              <a:buFont typeface="Wingdings" panose="05000000000000000000" pitchFamily="2" charset="2"/>
              <a:buChar char="Ø"/>
            </a:pPr>
            <a:r>
              <a:rPr lang="en-US" sz="2000" dirty="0">
                <a:hlinkClick r:id="rId3">
                  <a:extLst>
                    <a:ext uri="{A12FA001-AC4F-418D-AE19-62706E023703}">
                      <ahyp:hlinkClr xmlns:ahyp="http://schemas.microsoft.com/office/drawing/2018/hyperlinkcolor" val="tx"/>
                    </a:ext>
                  </a:extLst>
                </a:hlinkClick>
              </a:rPr>
              <a:t>Helping Children Cope with Emergencies </a:t>
            </a:r>
            <a:endParaRPr lang="en-US" sz="2000" dirty="0"/>
          </a:p>
          <a:p>
            <a:pPr marL="285750" indent="-285750">
              <a:buFont typeface="Wingdings" panose="05000000000000000000" pitchFamily="2" charset="2"/>
              <a:buChar char="Ø"/>
            </a:pPr>
            <a:r>
              <a:rPr lang="en-US" sz="2000" dirty="0">
                <a:hlinkClick r:id="rId4">
                  <a:extLst>
                    <a:ext uri="{A12FA001-AC4F-418D-AE19-62706E023703}">
                      <ahyp:hlinkClr xmlns:ahyp="http://schemas.microsoft.com/office/drawing/2018/hyperlinkcolor" val="tx"/>
                    </a:ext>
                  </a:extLst>
                </a:hlinkClick>
              </a:rPr>
              <a:t>Coping after a Disaster</a:t>
            </a:r>
            <a:endParaRPr lang="en-US" sz="2000" dirty="0"/>
          </a:p>
          <a:p>
            <a:pPr lvl="0"/>
            <a:endParaRPr lang="en-US" sz="2000" b="1" dirty="0"/>
          </a:p>
          <a:p>
            <a:pPr lvl="0"/>
            <a:r>
              <a:rPr lang="en-US" sz="2400" b="1" dirty="0">
                <a:solidFill>
                  <a:schemeClr val="accent1"/>
                </a:solidFill>
              </a:rPr>
              <a:t>First Responders</a:t>
            </a:r>
          </a:p>
          <a:p>
            <a:pPr marL="285750" lvl="0" indent="-285750">
              <a:buFont typeface="Wingdings" panose="05000000000000000000" pitchFamily="2" charset="2"/>
              <a:buChar char="Ø"/>
            </a:pPr>
            <a:r>
              <a:rPr lang="en-US" sz="2000" dirty="0">
                <a:hlinkClick r:id="rId5">
                  <a:extLst>
                    <a:ext uri="{A12FA001-AC4F-418D-AE19-62706E023703}">
                      <ahyp:hlinkClr xmlns:ahyp="http://schemas.microsoft.com/office/drawing/2018/hyperlinkcolor" val="tx"/>
                    </a:ext>
                  </a:extLst>
                </a:hlinkClick>
              </a:rPr>
              <a:t>Tips for Taking Care of Yourself</a:t>
            </a:r>
            <a:endParaRPr lang="en-US" sz="2000" dirty="0"/>
          </a:p>
          <a:p>
            <a:pPr marL="285750" indent="-285750">
              <a:buFont typeface="Wingdings" panose="05000000000000000000" pitchFamily="2" charset="2"/>
              <a:buChar char="Ø"/>
            </a:pPr>
            <a:r>
              <a:rPr lang="en-US" sz="2000" dirty="0">
                <a:hlinkClick r:id="rId6">
                  <a:extLst>
                    <a:ext uri="{A12FA001-AC4F-418D-AE19-62706E023703}">
                      <ahyp:hlinkClr xmlns:ahyp="http://schemas.microsoft.com/office/drawing/2018/hyperlinkcolor" val="tx"/>
                    </a:ext>
                  </a:extLst>
                </a:hlinkClick>
              </a:rPr>
              <a:t>First Responders and Disaster Responders Resource Portal</a:t>
            </a:r>
            <a:endParaRPr lang="en-US" sz="2000" dirty="0">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49077A22-5B4B-4287-92A4-146F7F8C1089}"/>
              </a:ext>
            </a:extLst>
          </p:cNvPr>
          <p:cNvSpPr txBox="1"/>
          <p:nvPr/>
        </p:nvSpPr>
        <p:spPr>
          <a:xfrm>
            <a:off x="4148603" y="5650720"/>
            <a:ext cx="5044115" cy="338554"/>
          </a:xfrm>
          <a:prstGeom prst="rect">
            <a:avLst/>
          </a:prstGeom>
          <a:noFill/>
        </p:spPr>
        <p:txBody>
          <a:bodyPr wrap="square" rtlCol="0">
            <a:spAutoFit/>
          </a:bodyPr>
          <a:lstStyle/>
          <a:p>
            <a:pPr algn="ctr"/>
            <a:r>
              <a:rPr lang="en-US" sz="1600" dirty="0"/>
              <a:t>Resources on Coronavirus Response Hub</a:t>
            </a:r>
          </a:p>
        </p:txBody>
      </p:sp>
      <p:pic>
        <p:nvPicPr>
          <p:cNvPr id="5" name="Picture 4">
            <a:extLst>
              <a:ext uri="{FF2B5EF4-FFF2-40B4-BE49-F238E27FC236}">
                <a16:creationId xmlns:a16="http://schemas.microsoft.com/office/drawing/2014/main" id="{E73637AF-F2BF-400D-937F-535D39EBA8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706" y="1024476"/>
            <a:ext cx="3733714" cy="4833287"/>
          </a:xfrm>
          <a:prstGeom prst="rect">
            <a:avLst/>
          </a:prstGeom>
        </p:spPr>
      </p:pic>
    </p:spTree>
    <p:extLst>
      <p:ext uri="{BB962C8B-B14F-4D97-AF65-F5344CB8AC3E}">
        <p14:creationId xmlns:p14="http://schemas.microsoft.com/office/powerpoint/2010/main" val="278325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3025C7-7714-4036-9336-5FAFD60B510C}"/>
              </a:ext>
            </a:extLst>
          </p:cNvPr>
          <p:cNvSpPr txBox="1">
            <a:spLocks/>
          </p:cNvSpPr>
          <p:nvPr/>
        </p:nvSpPr>
        <p:spPr>
          <a:xfrm>
            <a:off x="-62335" y="2848322"/>
            <a:ext cx="9268669" cy="562597"/>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US" sz="9600" dirty="0">
                <a:solidFill>
                  <a:srgbClr val="C6AA74"/>
                </a:solidFill>
              </a:rPr>
              <a:t>COVID-19 </a:t>
            </a:r>
          </a:p>
          <a:p>
            <a:pPr algn="ctr">
              <a:defRPr/>
            </a:pPr>
            <a:r>
              <a:rPr lang="en-US" sz="9600" dirty="0">
                <a:solidFill>
                  <a:srgbClr val="C6AA74"/>
                </a:solidFill>
              </a:rPr>
              <a:t>Updates</a:t>
            </a:r>
          </a:p>
        </p:txBody>
      </p:sp>
      <p:sp>
        <p:nvSpPr>
          <p:cNvPr id="7" name="TextBox 2">
            <a:extLst>
              <a:ext uri="{FF2B5EF4-FFF2-40B4-BE49-F238E27FC236}">
                <a16:creationId xmlns:a16="http://schemas.microsoft.com/office/drawing/2014/main" id="{C1F312D0-D25E-48AD-B665-85F7B3E3D5A6}"/>
              </a:ext>
            </a:extLst>
          </p:cNvPr>
          <p:cNvSpPr txBox="1">
            <a:spLocks noChangeArrowheads="1"/>
          </p:cNvSpPr>
          <p:nvPr/>
        </p:nvSpPr>
        <p:spPr bwMode="auto">
          <a:xfrm>
            <a:off x="1981200" y="5257800"/>
            <a:ext cx="187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defRPr>
            </a:lvl9pPr>
          </a:lstStyle>
          <a:p>
            <a:pPr eaLnBrk="1" hangingPunct="1"/>
            <a:r>
              <a:rPr lang="en-US" altLang="en-US" sz="2400" dirty="0"/>
              <a:t>Discuss</a:t>
            </a:r>
          </a:p>
        </p:txBody>
      </p:sp>
      <p:sp>
        <p:nvSpPr>
          <p:cNvPr id="8" name="TextBox 11">
            <a:extLst>
              <a:ext uri="{FF2B5EF4-FFF2-40B4-BE49-F238E27FC236}">
                <a16:creationId xmlns:a16="http://schemas.microsoft.com/office/drawing/2014/main" id="{9592EBFB-FA1B-4173-B4C8-A6873FF345F1}"/>
              </a:ext>
            </a:extLst>
          </p:cNvPr>
          <p:cNvSpPr txBox="1">
            <a:spLocks noChangeArrowheads="1"/>
          </p:cNvSpPr>
          <p:nvPr/>
        </p:nvSpPr>
        <p:spPr bwMode="auto">
          <a:xfrm>
            <a:off x="5283580" y="5257800"/>
            <a:ext cx="337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defRPr>
            </a:lvl9pPr>
          </a:lstStyle>
          <a:p>
            <a:pPr eaLnBrk="1" hangingPunct="1"/>
            <a:r>
              <a:rPr lang="en-US" altLang="en-US" sz="2400" dirty="0"/>
              <a:t>Questions/Concerns</a:t>
            </a:r>
          </a:p>
        </p:txBody>
      </p:sp>
      <p:grpSp>
        <p:nvGrpSpPr>
          <p:cNvPr id="9" name="Group 8">
            <a:extLst>
              <a:ext uri="{FF2B5EF4-FFF2-40B4-BE49-F238E27FC236}">
                <a16:creationId xmlns:a16="http://schemas.microsoft.com/office/drawing/2014/main" id="{BB6F1B27-99C5-48A3-91DE-636CD4513749}"/>
              </a:ext>
            </a:extLst>
          </p:cNvPr>
          <p:cNvGrpSpPr/>
          <p:nvPr/>
        </p:nvGrpSpPr>
        <p:grpSpPr>
          <a:xfrm>
            <a:off x="4782636" y="5257800"/>
            <a:ext cx="464821" cy="464822"/>
            <a:chOff x="4943475" y="5220157"/>
            <a:chExt cx="366712" cy="366713"/>
          </a:xfrm>
        </p:grpSpPr>
        <p:sp>
          <p:nvSpPr>
            <p:cNvPr id="10" name="AutoShape 136">
              <a:extLst>
                <a:ext uri="{FF2B5EF4-FFF2-40B4-BE49-F238E27FC236}">
                  <a16:creationId xmlns:a16="http://schemas.microsoft.com/office/drawing/2014/main" id="{9026647D-1569-4783-AC18-B21C3653CB45}"/>
                </a:ext>
              </a:extLst>
            </p:cNvPr>
            <p:cNvSpPr>
              <a:spLocks/>
            </p:cNvSpPr>
            <p:nvPr/>
          </p:nvSpPr>
          <p:spPr bwMode="auto">
            <a:xfrm>
              <a:off x="5138737" y="5266195"/>
              <a:ext cx="120650"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12264A"/>
            </a:solidFill>
            <a:ln>
              <a:noFill/>
            </a:ln>
            <a:effectLst/>
            <a:extLst>
              <a:ext uri="{91240B29-F687-4f45-9708-019B960494DF}"/>
              <a:ext uri="{AF507438-7753-43e0-B8FC-AC1667EBCBE1}"/>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mn-lt"/>
              </a:endParaRPr>
            </a:p>
          </p:txBody>
        </p:sp>
        <p:sp>
          <p:nvSpPr>
            <p:cNvPr id="11" name="AutoShape 137">
              <a:extLst>
                <a:ext uri="{FF2B5EF4-FFF2-40B4-BE49-F238E27FC236}">
                  <a16:creationId xmlns:a16="http://schemas.microsoft.com/office/drawing/2014/main" id="{212AF9CF-3816-4B56-A233-5CB30DF4213A}"/>
                </a:ext>
              </a:extLst>
            </p:cNvPr>
            <p:cNvSpPr>
              <a:spLocks/>
            </p:cNvSpPr>
            <p:nvPr/>
          </p:nvSpPr>
          <p:spPr bwMode="auto">
            <a:xfrm>
              <a:off x="4943475" y="5220157"/>
              <a:ext cx="366712" cy="366713"/>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C6AA74"/>
            </a:solidFill>
            <a:ln>
              <a:noFill/>
            </a:ln>
            <a:effectLst/>
            <a:extLst>
              <a:ext uri="{91240B29-F687-4f45-9708-019B960494DF}"/>
              <a:ext uri="{AF507438-7753-43e0-B8FC-AC1667EBCBE1}"/>
            </a:extLst>
          </p:spPr>
          <p:txBody>
            <a:bodyPr lIns="38100" tIns="38100" rIns="38100" bIns="38100" anchor="ctr"/>
            <a:lstStyle/>
            <a:p>
              <a:pPr defTabSz="457200" eaLnBrk="1" fontAlgn="auto" hangingPunct="1">
                <a:spcBef>
                  <a:spcPts val="0"/>
                </a:spcBef>
                <a:spcAft>
                  <a:spcPts val="0"/>
                </a:spcAft>
                <a:defRPr/>
              </a:pPr>
              <a:endParaRPr lang="en-US" sz="3000">
                <a:solidFill>
                  <a:srgbClr val="FFFFFF"/>
                </a:solidFill>
                <a:effectLst>
                  <a:outerShdw blurRad="38100" dist="38100" dir="2700000" algn="tl">
                    <a:srgbClr val="000000"/>
                  </a:outerShdw>
                </a:effectLst>
                <a:latin typeface="+mn-lt"/>
              </a:endParaRPr>
            </a:p>
          </p:txBody>
        </p:sp>
        <p:sp>
          <p:nvSpPr>
            <p:cNvPr id="12" name="AutoShape 138">
              <a:extLst>
                <a:ext uri="{FF2B5EF4-FFF2-40B4-BE49-F238E27FC236}">
                  <a16:creationId xmlns:a16="http://schemas.microsoft.com/office/drawing/2014/main" id="{E0A62643-7A3E-410C-AB75-3D551901DAA1}"/>
                </a:ext>
              </a:extLst>
            </p:cNvPr>
            <p:cNvSpPr>
              <a:spLocks/>
            </p:cNvSpPr>
            <p:nvPr/>
          </p:nvSpPr>
          <p:spPr bwMode="auto">
            <a:xfrm>
              <a:off x="5138737" y="5220157"/>
              <a:ext cx="171450" cy="171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12264A"/>
            </a:solidFill>
            <a:ln>
              <a:noFill/>
            </a:ln>
            <a:effectLst/>
            <a:extLst>
              <a:ext uri="{91240B29-F687-4f45-9708-019B960494DF}"/>
              <a:ext uri="{AF507438-7753-43e0-B8FC-AC1667EBCBE1}"/>
            </a:extLst>
          </p:spPr>
          <p:txBody>
            <a:bodyPr lIns="38100" tIns="38100" rIns="38100" bIns="38100" anchor="ctr"/>
            <a:lstStyle/>
            <a:p>
              <a:pPr defTabSz="457200" eaLnBrk="1" fontAlgn="auto" hangingPunct="1">
                <a:spcBef>
                  <a:spcPts val="0"/>
                </a:spcBef>
                <a:spcAft>
                  <a:spcPts val="0"/>
                </a:spcAft>
                <a:defRPr/>
              </a:pPr>
              <a:endParaRPr lang="en-US" sz="3000" dirty="0">
                <a:solidFill>
                  <a:srgbClr val="FFFFFF"/>
                </a:solidFill>
                <a:effectLst>
                  <a:outerShdw blurRad="38100" dist="38100" dir="2700000" algn="tl">
                    <a:srgbClr val="000000"/>
                  </a:outerShdw>
                </a:effectLst>
                <a:latin typeface="+mn-lt"/>
              </a:endParaRPr>
            </a:p>
          </p:txBody>
        </p:sp>
      </p:grpSp>
      <p:grpSp>
        <p:nvGrpSpPr>
          <p:cNvPr id="13" name="Group 12">
            <a:extLst>
              <a:ext uri="{FF2B5EF4-FFF2-40B4-BE49-F238E27FC236}">
                <a16:creationId xmlns:a16="http://schemas.microsoft.com/office/drawing/2014/main" id="{9AC518FD-5D27-43CA-A9AA-1E8D1E3CD2DC}"/>
              </a:ext>
            </a:extLst>
          </p:cNvPr>
          <p:cNvGrpSpPr/>
          <p:nvPr/>
        </p:nvGrpSpPr>
        <p:grpSpPr>
          <a:xfrm>
            <a:off x="1125036" y="5207166"/>
            <a:ext cx="776385" cy="613232"/>
            <a:chOff x="1508125" y="5220157"/>
            <a:chExt cx="438150" cy="346075"/>
          </a:xfrm>
        </p:grpSpPr>
        <p:sp>
          <p:nvSpPr>
            <p:cNvPr id="14" name="Freeform 31">
              <a:extLst>
                <a:ext uri="{FF2B5EF4-FFF2-40B4-BE49-F238E27FC236}">
                  <a16:creationId xmlns:a16="http://schemas.microsoft.com/office/drawing/2014/main" id="{F53886DC-CF7F-4D38-8317-9B34676522B4}"/>
                </a:ext>
              </a:extLst>
            </p:cNvPr>
            <p:cNvSpPr>
              <a:spLocks/>
            </p:cNvSpPr>
            <p:nvPr/>
          </p:nvSpPr>
          <p:spPr bwMode="auto">
            <a:xfrm>
              <a:off x="1508125" y="5248732"/>
              <a:ext cx="307975" cy="317500"/>
            </a:xfrm>
            <a:custGeom>
              <a:avLst/>
              <a:gdLst>
                <a:gd name="T0" fmla="*/ 2147483646 w 240"/>
                <a:gd name="T1" fmla="*/ 0 h 247"/>
                <a:gd name="T2" fmla="*/ 2147483646 w 240"/>
                <a:gd name="T3" fmla="*/ 0 h 247"/>
                <a:gd name="T4" fmla="*/ 0 w 240"/>
                <a:gd name="T5" fmla="*/ 2147483646 h 247"/>
                <a:gd name="T6" fmla="*/ 0 w 240"/>
                <a:gd name="T7" fmla="*/ 2147483646 h 247"/>
                <a:gd name="T8" fmla="*/ 2147483646 w 240"/>
                <a:gd name="T9" fmla="*/ 2147483646 h 247"/>
                <a:gd name="T10" fmla="*/ 2147483646 w 240"/>
                <a:gd name="T11" fmla="*/ 2147483646 h 247"/>
                <a:gd name="T12" fmla="*/ 2147483646 w 240"/>
                <a:gd name="T13" fmla="*/ 2147483646 h 247"/>
                <a:gd name="T14" fmla="*/ 2147483646 w 240"/>
                <a:gd name="T15" fmla="*/ 2147483646 h 247"/>
                <a:gd name="T16" fmla="*/ 2147483646 w 240"/>
                <a:gd name="T17" fmla="*/ 2147483646 h 247"/>
                <a:gd name="T18" fmla="*/ 2147483646 w 240"/>
                <a:gd name="T19" fmla="*/ 2147483646 h 247"/>
                <a:gd name="T20" fmla="*/ 2147483646 w 240"/>
                <a:gd name="T21" fmla="*/ 2147483646 h 247"/>
                <a:gd name="T22" fmla="*/ 2147483646 w 240"/>
                <a:gd name="T23" fmla="*/ 0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solidFill>
              <a:srgbClr val="C6AA74"/>
            </a:solidFill>
            <a:ln w="9525">
              <a:solidFill>
                <a:srgbClr val="C6AA74"/>
              </a:solidFill>
              <a:round/>
              <a:headEnd/>
              <a:tailEnd/>
            </a:ln>
          </p:spPr>
          <p:txBody>
            <a:bodyPr/>
            <a:lstStyle/>
            <a:p>
              <a:endParaRPr lang="en-US"/>
            </a:p>
          </p:txBody>
        </p:sp>
        <p:sp>
          <p:nvSpPr>
            <p:cNvPr id="15" name="Freeform 32">
              <a:extLst>
                <a:ext uri="{FF2B5EF4-FFF2-40B4-BE49-F238E27FC236}">
                  <a16:creationId xmlns:a16="http://schemas.microsoft.com/office/drawing/2014/main" id="{53C87DA5-2198-4DEB-A0C6-09995DEB995B}"/>
                </a:ext>
              </a:extLst>
            </p:cNvPr>
            <p:cNvSpPr>
              <a:spLocks/>
            </p:cNvSpPr>
            <p:nvPr/>
          </p:nvSpPr>
          <p:spPr bwMode="auto">
            <a:xfrm>
              <a:off x="1724025" y="5220157"/>
              <a:ext cx="222250" cy="260350"/>
            </a:xfrm>
            <a:custGeom>
              <a:avLst/>
              <a:gdLst>
                <a:gd name="T0" fmla="*/ 2147483646 w 173"/>
                <a:gd name="T1" fmla="*/ 0 h 202"/>
                <a:gd name="T2" fmla="*/ 2147483646 w 173"/>
                <a:gd name="T3" fmla="*/ 0 h 202"/>
                <a:gd name="T4" fmla="*/ 0 w 173"/>
                <a:gd name="T5" fmla="*/ 2147483646 h 202"/>
                <a:gd name="T6" fmla="*/ 2147483646 w 173"/>
                <a:gd name="T7" fmla="*/ 2147483646 h 202"/>
                <a:gd name="T8" fmla="*/ 2147483646 w 173"/>
                <a:gd name="T9" fmla="*/ 2147483646 h 202"/>
                <a:gd name="T10" fmla="*/ 2147483646 w 173"/>
                <a:gd name="T11" fmla="*/ 2147483646 h 202"/>
                <a:gd name="T12" fmla="*/ 2147483646 w 173"/>
                <a:gd name="T13" fmla="*/ 2147483646 h 202"/>
                <a:gd name="T14" fmla="*/ 2147483646 w 173"/>
                <a:gd name="T15" fmla="*/ 2147483646 h 202"/>
                <a:gd name="T16" fmla="*/ 2147483646 w 173"/>
                <a:gd name="T17" fmla="*/ 2147483646 h 202"/>
                <a:gd name="T18" fmla="*/ 2147483646 w 173"/>
                <a:gd name="T19" fmla="*/ 2147483646 h 202"/>
                <a:gd name="T20" fmla="*/ 2147483646 w 173"/>
                <a:gd name="T21" fmla="*/ 2147483646 h 202"/>
                <a:gd name="T22" fmla="*/ 2147483646 w 173"/>
                <a:gd name="T23" fmla="*/ 2147483646 h 202"/>
                <a:gd name="T24" fmla="*/ 2147483646 w 173"/>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solidFill>
              <a:srgbClr val="1226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itle 3">
            <a:extLst>
              <a:ext uri="{FF2B5EF4-FFF2-40B4-BE49-F238E27FC236}">
                <a16:creationId xmlns:a16="http://schemas.microsoft.com/office/drawing/2014/main" id="{D8657F19-61BF-4E2D-8910-3439CD337B99}"/>
              </a:ext>
            </a:extLst>
          </p:cNvPr>
          <p:cNvSpPr>
            <a:spLocks noGrp="1"/>
          </p:cNvSpPr>
          <p:nvPr>
            <p:ph type="title"/>
          </p:nvPr>
        </p:nvSpPr>
        <p:spPr/>
        <p:txBody>
          <a:bodyPr>
            <a:normAutofit/>
          </a:bodyPr>
          <a:lstStyle/>
          <a:p>
            <a:pPr algn="ctr"/>
            <a:r>
              <a:rPr lang="en-US" sz="6600" dirty="0"/>
              <a:t>Question &amp; Answer</a:t>
            </a:r>
          </a:p>
        </p:txBody>
      </p:sp>
    </p:spTree>
    <p:extLst>
      <p:ext uri="{BB962C8B-B14F-4D97-AF65-F5344CB8AC3E}">
        <p14:creationId xmlns:p14="http://schemas.microsoft.com/office/powerpoint/2010/main" val="286285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3AC42E-6DA7-4F54-803E-4F750801304B}"/>
              </a:ext>
            </a:extLst>
          </p:cNvPr>
          <p:cNvSpPr/>
          <p:nvPr/>
        </p:nvSpPr>
        <p:spPr bwMode="auto">
          <a:xfrm>
            <a:off x="0" y="1515001"/>
            <a:ext cx="9144000" cy="1913999"/>
          </a:xfrm>
          <a:prstGeom prst="rect">
            <a:avLst/>
          </a:prstGeom>
          <a:solidFill>
            <a:schemeClr val="tx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a:p>
        </p:txBody>
      </p:sp>
      <p:grpSp>
        <p:nvGrpSpPr>
          <p:cNvPr id="6" name="Group 5">
            <a:extLst>
              <a:ext uri="{FF2B5EF4-FFF2-40B4-BE49-F238E27FC236}">
                <a16:creationId xmlns:a16="http://schemas.microsoft.com/office/drawing/2014/main" id="{076EEA05-2862-416E-BAF2-BD03053AC61B}"/>
              </a:ext>
            </a:extLst>
          </p:cNvPr>
          <p:cNvGrpSpPr/>
          <p:nvPr/>
        </p:nvGrpSpPr>
        <p:grpSpPr>
          <a:xfrm>
            <a:off x="1062645" y="2766134"/>
            <a:ext cx="1255240" cy="1274167"/>
            <a:chOff x="478972" y="1797663"/>
            <a:chExt cx="740228" cy="740228"/>
          </a:xfrm>
        </p:grpSpPr>
        <p:sp>
          <p:nvSpPr>
            <p:cNvPr id="8" name="Oval 7">
              <a:extLst>
                <a:ext uri="{FF2B5EF4-FFF2-40B4-BE49-F238E27FC236}">
                  <a16:creationId xmlns:a16="http://schemas.microsoft.com/office/drawing/2014/main" id="{E8E52591-9BFD-4235-9EF6-8CF00FE4566C}"/>
                </a:ext>
              </a:extLst>
            </p:cNvPr>
            <p:cNvSpPr/>
            <p:nvPr/>
          </p:nvSpPr>
          <p:spPr bwMode="auto">
            <a:xfrm>
              <a:off x="478972" y="1797663"/>
              <a:ext cx="740228" cy="740228"/>
            </a:xfrm>
            <a:prstGeom prst="ellipse">
              <a:avLst/>
            </a:prstGeom>
            <a:solidFill>
              <a:schemeClr val="accent1"/>
            </a:solidFill>
            <a:ln w="76200">
              <a:solidFill>
                <a:schemeClr val="bg1"/>
              </a:solid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9" name="Oval 8">
              <a:extLst>
                <a:ext uri="{FF2B5EF4-FFF2-40B4-BE49-F238E27FC236}">
                  <a16:creationId xmlns:a16="http://schemas.microsoft.com/office/drawing/2014/main" id="{C3E53E66-EE71-4B2E-9D9D-41B9BC60B309}"/>
                </a:ext>
              </a:extLst>
            </p:cNvPr>
            <p:cNvSpPr/>
            <p:nvPr/>
          </p:nvSpPr>
          <p:spPr bwMode="auto">
            <a:xfrm>
              <a:off x="555172" y="1873863"/>
              <a:ext cx="587828" cy="587828"/>
            </a:xfrm>
            <a:prstGeom prst="ellipse">
              <a:avLst/>
            </a:prstGeom>
            <a:solidFill>
              <a:schemeClr val="accent1"/>
            </a:solidFill>
            <a:ln w="28575">
              <a:solidFill>
                <a:schemeClr val="bg1"/>
              </a:solid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grpSp>
      <p:sp>
        <p:nvSpPr>
          <p:cNvPr id="10" name="Rectangle 9">
            <a:extLst>
              <a:ext uri="{FF2B5EF4-FFF2-40B4-BE49-F238E27FC236}">
                <a16:creationId xmlns:a16="http://schemas.microsoft.com/office/drawing/2014/main" id="{D0AC6C95-0D3B-4A17-8438-FDCF7811CEA5}"/>
              </a:ext>
            </a:extLst>
          </p:cNvPr>
          <p:cNvSpPr/>
          <p:nvPr/>
        </p:nvSpPr>
        <p:spPr>
          <a:xfrm>
            <a:off x="739700" y="4030546"/>
            <a:ext cx="1902751" cy="1092607"/>
          </a:xfrm>
          <a:prstGeom prst="rect">
            <a:avLst/>
          </a:prstGeom>
        </p:spPr>
        <p:txBody>
          <a:bodyPr wrap="square">
            <a:spAutoFit/>
          </a:bodyPr>
          <a:lstStyle/>
          <a:p>
            <a:pPr algn="ctr"/>
            <a:r>
              <a:rPr lang="en-US" sz="1600" b="1" dirty="0">
                <a:solidFill>
                  <a:schemeClr val="accent1"/>
                </a:solidFill>
                <a:latin typeface="Roboto" panose="02000000000000000000" pitchFamily="2" charset="0"/>
                <a:ea typeface="Roboto" panose="02000000000000000000" pitchFamily="2" charset="0"/>
                <a:cs typeface="Calibri"/>
              </a:rPr>
              <a:t>Hours of Operation</a:t>
            </a:r>
          </a:p>
          <a:p>
            <a:pPr algn="ctr"/>
            <a:endParaRPr lang="en-US" sz="1100" dirty="0">
              <a:latin typeface="Lucida Sans Unicode (Body)"/>
              <a:ea typeface="Roboto" panose="02000000000000000000" pitchFamily="2" charset="0"/>
              <a:cs typeface="Aparajita" panose="020B0604020202020204" pitchFamily="34" charset="0"/>
            </a:endParaRPr>
          </a:p>
          <a:p>
            <a:pPr algn="ctr"/>
            <a:r>
              <a:rPr lang="en-US" sz="1100" dirty="0">
                <a:latin typeface="Lucida Sans Unicode (Body)"/>
                <a:ea typeface="Roboto" panose="02000000000000000000" pitchFamily="2" charset="0"/>
                <a:cs typeface="Aparajita" panose="020B0604020202020204" pitchFamily="34" charset="0"/>
              </a:rPr>
              <a:t>Open Monday through Friday, 10 AM – 3PM</a:t>
            </a:r>
          </a:p>
        </p:txBody>
      </p:sp>
      <p:grpSp>
        <p:nvGrpSpPr>
          <p:cNvPr id="12" name="Group 11">
            <a:extLst>
              <a:ext uri="{FF2B5EF4-FFF2-40B4-BE49-F238E27FC236}">
                <a16:creationId xmlns:a16="http://schemas.microsoft.com/office/drawing/2014/main" id="{70EEB9C2-AD4E-40F9-87CA-90D0916C618C}"/>
              </a:ext>
            </a:extLst>
          </p:cNvPr>
          <p:cNvGrpSpPr/>
          <p:nvPr/>
        </p:nvGrpSpPr>
        <p:grpSpPr>
          <a:xfrm>
            <a:off x="2983802" y="2766134"/>
            <a:ext cx="1255240" cy="1274167"/>
            <a:chOff x="1926772" y="3520622"/>
            <a:chExt cx="740228" cy="740228"/>
          </a:xfrm>
          <a:solidFill>
            <a:srgbClr val="C6AA74"/>
          </a:solidFill>
        </p:grpSpPr>
        <p:sp>
          <p:nvSpPr>
            <p:cNvPr id="14" name="Oval 13">
              <a:extLst>
                <a:ext uri="{FF2B5EF4-FFF2-40B4-BE49-F238E27FC236}">
                  <a16:creationId xmlns:a16="http://schemas.microsoft.com/office/drawing/2014/main" id="{4760DFCD-2B1A-49F1-B146-4F731E7165C7}"/>
                </a:ext>
              </a:extLst>
            </p:cNvPr>
            <p:cNvSpPr/>
            <p:nvPr/>
          </p:nvSpPr>
          <p:spPr bwMode="auto">
            <a:xfrm flipV="1">
              <a:off x="1926772" y="3520622"/>
              <a:ext cx="740228" cy="740228"/>
            </a:xfrm>
            <a:prstGeom prst="ellipse">
              <a:avLst/>
            </a:prstGeom>
            <a:grpFill/>
            <a:ln w="76200">
              <a:solidFill>
                <a:schemeClr val="bg1"/>
              </a:solid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15" name="Oval 14">
              <a:extLst>
                <a:ext uri="{FF2B5EF4-FFF2-40B4-BE49-F238E27FC236}">
                  <a16:creationId xmlns:a16="http://schemas.microsoft.com/office/drawing/2014/main" id="{1678E07B-B0CD-4BAF-8F05-A8448EE8732E}"/>
                </a:ext>
              </a:extLst>
            </p:cNvPr>
            <p:cNvSpPr/>
            <p:nvPr/>
          </p:nvSpPr>
          <p:spPr bwMode="auto">
            <a:xfrm flipV="1">
              <a:off x="2002972" y="3596822"/>
              <a:ext cx="587828" cy="587828"/>
            </a:xfrm>
            <a:prstGeom prst="ellipse">
              <a:avLst/>
            </a:prstGeom>
            <a:grpFill/>
            <a:ln w="28575">
              <a:solidFill>
                <a:schemeClr val="bg1"/>
              </a:solid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grpSp>
      <p:sp>
        <p:nvSpPr>
          <p:cNvPr id="16" name="Rectangle 15">
            <a:extLst>
              <a:ext uri="{FF2B5EF4-FFF2-40B4-BE49-F238E27FC236}">
                <a16:creationId xmlns:a16="http://schemas.microsoft.com/office/drawing/2014/main" id="{2F8D6A5E-EE98-4DBC-BBD3-328E811409DA}"/>
              </a:ext>
            </a:extLst>
          </p:cNvPr>
          <p:cNvSpPr/>
          <p:nvPr/>
        </p:nvSpPr>
        <p:spPr>
          <a:xfrm>
            <a:off x="2783213" y="4027093"/>
            <a:ext cx="1604612" cy="416011"/>
          </a:xfrm>
          <a:prstGeom prst="rect">
            <a:avLst/>
          </a:prstGeom>
        </p:spPr>
        <p:txBody>
          <a:bodyPr wrap="square">
            <a:spAutoFit/>
          </a:bodyPr>
          <a:lstStyle/>
          <a:p>
            <a:pPr algn="ctr">
              <a:lnSpc>
                <a:spcPct val="150000"/>
              </a:lnSpc>
            </a:pPr>
            <a:r>
              <a:rPr lang="en-US" sz="1600" b="1" dirty="0">
                <a:solidFill>
                  <a:srgbClr val="C6AA74"/>
                </a:solidFill>
                <a:latin typeface="Roboto" panose="02000000000000000000" pitchFamily="2" charset="0"/>
                <a:ea typeface="Roboto" panose="02000000000000000000" pitchFamily="2" charset="0"/>
                <a:cs typeface="Calibri"/>
              </a:rPr>
              <a:t>Daily Briefing</a:t>
            </a:r>
          </a:p>
        </p:txBody>
      </p:sp>
      <p:grpSp>
        <p:nvGrpSpPr>
          <p:cNvPr id="18" name="Group 17">
            <a:extLst>
              <a:ext uri="{FF2B5EF4-FFF2-40B4-BE49-F238E27FC236}">
                <a16:creationId xmlns:a16="http://schemas.microsoft.com/office/drawing/2014/main" id="{65A234D6-7BAE-4D4B-B126-2E403754DB42}"/>
              </a:ext>
            </a:extLst>
          </p:cNvPr>
          <p:cNvGrpSpPr/>
          <p:nvPr/>
        </p:nvGrpSpPr>
        <p:grpSpPr>
          <a:xfrm>
            <a:off x="4904960" y="2766134"/>
            <a:ext cx="1255240" cy="1274167"/>
            <a:chOff x="3374572" y="1797663"/>
            <a:chExt cx="740228" cy="740228"/>
          </a:xfrm>
          <a:solidFill>
            <a:srgbClr val="C6AA74"/>
          </a:solidFill>
        </p:grpSpPr>
        <p:sp>
          <p:nvSpPr>
            <p:cNvPr id="20" name="Oval 19">
              <a:extLst>
                <a:ext uri="{FF2B5EF4-FFF2-40B4-BE49-F238E27FC236}">
                  <a16:creationId xmlns:a16="http://schemas.microsoft.com/office/drawing/2014/main" id="{625D5009-49B6-4CB4-91A4-6CA44B0F4886}"/>
                </a:ext>
              </a:extLst>
            </p:cNvPr>
            <p:cNvSpPr/>
            <p:nvPr/>
          </p:nvSpPr>
          <p:spPr bwMode="auto">
            <a:xfrm>
              <a:off x="3374572" y="1797663"/>
              <a:ext cx="740228" cy="740228"/>
            </a:xfrm>
            <a:prstGeom prst="ellipse">
              <a:avLst/>
            </a:prstGeom>
            <a:grpFill/>
            <a:ln w="76200">
              <a:solidFill>
                <a:schemeClr val="bg1"/>
              </a:solid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21" name="Oval 20">
              <a:extLst>
                <a:ext uri="{FF2B5EF4-FFF2-40B4-BE49-F238E27FC236}">
                  <a16:creationId xmlns:a16="http://schemas.microsoft.com/office/drawing/2014/main" id="{E30E856B-E6B9-4E7B-9901-73963C3609C8}"/>
                </a:ext>
              </a:extLst>
            </p:cNvPr>
            <p:cNvSpPr/>
            <p:nvPr/>
          </p:nvSpPr>
          <p:spPr bwMode="auto">
            <a:xfrm>
              <a:off x="3450772" y="1873863"/>
              <a:ext cx="587828" cy="587828"/>
            </a:xfrm>
            <a:prstGeom prst="ellipse">
              <a:avLst/>
            </a:prstGeom>
            <a:grpFill/>
            <a:ln w="28575">
              <a:solidFill>
                <a:schemeClr val="bg1"/>
              </a:solid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grpSp>
      <p:sp>
        <p:nvSpPr>
          <p:cNvPr id="22" name="Rectangle 21">
            <a:extLst>
              <a:ext uri="{FF2B5EF4-FFF2-40B4-BE49-F238E27FC236}">
                <a16:creationId xmlns:a16="http://schemas.microsoft.com/office/drawing/2014/main" id="{9A49BE77-95A5-4774-B43A-BCA6002FCBB7}"/>
              </a:ext>
            </a:extLst>
          </p:cNvPr>
          <p:cNvSpPr/>
          <p:nvPr/>
        </p:nvSpPr>
        <p:spPr>
          <a:xfrm>
            <a:off x="4493979" y="4009749"/>
            <a:ext cx="2033992" cy="1254189"/>
          </a:xfrm>
          <a:prstGeom prst="rect">
            <a:avLst/>
          </a:prstGeom>
        </p:spPr>
        <p:txBody>
          <a:bodyPr wrap="square">
            <a:spAutoFit/>
          </a:bodyPr>
          <a:lstStyle/>
          <a:p>
            <a:pPr algn="ctr"/>
            <a:r>
              <a:rPr lang="en-US" sz="1600" b="1" dirty="0">
                <a:solidFill>
                  <a:srgbClr val="C6AA74"/>
                </a:solidFill>
                <a:latin typeface="Roboto" panose="02000000000000000000" pitchFamily="2" charset="0"/>
                <a:ea typeface="Roboto" panose="02000000000000000000" pitchFamily="2" charset="0"/>
                <a:cs typeface="Calibri"/>
              </a:rPr>
              <a:t>Coronavirus Response Hub</a:t>
            </a:r>
          </a:p>
          <a:p>
            <a:pPr algn="ctr"/>
            <a:endParaRPr lang="en-US" sz="1050" dirty="0">
              <a:solidFill>
                <a:schemeClr val="tx1">
                  <a:lumMod val="50000"/>
                  <a:lumOff val="50000"/>
                </a:schemeClr>
              </a:solidFill>
              <a:latin typeface="Roboto" panose="02000000000000000000" pitchFamily="2" charset="0"/>
              <a:ea typeface="Roboto" panose="02000000000000000000" pitchFamily="2" charset="0"/>
              <a:cs typeface="Aparajita" panose="020B0604020202020204" pitchFamily="34" charset="0"/>
            </a:endParaRPr>
          </a:p>
          <a:p>
            <a:pPr algn="ctr"/>
            <a:r>
              <a:rPr lang="en-US" sz="1100" dirty="0">
                <a:latin typeface="Lucida Sans Unicode (Body)"/>
                <a:ea typeface="Roboto" panose="02000000000000000000" pitchFamily="2" charset="0"/>
                <a:cs typeface="Aparajita" panose="020B0604020202020204" pitchFamily="34" charset="0"/>
              </a:rPr>
              <a:t>Visit response hub at racinecounty.com/</a:t>
            </a:r>
          </a:p>
          <a:p>
            <a:pPr algn="ctr"/>
            <a:r>
              <a:rPr lang="en-US" sz="1100" dirty="0">
                <a:latin typeface="Lucida Sans Unicode (Body)"/>
                <a:ea typeface="Roboto" panose="02000000000000000000" pitchFamily="2" charset="0"/>
                <a:cs typeface="Aparajita" panose="020B0604020202020204" pitchFamily="34" charset="0"/>
              </a:rPr>
              <a:t>coronavirus</a:t>
            </a:r>
          </a:p>
        </p:txBody>
      </p:sp>
      <p:grpSp>
        <p:nvGrpSpPr>
          <p:cNvPr id="24" name="Group 23">
            <a:extLst>
              <a:ext uri="{FF2B5EF4-FFF2-40B4-BE49-F238E27FC236}">
                <a16:creationId xmlns:a16="http://schemas.microsoft.com/office/drawing/2014/main" id="{AB191B16-886E-4E2A-8167-5B9643F09B71}"/>
              </a:ext>
            </a:extLst>
          </p:cNvPr>
          <p:cNvGrpSpPr/>
          <p:nvPr/>
        </p:nvGrpSpPr>
        <p:grpSpPr>
          <a:xfrm>
            <a:off x="6826115" y="2766134"/>
            <a:ext cx="1255240" cy="1274167"/>
            <a:chOff x="4822372" y="3520622"/>
            <a:chExt cx="740228" cy="740228"/>
          </a:xfrm>
          <a:solidFill>
            <a:srgbClr val="C6AA74"/>
          </a:solidFill>
        </p:grpSpPr>
        <p:sp>
          <p:nvSpPr>
            <p:cNvPr id="34" name="Oval 33">
              <a:extLst>
                <a:ext uri="{FF2B5EF4-FFF2-40B4-BE49-F238E27FC236}">
                  <a16:creationId xmlns:a16="http://schemas.microsoft.com/office/drawing/2014/main" id="{DC91673B-56A5-4FAF-A56C-DF8CCE965AB9}"/>
                </a:ext>
              </a:extLst>
            </p:cNvPr>
            <p:cNvSpPr/>
            <p:nvPr/>
          </p:nvSpPr>
          <p:spPr bwMode="auto">
            <a:xfrm flipV="1">
              <a:off x="4822372" y="3520622"/>
              <a:ext cx="740228" cy="740228"/>
            </a:xfrm>
            <a:prstGeom prst="ellipse">
              <a:avLst/>
            </a:prstGeom>
            <a:grpFill/>
            <a:ln w="76200">
              <a:solidFill>
                <a:schemeClr val="bg1"/>
              </a:solid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35" name="Oval 34">
              <a:extLst>
                <a:ext uri="{FF2B5EF4-FFF2-40B4-BE49-F238E27FC236}">
                  <a16:creationId xmlns:a16="http://schemas.microsoft.com/office/drawing/2014/main" id="{B5A0EC68-1B18-4D16-A3B8-A5E0101AE3FB}"/>
                </a:ext>
              </a:extLst>
            </p:cNvPr>
            <p:cNvSpPr/>
            <p:nvPr/>
          </p:nvSpPr>
          <p:spPr bwMode="auto">
            <a:xfrm flipV="1">
              <a:off x="4898573" y="3596822"/>
              <a:ext cx="587828" cy="587828"/>
            </a:xfrm>
            <a:prstGeom prst="ellipse">
              <a:avLst/>
            </a:prstGeom>
            <a:grpFill/>
            <a:ln w="28575">
              <a:solidFill>
                <a:schemeClr val="bg1"/>
              </a:solid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grpSp>
      <p:sp>
        <p:nvSpPr>
          <p:cNvPr id="36" name="Rectangle 35">
            <a:extLst>
              <a:ext uri="{FF2B5EF4-FFF2-40B4-BE49-F238E27FC236}">
                <a16:creationId xmlns:a16="http://schemas.microsoft.com/office/drawing/2014/main" id="{2EAF80B8-5C58-48D5-943A-94C06295E48E}"/>
              </a:ext>
            </a:extLst>
          </p:cNvPr>
          <p:cNvSpPr/>
          <p:nvPr/>
        </p:nvSpPr>
        <p:spPr>
          <a:xfrm>
            <a:off x="6511357" y="4027093"/>
            <a:ext cx="1902751" cy="1308050"/>
          </a:xfrm>
          <a:prstGeom prst="rect">
            <a:avLst/>
          </a:prstGeom>
        </p:spPr>
        <p:txBody>
          <a:bodyPr wrap="square">
            <a:spAutoFit/>
          </a:bodyPr>
          <a:lstStyle/>
          <a:p>
            <a:pPr algn="ctr">
              <a:lnSpc>
                <a:spcPct val="150000"/>
              </a:lnSpc>
            </a:pPr>
            <a:r>
              <a:rPr lang="en-US" sz="1600" b="1" dirty="0">
                <a:solidFill>
                  <a:srgbClr val="C6AA74"/>
                </a:solidFill>
                <a:latin typeface="Roboto" panose="02000000000000000000" pitchFamily="2" charset="0"/>
                <a:ea typeface="Roboto" panose="02000000000000000000" pitchFamily="2" charset="0"/>
                <a:cs typeface="Calibri"/>
              </a:rPr>
              <a:t>PPE Prioritization</a:t>
            </a:r>
          </a:p>
          <a:p>
            <a:pPr algn="ctr"/>
            <a:endParaRPr lang="en-US" sz="1100" dirty="0"/>
          </a:p>
          <a:p>
            <a:pPr algn="ctr"/>
            <a:r>
              <a:rPr lang="en-US" sz="1100" dirty="0"/>
              <a:t>Prioritize distribution of PPE to municipalities and nursing homes </a:t>
            </a:r>
          </a:p>
          <a:p>
            <a:pPr algn="ctr"/>
            <a:r>
              <a:rPr lang="en-US" sz="1100" dirty="0"/>
              <a:t>(more on later slide)</a:t>
            </a:r>
          </a:p>
        </p:txBody>
      </p:sp>
      <p:sp>
        <p:nvSpPr>
          <p:cNvPr id="37" name="Rectangle 36">
            <a:extLst>
              <a:ext uri="{FF2B5EF4-FFF2-40B4-BE49-F238E27FC236}">
                <a16:creationId xmlns:a16="http://schemas.microsoft.com/office/drawing/2014/main" id="{A038D317-7A9F-4AC8-98FB-50A61C3D47B7}"/>
              </a:ext>
            </a:extLst>
          </p:cNvPr>
          <p:cNvSpPr/>
          <p:nvPr/>
        </p:nvSpPr>
        <p:spPr>
          <a:xfrm>
            <a:off x="304799" y="1576809"/>
            <a:ext cx="8534401" cy="1044517"/>
          </a:xfrm>
          <a:prstGeom prst="rect">
            <a:avLst/>
          </a:prstGeom>
        </p:spPr>
        <p:txBody>
          <a:bodyPr wrap="square">
            <a:spAutoFit/>
          </a:bodyPr>
          <a:lstStyle/>
          <a:p>
            <a:pPr algn="ctr">
              <a:lnSpc>
                <a:spcPct val="150000"/>
              </a:lnSpc>
            </a:pPr>
            <a:r>
              <a:rPr lang="en-US" sz="4500" dirty="0">
                <a:solidFill>
                  <a:schemeClr val="bg1"/>
                </a:solidFill>
              </a:rPr>
              <a:t>Emergency Operations Center</a:t>
            </a:r>
          </a:p>
        </p:txBody>
      </p:sp>
      <p:pic>
        <p:nvPicPr>
          <p:cNvPr id="42" name="Graphic 41" descr="Clock">
            <a:extLst>
              <a:ext uri="{FF2B5EF4-FFF2-40B4-BE49-F238E27FC236}">
                <a16:creationId xmlns:a16="http://schemas.microsoft.com/office/drawing/2014/main" id="{E86693A5-1BB6-40B2-8A62-E8240D9A62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3065" y="2947694"/>
            <a:ext cx="914400" cy="914400"/>
          </a:xfrm>
          <a:prstGeom prst="rect">
            <a:avLst/>
          </a:prstGeom>
        </p:spPr>
      </p:pic>
      <p:pic>
        <p:nvPicPr>
          <p:cNvPr id="44" name="Graphic 43" descr="Newspaper">
            <a:extLst>
              <a:ext uri="{FF2B5EF4-FFF2-40B4-BE49-F238E27FC236}">
                <a16:creationId xmlns:a16="http://schemas.microsoft.com/office/drawing/2014/main" id="{0BE1A22B-A13A-442C-BB46-AB562375CE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1694" y="2998286"/>
            <a:ext cx="861428" cy="861428"/>
          </a:xfrm>
          <a:prstGeom prst="rect">
            <a:avLst/>
          </a:prstGeom>
        </p:spPr>
      </p:pic>
      <p:pic>
        <p:nvPicPr>
          <p:cNvPr id="46" name="Graphic 45" descr="Internet">
            <a:extLst>
              <a:ext uri="{FF2B5EF4-FFF2-40B4-BE49-F238E27FC236}">
                <a16:creationId xmlns:a16="http://schemas.microsoft.com/office/drawing/2014/main" id="{AB2210CD-E39B-49C1-A5DD-D3E3D5D63F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5767" y="2970777"/>
            <a:ext cx="813625" cy="813625"/>
          </a:xfrm>
          <a:prstGeom prst="rect">
            <a:avLst/>
          </a:prstGeom>
        </p:spPr>
      </p:pic>
      <p:pic>
        <p:nvPicPr>
          <p:cNvPr id="48" name="Graphic 47" descr="Share with person">
            <a:extLst>
              <a:ext uri="{FF2B5EF4-FFF2-40B4-BE49-F238E27FC236}">
                <a16:creationId xmlns:a16="http://schemas.microsoft.com/office/drawing/2014/main" id="{D692A50F-7A6D-4CD8-B368-BA13ED288E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70923" y="2948703"/>
            <a:ext cx="914400" cy="914400"/>
          </a:xfrm>
          <a:prstGeom prst="rect">
            <a:avLst/>
          </a:prstGeom>
        </p:spPr>
      </p:pic>
    </p:spTree>
    <p:extLst>
      <p:ext uri="{BB962C8B-B14F-4D97-AF65-F5344CB8AC3E}">
        <p14:creationId xmlns:p14="http://schemas.microsoft.com/office/powerpoint/2010/main" val="67144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E4DE29-4066-45FB-86E9-55B36BD6130B}"/>
              </a:ext>
            </a:extLst>
          </p:cNvPr>
          <p:cNvPicPr>
            <a:picLocks noChangeAspect="1"/>
          </p:cNvPicPr>
          <p:nvPr/>
        </p:nvPicPr>
        <p:blipFill>
          <a:blip r:embed="rId2"/>
          <a:stretch>
            <a:fillRect/>
          </a:stretch>
        </p:blipFill>
        <p:spPr>
          <a:xfrm>
            <a:off x="228600" y="1129071"/>
            <a:ext cx="8686800" cy="4599857"/>
          </a:xfrm>
          <a:prstGeom prst="rect">
            <a:avLst/>
          </a:prstGeom>
        </p:spPr>
      </p:pic>
      <p:sp>
        <p:nvSpPr>
          <p:cNvPr id="4" name="Title 2">
            <a:extLst>
              <a:ext uri="{FF2B5EF4-FFF2-40B4-BE49-F238E27FC236}">
                <a16:creationId xmlns:a16="http://schemas.microsoft.com/office/drawing/2014/main" id="{F38B75E9-F0FB-4399-9BAF-CF0EFB38AE4C}"/>
              </a:ext>
            </a:extLst>
          </p:cNvPr>
          <p:cNvSpPr txBox="1">
            <a:spLocks/>
          </p:cNvSpPr>
          <p:nvPr/>
        </p:nvSpPr>
        <p:spPr>
          <a:xfrm>
            <a:off x="1600200" y="152400"/>
            <a:ext cx="6498266"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6600" dirty="0"/>
              <a:t>Resource Hub</a:t>
            </a:r>
          </a:p>
        </p:txBody>
      </p:sp>
      <p:sp>
        <p:nvSpPr>
          <p:cNvPr id="5" name="Title 2">
            <a:extLst>
              <a:ext uri="{FF2B5EF4-FFF2-40B4-BE49-F238E27FC236}">
                <a16:creationId xmlns:a16="http://schemas.microsoft.com/office/drawing/2014/main" id="{D5997F29-5B1B-41C5-A15E-D995EB44BB94}"/>
              </a:ext>
            </a:extLst>
          </p:cNvPr>
          <p:cNvSpPr txBox="1">
            <a:spLocks/>
          </p:cNvSpPr>
          <p:nvPr/>
        </p:nvSpPr>
        <p:spPr>
          <a:xfrm>
            <a:off x="1828800" y="5486400"/>
            <a:ext cx="7203558"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a:solidFill>
                  <a:schemeClr val="tx1"/>
                </a:solidFill>
                <a:hlinkClick r:id="rId3">
                  <a:extLst>
                    <a:ext uri="{A12FA001-AC4F-418D-AE19-62706E023703}">
                      <ahyp:hlinkClr xmlns:ahyp="http://schemas.microsoft.com/office/drawing/2018/hyperlinkcolor" val="tx"/>
                    </a:ext>
                  </a:extLst>
                </a:hlinkClick>
              </a:rPr>
              <a:t>Click here for Racine County Coronavirus Response Hub</a:t>
            </a:r>
            <a:endParaRPr lang="en-US" sz="2000" dirty="0">
              <a:solidFill>
                <a:schemeClr val="tx1"/>
              </a:solidFill>
            </a:endParaRPr>
          </a:p>
        </p:txBody>
      </p:sp>
    </p:spTree>
    <p:extLst>
      <p:ext uri="{BB962C8B-B14F-4D97-AF65-F5344CB8AC3E}">
        <p14:creationId xmlns:p14="http://schemas.microsoft.com/office/powerpoint/2010/main" val="267511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D33C2B5-7BED-4A84-84DE-700F247258BA}"/>
              </a:ext>
            </a:extLst>
          </p:cNvPr>
          <p:cNvSpPr/>
          <p:nvPr/>
        </p:nvSpPr>
        <p:spPr>
          <a:xfrm>
            <a:off x="3585720" y="2395472"/>
            <a:ext cx="1761117" cy="179819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5" name="Oval 4">
            <a:extLst>
              <a:ext uri="{FF2B5EF4-FFF2-40B4-BE49-F238E27FC236}">
                <a16:creationId xmlns:a16="http://schemas.microsoft.com/office/drawing/2014/main" id="{E9FED4CE-7DD8-4B2A-B523-8F727868E8F6}"/>
              </a:ext>
            </a:extLst>
          </p:cNvPr>
          <p:cNvSpPr/>
          <p:nvPr/>
        </p:nvSpPr>
        <p:spPr>
          <a:xfrm>
            <a:off x="3230258" y="875568"/>
            <a:ext cx="1007504" cy="1028712"/>
          </a:xfrm>
          <a:prstGeom prst="ellipse">
            <a:avLst/>
          </a:prstGeom>
          <a:solidFill>
            <a:srgbClr val="11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cxnSp>
        <p:nvCxnSpPr>
          <p:cNvPr id="6" name="Straight Arrow Connector 5">
            <a:extLst>
              <a:ext uri="{FF2B5EF4-FFF2-40B4-BE49-F238E27FC236}">
                <a16:creationId xmlns:a16="http://schemas.microsoft.com/office/drawing/2014/main" id="{E83029E1-05D5-43BB-AA1D-DE9CA9036C54}"/>
              </a:ext>
            </a:extLst>
          </p:cNvPr>
          <p:cNvCxnSpPr>
            <a:cxnSpLocks/>
          </p:cNvCxnSpPr>
          <p:nvPr/>
        </p:nvCxnSpPr>
        <p:spPr>
          <a:xfrm>
            <a:off x="3938283" y="1944296"/>
            <a:ext cx="220593" cy="415680"/>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DBE1327-D016-4289-989E-F80CE45DA7C8}"/>
              </a:ext>
            </a:extLst>
          </p:cNvPr>
          <p:cNvCxnSpPr/>
          <p:nvPr/>
        </p:nvCxnSpPr>
        <p:spPr>
          <a:xfrm rot="5400000">
            <a:off x="4205512" y="4473918"/>
            <a:ext cx="520138" cy="1390"/>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8C543D7-868B-4FAD-9D5E-19420DFC1891}"/>
              </a:ext>
            </a:extLst>
          </p:cNvPr>
          <p:cNvSpPr/>
          <p:nvPr/>
        </p:nvSpPr>
        <p:spPr>
          <a:xfrm>
            <a:off x="3962525" y="4756896"/>
            <a:ext cx="1007504" cy="1028712"/>
          </a:xfrm>
          <a:prstGeom prst="ellipse">
            <a:avLst/>
          </a:prstGeom>
          <a:solidFill>
            <a:srgbClr val="11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9" name="Oval 8">
            <a:extLst>
              <a:ext uri="{FF2B5EF4-FFF2-40B4-BE49-F238E27FC236}">
                <a16:creationId xmlns:a16="http://schemas.microsoft.com/office/drawing/2014/main" id="{304ED894-EF9B-406F-AE74-116B6DEE9DA6}"/>
              </a:ext>
            </a:extLst>
          </p:cNvPr>
          <p:cNvSpPr/>
          <p:nvPr/>
        </p:nvSpPr>
        <p:spPr>
          <a:xfrm rot="2700000">
            <a:off x="5629405" y="1718315"/>
            <a:ext cx="1028712" cy="1007504"/>
          </a:xfrm>
          <a:prstGeom prst="ellipse">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cxnSp>
        <p:nvCxnSpPr>
          <p:cNvPr id="10" name="Straight Arrow Connector 9">
            <a:extLst>
              <a:ext uri="{FF2B5EF4-FFF2-40B4-BE49-F238E27FC236}">
                <a16:creationId xmlns:a16="http://schemas.microsoft.com/office/drawing/2014/main" id="{0CFCFE2D-ED35-438B-B46E-D6A1F295AC42}"/>
              </a:ext>
            </a:extLst>
          </p:cNvPr>
          <p:cNvCxnSpPr>
            <a:cxnSpLocks/>
          </p:cNvCxnSpPr>
          <p:nvPr/>
        </p:nvCxnSpPr>
        <p:spPr>
          <a:xfrm flipH="1">
            <a:off x="5234347" y="2559150"/>
            <a:ext cx="457485" cy="256127"/>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78942EB-5427-4B89-B374-A93312456DA1}"/>
              </a:ext>
            </a:extLst>
          </p:cNvPr>
          <p:cNvCxnSpPr/>
          <p:nvPr/>
        </p:nvCxnSpPr>
        <p:spPr>
          <a:xfrm rot="8100000">
            <a:off x="3374253" y="4127916"/>
            <a:ext cx="509412" cy="1420"/>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EB18C99-9CED-429E-839C-48BC5A76ECA5}"/>
              </a:ext>
            </a:extLst>
          </p:cNvPr>
          <p:cNvSpPr/>
          <p:nvPr/>
        </p:nvSpPr>
        <p:spPr>
          <a:xfrm rot="2700000">
            <a:off x="2568343" y="4182632"/>
            <a:ext cx="1028712" cy="1007504"/>
          </a:xfrm>
          <a:prstGeom prst="ellipse">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3" name="Oval 12">
            <a:extLst>
              <a:ext uri="{FF2B5EF4-FFF2-40B4-BE49-F238E27FC236}">
                <a16:creationId xmlns:a16="http://schemas.microsoft.com/office/drawing/2014/main" id="{0AB9417F-F419-4066-B2AB-835E7CAE8203}"/>
              </a:ext>
            </a:extLst>
          </p:cNvPr>
          <p:cNvSpPr/>
          <p:nvPr/>
        </p:nvSpPr>
        <p:spPr>
          <a:xfrm rot="5400000">
            <a:off x="5937409" y="2958118"/>
            <a:ext cx="1028712" cy="1007502"/>
          </a:xfrm>
          <a:prstGeom prst="ellipse">
            <a:avLst/>
          </a:prstGeom>
          <a:solidFill>
            <a:srgbClr val="112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cxnSp>
        <p:nvCxnSpPr>
          <p:cNvPr id="14" name="Straight Arrow Connector 13">
            <a:extLst>
              <a:ext uri="{FF2B5EF4-FFF2-40B4-BE49-F238E27FC236}">
                <a16:creationId xmlns:a16="http://schemas.microsoft.com/office/drawing/2014/main" id="{44485E9A-B77E-4124-8DD2-F0D2FE8D3B40}"/>
              </a:ext>
            </a:extLst>
          </p:cNvPr>
          <p:cNvCxnSpPr/>
          <p:nvPr/>
        </p:nvCxnSpPr>
        <p:spPr>
          <a:xfrm rot="10800000">
            <a:off x="5392719" y="3408677"/>
            <a:ext cx="509412" cy="1420"/>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709528-79A0-4266-9DC2-20613F872A0E}"/>
              </a:ext>
            </a:extLst>
          </p:cNvPr>
          <p:cNvCxnSpPr/>
          <p:nvPr/>
        </p:nvCxnSpPr>
        <p:spPr>
          <a:xfrm rot="10800000">
            <a:off x="3027787" y="3429693"/>
            <a:ext cx="509412" cy="1420"/>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05A0ED0D-75E1-4DF4-B518-F780FD02706A}"/>
              </a:ext>
            </a:extLst>
          </p:cNvPr>
          <p:cNvSpPr/>
          <p:nvPr/>
        </p:nvSpPr>
        <p:spPr>
          <a:xfrm rot="5400000">
            <a:off x="1966436" y="2975622"/>
            <a:ext cx="1028712" cy="100750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17" name="Oval 16">
            <a:extLst>
              <a:ext uri="{FF2B5EF4-FFF2-40B4-BE49-F238E27FC236}">
                <a16:creationId xmlns:a16="http://schemas.microsoft.com/office/drawing/2014/main" id="{F5A7801A-CB94-4C5B-92D2-2DBE3D01FEC9}"/>
              </a:ext>
            </a:extLst>
          </p:cNvPr>
          <p:cNvSpPr/>
          <p:nvPr/>
        </p:nvSpPr>
        <p:spPr>
          <a:xfrm rot="8100000">
            <a:off x="5344712" y="4171317"/>
            <a:ext cx="1007502" cy="10287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cxnSp>
        <p:nvCxnSpPr>
          <p:cNvPr id="18" name="Straight Arrow Connector 17">
            <a:extLst>
              <a:ext uri="{FF2B5EF4-FFF2-40B4-BE49-F238E27FC236}">
                <a16:creationId xmlns:a16="http://schemas.microsoft.com/office/drawing/2014/main" id="{C67AF8FB-6AB2-4651-B790-469636F66EBD}"/>
              </a:ext>
            </a:extLst>
          </p:cNvPr>
          <p:cNvCxnSpPr/>
          <p:nvPr/>
        </p:nvCxnSpPr>
        <p:spPr>
          <a:xfrm rot="13500000">
            <a:off x="5036008" y="4120961"/>
            <a:ext cx="520138" cy="1390"/>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D6A8208-7B24-47D2-8915-7E9FD030974C}"/>
              </a:ext>
            </a:extLst>
          </p:cNvPr>
          <p:cNvCxnSpPr>
            <a:cxnSpLocks/>
          </p:cNvCxnSpPr>
          <p:nvPr/>
        </p:nvCxnSpPr>
        <p:spPr>
          <a:xfrm flipH="1" flipV="1">
            <a:off x="3297374" y="2424190"/>
            <a:ext cx="396016" cy="253678"/>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FA80B6B-0572-41D8-ABCE-60F575B9E571}"/>
              </a:ext>
            </a:extLst>
          </p:cNvPr>
          <p:cNvSpPr/>
          <p:nvPr/>
        </p:nvSpPr>
        <p:spPr>
          <a:xfrm rot="8100000">
            <a:off x="2231775" y="1707713"/>
            <a:ext cx="1007502" cy="1028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j-lt"/>
            </a:endParaRPr>
          </a:p>
        </p:txBody>
      </p:sp>
      <p:sp>
        <p:nvSpPr>
          <p:cNvPr id="55" name="Footer Text">
            <a:extLst>
              <a:ext uri="{FF2B5EF4-FFF2-40B4-BE49-F238E27FC236}">
                <a16:creationId xmlns:a16="http://schemas.microsoft.com/office/drawing/2014/main" id="{DEE15E5D-A950-44A2-8D64-28406763DF1A}"/>
              </a:ext>
            </a:extLst>
          </p:cNvPr>
          <p:cNvSpPr txBox="1"/>
          <p:nvPr/>
        </p:nvSpPr>
        <p:spPr>
          <a:xfrm>
            <a:off x="6887794" y="1821957"/>
            <a:ext cx="1876281" cy="800219"/>
          </a:xfrm>
          <a:prstGeom prst="rect">
            <a:avLst/>
          </a:prstGeom>
          <a:noFill/>
        </p:spPr>
        <p:txBody>
          <a:bodyPr wrap="square" lIns="0" tIns="0" rIns="0" bIns="0" rtlCol="0">
            <a:spAutoFit/>
          </a:bodyPr>
          <a:lstStyle/>
          <a:p>
            <a:r>
              <a:rPr lang="en-US" sz="1600" b="1" dirty="0">
                <a:solidFill>
                  <a:schemeClr val="accent1"/>
                </a:solidFill>
                <a:latin typeface="+mj-lt"/>
              </a:rPr>
              <a:t>Municipalities</a:t>
            </a:r>
            <a:br>
              <a:rPr lang="en-US" sz="1200" dirty="0">
                <a:solidFill>
                  <a:schemeClr val="tx1">
                    <a:lumMod val="75000"/>
                    <a:lumOff val="25000"/>
                  </a:schemeClr>
                </a:solidFill>
                <a:latin typeface="+mj-lt"/>
              </a:rPr>
            </a:br>
            <a:r>
              <a:rPr lang="en-US" sz="1200" dirty="0">
                <a:solidFill>
                  <a:schemeClr val="bg1">
                    <a:lumMod val="65000"/>
                  </a:schemeClr>
                </a:solidFill>
                <a:latin typeface="+mj-lt"/>
              </a:rPr>
              <a:t>EOC amassing PPE equipment for municipalities</a:t>
            </a:r>
            <a:endParaRPr lang="en-US" sz="1200" dirty="0">
              <a:solidFill>
                <a:schemeClr val="tx1">
                  <a:lumMod val="75000"/>
                  <a:lumOff val="25000"/>
                </a:schemeClr>
              </a:solidFill>
              <a:latin typeface="+mj-lt"/>
            </a:endParaRPr>
          </a:p>
        </p:txBody>
      </p:sp>
      <p:sp>
        <p:nvSpPr>
          <p:cNvPr id="56" name="Footer Text">
            <a:extLst>
              <a:ext uri="{FF2B5EF4-FFF2-40B4-BE49-F238E27FC236}">
                <a16:creationId xmlns:a16="http://schemas.microsoft.com/office/drawing/2014/main" id="{91FE723C-9003-47CA-9C50-1E7169CD16C7}"/>
              </a:ext>
            </a:extLst>
          </p:cNvPr>
          <p:cNvSpPr txBox="1"/>
          <p:nvPr/>
        </p:nvSpPr>
        <p:spPr>
          <a:xfrm>
            <a:off x="7102034" y="3174060"/>
            <a:ext cx="1447800" cy="677108"/>
          </a:xfrm>
          <a:prstGeom prst="rect">
            <a:avLst/>
          </a:prstGeom>
          <a:noFill/>
        </p:spPr>
        <p:txBody>
          <a:bodyPr wrap="square" lIns="0" tIns="0" rIns="0" bIns="0" rtlCol="0">
            <a:spAutoFit/>
          </a:bodyPr>
          <a:lstStyle/>
          <a:p>
            <a:r>
              <a:rPr lang="en-US" sz="1600" b="1" dirty="0">
                <a:latin typeface="+mj-lt"/>
              </a:rPr>
              <a:t>National </a:t>
            </a:r>
          </a:p>
          <a:p>
            <a:r>
              <a:rPr lang="en-US" sz="1600" b="1" dirty="0">
                <a:latin typeface="+mj-lt"/>
              </a:rPr>
              <a:t>Stockpile</a:t>
            </a:r>
            <a:br>
              <a:rPr lang="en-US" sz="1200" dirty="0">
                <a:solidFill>
                  <a:schemeClr val="tx1">
                    <a:lumMod val="75000"/>
                    <a:lumOff val="25000"/>
                  </a:schemeClr>
                </a:solidFill>
                <a:latin typeface="+mj-lt"/>
              </a:rPr>
            </a:br>
            <a:endParaRPr lang="en-US" sz="1200" dirty="0">
              <a:solidFill>
                <a:schemeClr val="tx1">
                  <a:lumMod val="75000"/>
                  <a:lumOff val="25000"/>
                </a:schemeClr>
              </a:solidFill>
              <a:latin typeface="+mj-lt"/>
            </a:endParaRPr>
          </a:p>
        </p:txBody>
      </p:sp>
      <p:sp>
        <p:nvSpPr>
          <p:cNvPr id="57" name="Footer Text">
            <a:extLst>
              <a:ext uri="{FF2B5EF4-FFF2-40B4-BE49-F238E27FC236}">
                <a16:creationId xmlns:a16="http://schemas.microsoft.com/office/drawing/2014/main" id="{4F6A2EB9-F4C4-4A18-9739-3F8AF73AA606}"/>
              </a:ext>
            </a:extLst>
          </p:cNvPr>
          <p:cNvSpPr txBox="1"/>
          <p:nvPr/>
        </p:nvSpPr>
        <p:spPr>
          <a:xfrm>
            <a:off x="6574279" y="4409493"/>
            <a:ext cx="2386486" cy="615553"/>
          </a:xfrm>
          <a:prstGeom prst="rect">
            <a:avLst/>
          </a:prstGeom>
          <a:noFill/>
        </p:spPr>
        <p:txBody>
          <a:bodyPr wrap="square" lIns="0" tIns="0" rIns="0" bIns="0" rtlCol="0">
            <a:spAutoFit/>
          </a:bodyPr>
          <a:lstStyle/>
          <a:p>
            <a:r>
              <a:rPr lang="en-US" sz="1600" b="1" dirty="0">
                <a:solidFill>
                  <a:srgbClr val="D9D9D9"/>
                </a:solidFill>
                <a:latin typeface="+mj-lt"/>
              </a:rPr>
              <a:t>PPE Requests</a:t>
            </a:r>
            <a:br>
              <a:rPr lang="en-US" sz="1200" dirty="0">
                <a:solidFill>
                  <a:schemeClr val="tx1">
                    <a:lumMod val="75000"/>
                    <a:lumOff val="25000"/>
                  </a:schemeClr>
                </a:solidFill>
                <a:latin typeface="+mj-lt"/>
              </a:rPr>
            </a:br>
            <a:r>
              <a:rPr lang="en-US" sz="1200" dirty="0">
                <a:solidFill>
                  <a:schemeClr val="bg1">
                    <a:lumMod val="65000"/>
                  </a:schemeClr>
                </a:solidFill>
                <a:latin typeface="+mj-lt"/>
              </a:rPr>
              <a:t>Municipalities request PPE at EOClogistics@racinecounty.com</a:t>
            </a:r>
            <a:endParaRPr lang="en-US" sz="1200" dirty="0">
              <a:solidFill>
                <a:schemeClr val="tx1">
                  <a:lumMod val="75000"/>
                  <a:lumOff val="25000"/>
                </a:schemeClr>
              </a:solidFill>
              <a:latin typeface="+mj-lt"/>
            </a:endParaRPr>
          </a:p>
        </p:txBody>
      </p:sp>
      <p:sp>
        <p:nvSpPr>
          <p:cNvPr id="58" name="Footer Text">
            <a:extLst>
              <a:ext uri="{FF2B5EF4-FFF2-40B4-BE49-F238E27FC236}">
                <a16:creationId xmlns:a16="http://schemas.microsoft.com/office/drawing/2014/main" id="{A9A98B0C-43C1-45C9-B7B6-4FA8FF052397}"/>
              </a:ext>
            </a:extLst>
          </p:cNvPr>
          <p:cNvSpPr txBox="1"/>
          <p:nvPr/>
        </p:nvSpPr>
        <p:spPr>
          <a:xfrm>
            <a:off x="3325231" y="5897494"/>
            <a:ext cx="2400502" cy="615553"/>
          </a:xfrm>
          <a:prstGeom prst="rect">
            <a:avLst/>
          </a:prstGeom>
          <a:noFill/>
        </p:spPr>
        <p:txBody>
          <a:bodyPr wrap="square" lIns="0" tIns="0" rIns="0" bIns="0" rtlCol="0">
            <a:spAutoFit/>
          </a:bodyPr>
          <a:lstStyle/>
          <a:p>
            <a:pPr algn="ctr"/>
            <a:r>
              <a:rPr lang="en-US" sz="1600" b="1" dirty="0">
                <a:latin typeface="+mj-lt"/>
              </a:rPr>
              <a:t>Delivery Prioritization</a:t>
            </a:r>
            <a:br>
              <a:rPr lang="en-US" sz="1200" dirty="0">
                <a:solidFill>
                  <a:schemeClr val="tx1">
                    <a:lumMod val="75000"/>
                    <a:lumOff val="25000"/>
                  </a:schemeClr>
                </a:solidFill>
                <a:latin typeface="+mj-lt"/>
              </a:rPr>
            </a:br>
            <a:r>
              <a:rPr lang="en-US" sz="1200" dirty="0">
                <a:solidFill>
                  <a:schemeClr val="bg1">
                    <a:lumMod val="65000"/>
                  </a:schemeClr>
                </a:solidFill>
                <a:latin typeface="+mj-lt"/>
              </a:rPr>
              <a:t>EOC prioritizes deliveries, (e.g., long-term care facilities)</a:t>
            </a:r>
            <a:endParaRPr lang="en-US" sz="1200" dirty="0">
              <a:solidFill>
                <a:schemeClr val="tx1">
                  <a:lumMod val="75000"/>
                  <a:lumOff val="25000"/>
                </a:schemeClr>
              </a:solidFill>
              <a:latin typeface="+mj-lt"/>
            </a:endParaRPr>
          </a:p>
        </p:txBody>
      </p:sp>
      <p:sp>
        <p:nvSpPr>
          <p:cNvPr id="59" name="Footer Text">
            <a:extLst>
              <a:ext uri="{FF2B5EF4-FFF2-40B4-BE49-F238E27FC236}">
                <a16:creationId xmlns:a16="http://schemas.microsoft.com/office/drawing/2014/main" id="{91C685D2-1CE2-420A-BF3E-468E5B44FC64}"/>
              </a:ext>
            </a:extLst>
          </p:cNvPr>
          <p:cNvSpPr txBox="1"/>
          <p:nvPr/>
        </p:nvSpPr>
        <p:spPr>
          <a:xfrm>
            <a:off x="309331" y="4409493"/>
            <a:ext cx="2046501" cy="615553"/>
          </a:xfrm>
          <a:prstGeom prst="rect">
            <a:avLst/>
          </a:prstGeom>
          <a:noFill/>
        </p:spPr>
        <p:txBody>
          <a:bodyPr wrap="square" lIns="0" tIns="0" rIns="0" bIns="0" rtlCol="0">
            <a:spAutoFit/>
          </a:bodyPr>
          <a:lstStyle/>
          <a:p>
            <a:pPr algn="r"/>
            <a:r>
              <a:rPr lang="en-US" sz="1600" b="1" dirty="0">
                <a:solidFill>
                  <a:schemeClr val="accent1"/>
                </a:solidFill>
                <a:latin typeface="+mj-lt"/>
              </a:rPr>
              <a:t>First Delivery</a:t>
            </a:r>
            <a:br>
              <a:rPr lang="en-US" sz="1200" dirty="0">
                <a:solidFill>
                  <a:schemeClr val="tx1">
                    <a:lumMod val="75000"/>
                    <a:lumOff val="25000"/>
                  </a:schemeClr>
                </a:solidFill>
                <a:latin typeface="+mj-lt"/>
              </a:rPr>
            </a:br>
            <a:r>
              <a:rPr lang="en-US" sz="1200" dirty="0">
                <a:solidFill>
                  <a:schemeClr val="bg1">
                    <a:lumMod val="65000"/>
                  </a:schemeClr>
                </a:solidFill>
                <a:latin typeface="+mj-lt"/>
              </a:rPr>
              <a:t>First delivery out by Monday, March 23</a:t>
            </a:r>
            <a:endParaRPr lang="en-US" sz="1200" dirty="0">
              <a:solidFill>
                <a:schemeClr val="tx1">
                  <a:lumMod val="75000"/>
                  <a:lumOff val="25000"/>
                </a:schemeClr>
              </a:solidFill>
              <a:latin typeface="+mj-lt"/>
            </a:endParaRPr>
          </a:p>
        </p:txBody>
      </p:sp>
      <p:sp>
        <p:nvSpPr>
          <p:cNvPr id="61" name="Footer Text">
            <a:extLst>
              <a:ext uri="{FF2B5EF4-FFF2-40B4-BE49-F238E27FC236}">
                <a16:creationId xmlns:a16="http://schemas.microsoft.com/office/drawing/2014/main" id="{BAD5E11A-B93E-443B-B094-313A29985E35}"/>
              </a:ext>
            </a:extLst>
          </p:cNvPr>
          <p:cNvSpPr txBox="1"/>
          <p:nvPr/>
        </p:nvSpPr>
        <p:spPr>
          <a:xfrm>
            <a:off x="-28139" y="2986762"/>
            <a:ext cx="1855964" cy="800219"/>
          </a:xfrm>
          <a:prstGeom prst="rect">
            <a:avLst/>
          </a:prstGeom>
          <a:noFill/>
        </p:spPr>
        <p:txBody>
          <a:bodyPr wrap="square" lIns="0" tIns="0" rIns="0" bIns="0" rtlCol="0">
            <a:spAutoFit/>
          </a:bodyPr>
          <a:lstStyle/>
          <a:p>
            <a:pPr algn="r"/>
            <a:r>
              <a:rPr lang="en-US" sz="1600" b="1" dirty="0">
                <a:solidFill>
                  <a:srgbClr val="D9D9D9"/>
                </a:solidFill>
                <a:latin typeface="+mj-lt"/>
              </a:rPr>
              <a:t>SCJ Support</a:t>
            </a:r>
            <a:br>
              <a:rPr lang="en-US" sz="1200" dirty="0">
                <a:solidFill>
                  <a:schemeClr val="tx1">
                    <a:lumMod val="75000"/>
                    <a:lumOff val="25000"/>
                  </a:schemeClr>
                </a:solidFill>
                <a:latin typeface="+mj-lt"/>
              </a:rPr>
            </a:br>
            <a:r>
              <a:rPr lang="en-US" sz="1200" dirty="0">
                <a:solidFill>
                  <a:schemeClr val="bg1">
                    <a:lumMod val="65000"/>
                  </a:schemeClr>
                </a:solidFill>
                <a:latin typeface="+mj-lt"/>
              </a:rPr>
              <a:t>SCJ cleaning packs to </a:t>
            </a:r>
          </a:p>
          <a:p>
            <a:pPr algn="r"/>
            <a:r>
              <a:rPr lang="en-US" sz="1200" dirty="0">
                <a:solidFill>
                  <a:schemeClr val="bg1">
                    <a:lumMod val="65000"/>
                  </a:schemeClr>
                </a:solidFill>
                <a:latin typeface="+mj-lt"/>
              </a:rPr>
              <a:t>all police and fire </a:t>
            </a:r>
          </a:p>
          <a:p>
            <a:pPr algn="r"/>
            <a:r>
              <a:rPr lang="en-US" sz="1200" dirty="0">
                <a:solidFill>
                  <a:schemeClr val="bg1">
                    <a:lumMod val="65000"/>
                  </a:schemeClr>
                </a:solidFill>
                <a:latin typeface="+mj-lt"/>
              </a:rPr>
              <a:t>East of I-94</a:t>
            </a:r>
            <a:endParaRPr lang="en-US" sz="1200" dirty="0">
              <a:solidFill>
                <a:schemeClr val="tx1">
                  <a:lumMod val="75000"/>
                  <a:lumOff val="25000"/>
                </a:schemeClr>
              </a:solidFill>
              <a:latin typeface="+mj-lt"/>
            </a:endParaRPr>
          </a:p>
        </p:txBody>
      </p:sp>
      <p:sp>
        <p:nvSpPr>
          <p:cNvPr id="62" name="Footer Text">
            <a:extLst>
              <a:ext uri="{FF2B5EF4-FFF2-40B4-BE49-F238E27FC236}">
                <a16:creationId xmlns:a16="http://schemas.microsoft.com/office/drawing/2014/main" id="{296454EE-5548-455E-9326-89CD5CA5CEA1}"/>
              </a:ext>
            </a:extLst>
          </p:cNvPr>
          <p:cNvSpPr txBox="1"/>
          <p:nvPr/>
        </p:nvSpPr>
        <p:spPr>
          <a:xfrm>
            <a:off x="163576" y="1780265"/>
            <a:ext cx="1855964" cy="800219"/>
          </a:xfrm>
          <a:prstGeom prst="rect">
            <a:avLst/>
          </a:prstGeom>
          <a:noFill/>
        </p:spPr>
        <p:txBody>
          <a:bodyPr wrap="square" lIns="0" tIns="0" rIns="0" bIns="0" rtlCol="0">
            <a:spAutoFit/>
          </a:bodyPr>
          <a:lstStyle/>
          <a:p>
            <a:pPr algn="r"/>
            <a:r>
              <a:rPr lang="en-US" sz="1600" b="1" dirty="0">
                <a:solidFill>
                  <a:schemeClr val="accent1"/>
                </a:solidFill>
                <a:latin typeface="+mj-lt"/>
              </a:rPr>
              <a:t>Masks Initiative</a:t>
            </a:r>
            <a:br>
              <a:rPr lang="en-US" sz="1200" dirty="0">
                <a:solidFill>
                  <a:schemeClr val="tx1">
                    <a:lumMod val="75000"/>
                    <a:lumOff val="25000"/>
                  </a:schemeClr>
                </a:solidFill>
                <a:latin typeface="+mj-lt"/>
              </a:rPr>
            </a:br>
            <a:r>
              <a:rPr lang="en-US" sz="1200" dirty="0">
                <a:solidFill>
                  <a:schemeClr val="bg1">
                    <a:lumMod val="65000"/>
                  </a:schemeClr>
                </a:solidFill>
                <a:latin typeface="+mj-lt"/>
              </a:rPr>
              <a:t>Sheriff’s Office led masks initiative, receiving 1,200 to date</a:t>
            </a:r>
            <a:endParaRPr lang="en-US" sz="1200" dirty="0">
              <a:solidFill>
                <a:schemeClr val="tx1">
                  <a:lumMod val="75000"/>
                  <a:lumOff val="25000"/>
                </a:schemeClr>
              </a:solidFill>
              <a:latin typeface="+mj-lt"/>
            </a:endParaRPr>
          </a:p>
        </p:txBody>
      </p:sp>
      <p:sp>
        <p:nvSpPr>
          <p:cNvPr id="63" name="Footer Text">
            <a:extLst>
              <a:ext uri="{FF2B5EF4-FFF2-40B4-BE49-F238E27FC236}">
                <a16:creationId xmlns:a16="http://schemas.microsoft.com/office/drawing/2014/main" id="{B4C1CDFF-D7BD-4575-9F1C-3BF28C8752AD}"/>
              </a:ext>
            </a:extLst>
          </p:cNvPr>
          <p:cNvSpPr txBox="1"/>
          <p:nvPr/>
        </p:nvSpPr>
        <p:spPr>
          <a:xfrm>
            <a:off x="815364" y="633207"/>
            <a:ext cx="2400502" cy="430887"/>
          </a:xfrm>
          <a:prstGeom prst="rect">
            <a:avLst/>
          </a:prstGeom>
          <a:noFill/>
        </p:spPr>
        <p:txBody>
          <a:bodyPr wrap="square" lIns="0" tIns="0" rIns="0" bIns="0" rtlCol="0">
            <a:spAutoFit/>
          </a:bodyPr>
          <a:lstStyle/>
          <a:p>
            <a:pPr algn="r"/>
            <a:r>
              <a:rPr lang="en-US" sz="1600" b="1" dirty="0">
                <a:latin typeface="+mj-lt"/>
              </a:rPr>
              <a:t>HSD PPE Equipment</a:t>
            </a:r>
            <a:br>
              <a:rPr lang="en-US" sz="1200" dirty="0">
                <a:solidFill>
                  <a:schemeClr val="tx1">
                    <a:lumMod val="75000"/>
                    <a:lumOff val="25000"/>
                  </a:schemeClr>
                </a:solidFill>
                <a:latin typeface="+mj-lt"/>
              </a:rPr>
            </a:br>
            <a:endParaRPr lang="en-US" sz="1200" dirty="0">
              <a:solidFill>
                <a:schemeClr val="tx1">
                  <a:lumMod val="75000"/>
                  <a:lumOff val="25000"/>
                </a:schemeClr>
              </a:solidFill>
              <a:latin typeface="+mj-lt"/>
            </a:endParaRPr>
          </a:p>
        </p:txBody>
      </p:sp>
      <p:sp>
        <p:nvSpPr>
          <p:cNvPr id="66" name="Google Shape;419;p20">
            <a:extLst>
              <a:ext uri="{FF2B5EF4-FFF2-40B4-BE49-F238E27FC236}">
                <a16:creationId xmlns:a16="http://schemas.microsoft.com/office/drawing/2014/main" id="{320470C4-0BB6-49A6-BDC3-FBD968406A48}"/>
              </a:ext>
            </a:extLst>
          </p:cNvPr>
          <p:cNvSpPr txBox="1"/>
          <p:nvPr/>
        </p:nvSpPr>
        <p:spPr>
          <a:xfrm>
            <a:off x="3444568" y="2793437"/>
            <a:ext cx="2013623" cy="6159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4000"/>
              <a:buFont typeface="Montserrat"/>
              <a:buNone/>
            </a:pPr>
            <a:r>
              <a:rPr lang="en-US" sz="2000" b="1" i="0" u="none" dirty="0">
                <a:solidFill>
                  <a:schemeClr val="dk1"/>
                </a:solidFill>
                <a:latin typeface="Montserrat"/>
                <a:ea typeface="Montserrat"/>
                <a:cs typeface="Montserrat"/>
                <a:sym typeface="Montserrat"/>
              </a:rPr>
              <a:t>Personal Protective Equipment</a:t>
            </a:r>
            <a:endParaRPr sz="900" dirty="0"/>
          </a:p>
        </p:txBody>
      </p:sp>
      <p:sp>
        <p:nvSpPr>
          <p:cNvPr id="67" name="Google Shape;305;p17">
            <a:extLst>
              <a:ext uri="{FF2B5EF4-FFF2-40B4-BE49-F238E27FC236}">
                <a16:creationId xmlns:a16="http://schemas.microsoft.com/office/drawing/2014/main" id="{DF4B801A-134F-4D58-8117-3A21E7A7A1BB}"/>
              </a:ext>
            </a:extLst>
          </p:cNvPr>
          <p:cNvSpPr txBox="1"/>
          <p:nvPr/>
        </p:nvSpPr>
        <p:spPr>
          <a:xfrm>
            <a:off x="6016992" y="1835841"/>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1</a:t>
            </a:r>
            <a:endParaRPr sz="1100" dirty="0">
              <a:solidFill>
                <a:schemeClr val="bg1"/>
              </a:solidFill>
            </a:endParaRPr>
          </a:p>
        </p:txBody>
      </p:sp>
      <p:sp>
        <p:nvSpPr>
          <p:cNvPr id="69" name="Google Shape;305;p17">
            <a:extLst>
              <a:ext uri="{FF2B5EF4-FFF2-40B4-BE49-F238E27FC236}">
                <a16:creationId xmlns:a16="http://schemas.microsoft.com/office/drawing/2014/main" id="{00516F26-466B-4C52-8292-0793B22D3E82}"/>
              </a:ext>
            </a:extLst>
          </p:cNvPr>
          <p:cNvSpPr txBox="1"/>
          <p:nvPr/>
        </p:nvSpPr>
        <p:spPr>
          <a:xfrm>
            <a:off x="6246446" y="3047940"/>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2</a:t>
            </a:r>
            <a:endParaRPr sz="1100" dirty="0">
              <a:solidFill>
                <a:schemeClr val="bg1"/>
              </a:solidFill>
            </a:endParaRPr>
          </a:p>
        </p:txBody>
      </p:sp>
      <p:sp>
        <p:nvSpPr>
          <p:cNvPr id="70" name="Google Shape;305;p17">
            <a:extLst>
              <a:ext uri="{FF2B5EF4-FFF2-40B4-BE49-F238E27FC236}">
                <a16:creationId xmlns:a16="http://schemas.microsoft.com/office/drawing/2014/main" id="{E2EF2767-5F3A-4B6D-8704-58D5A6376884}"/>
              </a:ext>
            </a:extLst>
          </p:cNvPr>
          <p:cNvSpPr txBox="1"/>
          <p:nvPr/>
        </p:nvSpPr>
        <p:spPr>
          <a:xfrm>
            <a:off x="5671997" y="4306044"/>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3</a:t>
            </a:r>
            <a:endParaRPr sz="1100" dirty="0">
              <a:solidFill>
                <a:schemeClr val="bg1"/>
              </a:solidFill>
            </a:endParaRPr>
          </a:p>
        </p:txBody>
      </p:sp>
      <p:sp>
        <p:nvSpPr>
          <p:cNvPr id="71" name="Google Shape;305;p17">
            <a:extLst>
              <a:ext uri="{FF2B5EF4-FFF2-40B4-BE49-F238E27FC236}">
                <a16:creationId xmlns:a16="http://schemas.microsoft.com/office/drawing/2014/main" id="{AB91315E-D195-40BF-8E63-53D1128554E1}"/>
              </a:ext>
            </a:extLst>
          </p:cNvPr>
          <p:cNvSpPr txBox="1"/>
          <p:nvPr/>
        </p:nvSpPr>
        <p:spPr>
          <a:xfrm>
            <a:off x="4173060" y="4842043"/>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4</a:t>
            </a:r>
            <a:endParaRPr sz="1100" dirty="0">
              <a:solidFill>
                <a:schemeClr val="bg1"/>
              </a:solidFill>
            </a:endParaRPr>
          </a:p>
        </p:txBody>
      </p:sp>
      <p:sp>
        <p:nvSpPr>
          <p:cNvPr id="72" name="Google Shape;305;p17">
            <a:extLst>
              <a:ext uri="{FF2B5EF4-FFF2-40B4-BE49-F238E27FC236}">
                <a16:creationId xmlns:a16="http://schemas.microsoft.com/office/drawing/2014/main" id="{C53571BD-0481-49F5-9D93-F3A2AF1A5385}"/>
              </a:ext>
            </a:extLst>
          </p:cNvPr>
          <p:cNvSpPr txBox="1"/>
          <p:nvPr/>
        </p:nvSpPr>
        <p:spPr>
          <a:xfrm>
            <a:off x="2847119" y="4297105"/>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5</a:t>
            </a:r>
            <a:endParaRPr sz="1100" dirty="0">
              <a:solidFill>
                <a:schemeClr val="bg1"/>
              </a:solidFill>
            </a:endParaRPr>
          </a:p>
        </p:txBody>
      </p:sp>
      <p:sp>
        <p:nvSpPr>
          <p:cNvPr id="73" name="Google Shape;305;p17">
            <a:extLst>
              <a:ext uri="{FF2B5EF4-FFF2-40B4-BE49-F238E27FC236}">
                <a16:creationId xmlns:a16="http://schemas.microsoft.com/office/drawing/2014/main" id="{2BEF2919-261F-4B06-BF88-C97B7478BD09}"/>
              </a:ext>
            </a:extLst>
          </p:cNvPr>
          <p:cNvSpPr txBox="1"/>
          <p:nvPr/>
        </p:nvSpPr>
        <p:spPr>
          <a:xfrm>
            <a:off x="2207816" y="3064140"/>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6</a:t>
            </a:r>
            <a:endParaRPr sz="1100" dirty="0">
              <a:solidFill>
                <a:schemeClr val="bg1"/>
              </a:solidFill>
            </a:endParaRPr>
          </a:p>
        </p:txBody>
      </p:sp>
      <p:sp>
        <p:nvSpPr>
          <p:cNvPr id="74" name="Google Shape;305;p17">
            <a:extLst>
              <a:ext uri="{FF2B5EF4-FFF2-40B4-BE49-F238E27FC236}">
                <a16:creationId xmlns:a16="http://schemas.microsoft.com/office/drawing/2014/main" id="{F23AF282-84BE-4F75-A94F-25CAACF630F2}"/>
              </a:ext>
            </a:extLst>
          </p:cNvPr>
          <p:cNvSpPr txBox="1"/>
          <p:nvPr/>
        </p:nvSpPr>
        <p:spPr>
          <a:xfrm>
            <a:off x="2532841" y="1851981"/>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7</a:t>
            </a:r>
            <a:endParaRPr sz="1100" dirty="0">
              <a:solidFill>
                <a:schemeClr val="bg1"/>
              </a:solidFill>
            </a:endParaRPr>
          </a:p>
        </p:txBody>
      </p:sp>
      <p:sp>
        <p:nvSpPr>
          <p:cNvPr id="75" name="Google Shape;305;p17">
            <a:extLst>
              <a:ext uri="{FF2B5EF4-FFF2-40B4-BE49-F238E27FC236}">
                <a16:creationId xmlns:a16="http://schemas.microsoft.com/office/drawing/2014/main" id="{366B54AB-D17E-4CA9-8C0F-13EE70256CC6}"/>
              </a:ext>
            </a:extLst>
          </p:cNvPr>
          <p:cNvSpPr txBox="1"/>
          <p:nvPr/>
        </p:nvSpPr>
        <p:spPr>
          <a:xfrm>
            <a:off x="3505160" y="967523"/>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8</a:t>
            </a:r>
            <a:endParaRPr sz="1100" dirty="0">
              <a:solidFill>
                <a:schemeClr val="bg1"/>
              </a:solidFill>
            </a:endParaRPr>
          </a:p>
        </p:txBody>
      </p:sp>
      <p:sp>
        <p:nvSpPr>
          <p:cNvPr id="39" name="Shape 40">
            <a:extLst>
              <a:ext uri="{FF2B5EF4-FFF2-40B4-BE49-F238E27FC236}">
                <a16:creationId xmlns:a16="http://schemas.microsoft.com/office/drawing/2014/main" id="{7F5BD6D9-8F2F-4B5B-A694-6F4BC4143E23}"/>
              </a:ext>
            </a:extLst>
          </p:cNvPr>
          <p:cNvSpPr/>
          <p:nvPr/>
        </p:nvSpPr>
        <p:spPr>
          <a:xfrm>
            <a:off x="4683595" y="837507"/>
            <a:ext cx="988402" cy="1058429"/>
          </a:xfrm>
          <a:custGeom>
            <a:avLst/>
            <a:gdLst/>
            <a:ahLst/>
            <a:cxnLst/>
            <a:rect l="0" t="0" r="0" b="0"/>
            <a:pathLst>
              <a:path w="1564970" h="1564970">
                <a:moveTo>
                  <a:pt x="782485" y="0"/>
                </a:moveTo>
                <a:cubicBezTo>
                  <a:pt x="1214641" y="0"/>
                  <a:pt x="1564970" y="350329"/>
                  <a:pt x="1564970" y="782485"/>
                </a:cubicBezTo>
                <a:cubicBezTo>
                  <a:pt x="1564970" y="1214641"/>
                  <a:pt x="1214641" y="1564970"/>
                  <a:pt x="782485" y="1564970"/>
                </a:cubicBezTo>
                <a:cubicBezTo>
                  <a:pt x="350330" y="1564970"/>
                  <a:pt x="0" y="1214641"/>
                  <a:pt x="0" y="782485"/>
                </a:cubicBezTo>
                <a:cubicBezTo>
                  <a:pt x="0" y="350329"/>
                  <a:pt x="350330" y="0"/>
                  <a:pt x="782485" y="0"/>
                </a:cubicBezTo>
                <a:close/>
              </a:path>
            </a:pathLst>
          </a:custGeom>
          <a:solidFill>
            <a:schemeClr val="bg1">
              <a:lumMod val="85000"/>
            </a:schemeClr>
          </a:solidFill>
          <a:ln w="0" cap="flat">
            <a:miter lim="127000"/>
          </a:ln>
        </p:spPr>
        <p:style>
          <a:lnRef idx="0">
            <a:srgbClr val="000000">
              <a:alpha val="0"/>
            </a:srgbClr>
          </a:lnRef>
          <a:fillRef idx="1">
            <a:srgbClr val="4672AB"/>
          </a:fillRef>
          <a:effectRef idx="0">
            <a:scrgbClr r="0" g="0" b="0"/>
          </a:effectRef>
          <a:fontRef idx="none"/>
        </p:style>
        <p:txBody>
          <a:bodyPr/>
          <a:lstStyle/>
          <a:p>
            <a:endParaRPr lang="en-US" dirty="0"/>
          </a:p>
        </p:txBody>
      </p:sp>
      <p:sp>
        <p:nvSpPr>
          <p:cNvPr id="43" name="Google Shape;305;p17">
            <a:extLst>
              <a:ext uri="{FF2B5EF4-FFF2-40B4-BE49-F238E27FC236}">
                <a16:creationId xmlns:a16="http://schemas.microsoft.com/office/drawing/2014/main" id="{83C700C8-D67F-411E-A11E-E879B1018C31}"/>
              </a:ext>
            </a:extLst>
          </p:cNvPr>
          <p:cNvSpPr txBox="1"/>
          <p:nvPr/>
        </p:nvSpPr>
        <p:spPr>
          <a:xfrm>
            <a:off x="4949438" y="960506"/>
            <a:ext cx="352422" cy="6778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9DAAB"/>
              </a:buClr>
              <a:buSzPts val="8500"/>
              <a:buFont typeface="Montserrat"/>
              <a:buNone/>
            </a:pPr>
            <a:r>
              <a:rPr lang="en-US" sz="6000" b="0" i="0" u="none" dirty="0">
                <a:solidFill>
                  <a:schemeClr val="bg1"/>
                </a:solidFill>
                <a:latin typeface="Montserrat"/>
                <a:ea typeface="Montserrat"/>
                <a:cs typeface="Montserrat"/>
                <a:sym typeface="Montserrat"/>
              </a:rPr>
              <a:t>9</a:t>
            </a:r>
            <a:endParaRPr sz="1100" dirty="0">
              <a:solidFill>
                <a:schemeClr val="bg1"/>
              </a:solidFill>
            </a:endParaRPr>
          </a:p>
        </p:txBody>
      </p:sp>
      <p:cxnSp>
        <p:nvCxnSpPr>
          <p:cNvPr id="44" name="Straight Arrow Connector 43">
            <a:extLst>
              <a:ext uri="{FF2B5EF4-FFF2-40B4-BE49-F238E27FC236}">
                <a16:creationId xmlns:a16="http://schemas.microsoft.com/office/drawing/2014/main" id="{CFCFF154-DA08-4862-BCC3-960D2BAE71CD}"/>
              </a:ext>
            </a:extLst>
          </p:cNvPr>
          <p:cNvCxnSpPr>
            <a:cxnSpLocks/>
          </p:cNvCxnSpPr>
          <p:nvPr/>
        </p:nvCxnSpPr>
        <p:spPr>
          <a:xfrm flipH="1">
            <a:off x="4724349" y="1940013"/>
            <a:ext cx="271814" cy="434579"/>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Footer Text">
            <a:extLst>
              <a:ext uri="{FF2B5EF4-FFF2-40B4-BE49-F238E27FC236}">
                <a16:creationId xmlns:a16="http://schemas.microsoft.com/office/drawing/2014/main" id="{40446382-4216-4239-9F58-FFCA3D354979}"/>
              </a:ext>
            </a:extLst>
          </p:cNvPr>
          <p:cNvSpPr txBox="1"/>
          <p:nvPr/>
        </p:nvSpPr>
        <p:spPr>
          <a:xfrm>
            <a:off x="5848208" y="520723"/>
            <a:ext cx="2766368" cy="492443"/>
          </a:xfrm>
          <a:prstGeom prst="rect">
            <a:avLst/>
          </a:prstGeom>
          <a:noFill/>
        </p:spPr>
        <p:txBody>
          <a:bodyPr wrap="square" lIns="0" tIns="0" rIns="0" bIns="0" rtlCol="0">
            <a:spAutoFit/>
          </a:bodyPr>
          <a:lstStyle/>
          <a:p>
            <a:r>
              <a:rPr lang="en-US" sz="1600" b="1" dirty="0">
                <a:solidFill>
                  <a:srgbClr val="D9D9D9"/>
                </a:solidFill>
                <a:latin typeface="+mj-lt"/>
              </a:rPr>
              <a:t>Community Partner/Industry Support</a:t>
            </a:r>
            <a:endParaRPr lang="en-US" sz="1200" dirty="0">
              <a:solidFill>
                <a:srgbClr val="D9D9D9"/>
              </a:solidFill>
              <a:latin typeface="+mj-lt"/>
            </a:endParaRPr>
          </a:p>
        </p:txBody>
      </p:sp>
    </p:spTree>
    <p:extLst>
      <p:ext uri="{BB962C8B-B14F-4D97-AF65-F5344CB8AC3E}">
        <p14:creationId xmlns:p14="http://schemas.microsoft.com/office/powerpoint/2010/main" val="80738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4BFE1-BD30-438D-825F-AA552CB92CCE}"/>
              </a:ext>
            </a:extLst>
          </p:cNvPr>
          <p:cNvSpPr>
            <a:spLocks noGrp="1"/>
          </p:cNvSpPr>
          <p:nvPr>
            <p:ph type="title"/>
          </p:nvPr>
        </p:nvSpPr>
        <p:spPr>
          <a:xfrm>
            <a:off x="228600" y="-220184"/>
            <a:ext cx="8347053" cy="2438400"/>
          </a:xfrm>
        </p:spPr>
        <p:txBody>
          <a:bodyPr>
            <a:normAutofit/>
          </a:bodyPr>
          <a:lstStyle/>
          <a:p>
            <a:pPr algn="ctr"/>
            <a:r>
              <a:rPr lang="en-US" sz="11500" dirty="0"/>
              <a:t>Housing</a:t>
            </a:r>
          </a:p>
        </p:txBody>
      </p:sp>
      <p:grpSp>
        <p:nvGrpSpPr>
          <p:cNvPr id="5" name="Group 4">
            <a:extLst>
              <a:ext uri="{FF2B5EF4-FFF2-40B4-BE49-F238E27FC236}">
                <a16:creationId xmlns:a16="http://schemas.microsoft.com/office/drawing/2014/main" id="{D13664D3-F94E-4497-A965-BB8A17468463}"/>
              </a:ext>
            </a:extLst>
          </p:cNvPr>
          <p:cNvGrpSpPr/>
          <p:nvPr/>
        </p:nvGrpSpPr>
        <p:grpSpPr>
          <a:xfrm>
            <a:off x="914400" y="1752600"/>
            <a:ext cx="2309609" cy="3197256"/>
            <a:chOff x="914400" y="1352550"/>
            <a:chExt cx="2199568" cy="3000002"/>
          </a:xfrm>
        </p:grpSpPr>
        <p:grpSp>
          <p:nvGrpSpPr>
            <p:cNvPr id="11" name="Group 10">
              <a:extLst>
                <a:ext uri="{FF2B5EF4-FFF2-40B4-BE49-F238E27FC236}">
                  <a16:creationId xmlns:a16="http://schemas.microsoft.com/office/drawing/2014/main" id="{490414FF-22CA-4415-94C7-BD88F8AD5C2C}"/>
                </a:ext>
              </a:extLst>
            </p:cNvPr>
            <p:cNvGrpSpPr/>
            <p:nvPr/>
          </p:nvGrpSpPr>
          <p:grpSpPr>
            <a:xfrm>
              <a:off x="914400" y="1352550"/>
              <a:ext cx="2199568" cy="2199569"/>
              <a:chOff x="2819400" y="1392185"/>
              <a:chExt cx="3505200" cy="3505200"/>
            </a:xfrm>
          </p:grpSpPr>
          <p:sp>
            <p:nvSpPr>
              <p:cNvPr id="13" name="Oval 12">
                <a:extLst>
                  <a:ext uri="{FF2B5EF4-FFF2-40B4-BE49-F238E27FC236}">
                    <a16:creationId xmlns:a16="http://schemas.microsoft.com/office/drawing/2014/main" id="{5E748C0F-37E1-4277-864B-5314404AD665}"/>
                  </a:ext>
                </a:extLst>
              </p:cNvPr>
              <p:cNvSpPr/>
              <p:nvPr userDrawn="1"/>
            </p:nvSpPr>
            <p:spPr bwMode="auto">
              <a:xfrm>
                <a:off x="2819400" y="1392185"/>
                <a:ext cx="3505200" cy="3505200"/>
              </a:xfrm>
              <a:prstGeom prst="ellipse">
                <a:avLst/>
              </a:prstGeom>
              <a:solidFill>
                <a:srgbClr val="7F7F7F"/>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14" name="Oval 13">
                <a:extLst>
                  <a:ext uri="{FF2B5EF4-FFF2-40B4-BE49-F238E27FC236}">
                    <a16:creationId xmlns:a16="http://schemas.microsoft.com/office/drawing/2014/main" id="{A96D9612-BCC7-4395-8F64-044D3A65A7CB}"/>
                  </a:ext>
                </a:extLst>
              </p:cNvPr>
              <p:cNvSpPr/>
              <p:nvPr/>
            </p:nvSpPr>
            <p:spPr bwMode="auto">
              <a:xfrm>
                <a:off x="2956968" y="1529753"/>
                <a:ext cx="3230064" cy="3230064"/>
              </a:xfrm>
              <a:prstGeom prst="ellipse">
                <a:avLst/>
              </a:prstGeom>
              <a:solidFill>
                <a:schemeClr val="bg1"/>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grpSp>
        <p:sp>
          <p:nvSpPr>
            <p:cNvPr id="8" name="Rounded Rectangle 20">
              <a:extLst>
                <a:ext uri="{FF2B5EF4-FFF2-40B4-BE49-F238E27FC236}">
                  <a16:creationId xmlns:a16="http://schemas.microsoft.com/office/drawing/2014/main" id="{C869E05B-E42E-4D36-ABF0-F48290EF78FD}"/>
                </a:ext>
              </a:extLst>
            </p:cNvPr>
            <p:cNvSpPr/>
            <p:nvPr/>
          </p:nvSpPr>
          <p:spPr bwMode="auto">
            <a:xfrm>
              <a:off x="1559901" y="3439727"/>
              <a:ext cx="914400" cy="211328"/>
            </a:xfrm>
            <a:prstGeom prst="roundRect">
              <a:avLst/>
            </a:prstGeom>
            <a:solidFill>
              <a:srgbClr val="7F7F7F"/>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9" name="Rounded Rectangle 22">
              <a:extLst>
                <a:ext uri="{FF2B5EF4-FFF2-40B4-BE49-F238E27FC236}">
                  <a16:creationId xmlns:a16="http://schemas.microsoft.com/office/drawing/2014/main" id="{84E9AB30-8CC1-48A1-867C-5B0EF7F7C1E7}"/>
                </a:ext>
              </a:extLst>
            </p:cNvPr>
            <p:cNvSpPr/>
            <p:nvPr/>
          </p:nvSpPr>
          <p:spPr bwMode="auto">
            <a:xfrm>
              <a:off x="1628169" y="3791492"/>
              <a:ext cx="777865" cy="210312"/>
            </a:xfrm>
            <a:prstGeom prst="roundRect">
              <a:avLst/>
            </a:prstGeom>
            <a:solidFill>
              <a:srgbClr val="7F7F7F"/>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sp>
          <p:nvSpPr>
            <p:cNvPr id="10" name="Rounded Rectangle 23">
              <a:extLst>
                <a:ext uri="{FF2B5EF4-FFF2-40B4-BE49-F238E27FC236}">
                  <a16:creationId xmlns:a16="http://schemas.microsoft.com/office/drawing/2014/main" id="{FF6DBB11-A5BA-4EB7-A3DC-802C7FE957F1}"/>
                </a:ext>
              </a:extLst>
            </p:cNvPr>
            <p:cNvSpPr/>
            <p:nvPr/>
          </p:nvSpPr>
          <p:spPr bwMode="auto">
            <a:xfrm>
              <a:off x="1739905" y="4142240"/>
              <a:ext cx="554392" cy="210312"/>
            </a:xfrm>
            <a:prstGeom prst="roundRect">
              <a:avLst/>
            </a:prstGeom>
            <a:solidFill>
              <a:srgbClr val="7F7F7F"/>
            </a:solidFill>
            <a:ln w="9525">
              <a:noFill/>
              <a:round/>
              <a:headEnd/>
              <a:tailEnd/>
            </a:ln>
          </p:spPr>
          <p:txBody>
            <a:bodyPr vert="horz" wrap="square" lIns="68580" tIns="34290" rIns="68580" bIns="34290" numCol="1" rtlCol="0" anchor="t" anchorCtr="0" compatLnSpc="1">
              <a:prstTxWarp prst="textNoShape">
                <a:avLst/>
              </a:prstTxWarp>
            </a:bodyPr>
            <a:lstStyle/>
            <a:p>
              <a:pPr algn="ctr"/>
              <a:endParaRPr lang="en-US" sz="1350" dirty="0"/>
            </a:p>
          </p:txBody>
        </p:sp>
      </p:grpSp>
      <p:sp>
        <p:nvSpPr>
          <p:cNvPr id="15" name="Rectangle 14">
            <a:extLst>
              <a:ext uri="{FF2B5EF4-FFF2-40B4-BE49-F238E27FC236}">
                <a16:creationId xmlns:a16="http://schemas.microsoft.com/office/drawing/2014/main" id="{F073C403-F746-405A-8C09-67B070A1C5BE}"/>
              </a:ext>
            </a:extLst>
          </p:cNvPr>
          <p:cNvSpPr/>
          <p:nvPr/>
        </p:nvSpPr>
        <p:spPr>
          <a:xfrm>
            <a:off x="895088" y="5099526"/>
            <a:ext cx="2345555" cy="923330"/>
          </a:xfrm>
          <a:prstGeom prst="rect">
            <a:avLst/>
          </a:prstGeom>
        </p:spPr>
        <p:txBody>
          <a:bodyPr wrap="square">
            <a:spAutoFit/>
          </a:bodyPr>
          <a:lstStyle/>
          <a:p>
            <a:pPr algn="ctr"/>
            <a:r>
              <a:rPr lang="en-US" sz="2700" dirty="0"/>
              <a:t>Contingency Planning</a:t>
            </a:r>
          </a:p>
        </p:txBody>
      </p:sp>
      <p:sp>
        <p:nvSpPr>
          <p:cNvPr id="28" name="Oval 27">
            <a:extLst>
              <a:ext uri="{FF2B5EF4-FFF2-40B4-BE49-F238E27FC236}">
                <a16:creationId xmlns:a16="http://schemas.microsoft.com/office/drawing/2014/main" id="{AB93330D-E783-4C22-899F-2D208C00C538}"/>
              </a:ext>
            </a:extLst>
          </p:cNvPr>
          <p:cNvSpPr/>
          <p:nvPr/>
        </p:nvSpPr>
        <p:spPr>
          <a:xfrm rot="18898337" flipV="1">
            <a:off x="3692324" y="2251364"/>
            <a:ext cx="926869" cy="9131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30">
            <a:extLst>
              <a:ext uri="{FF2B5EF4-FFF2-40B4-BE49-F238E27FC236}">
                <a16:creationId xmlns:a16="http://schemas.microsoft.com/office/drawing/2014/main" id="{F6297472-B63A-4CA9-8346-6D854A50EC11}"/>
              </a:ext>
            </a:extLst>
          </p:cNvPr>
          <p:cNvSpPr/>
          <p:nvPr/>
        </p:nvSpPr>
        <p:spPr>
          <a:xfrm rot="18898337" flipV="1">
            <a:off x="3693199" y="4415772"/>
            <a:ext cx="926869" cy="913196"/>
          </a:xfrm>
          <a:prstGeom prst="ellipse">
            <a:avLst/>
          </a:prstGeom>
          <a:solidFill>
            <a:srgbClr val="11274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32">
            <a:extLst>
              <a:ext uri="{FF2B5EF4-FFF2-40B4-BE49-F238E27FC236}">
                <a16:creationId xmlns:a16="http://schemas.microsoft.com/office/drawing/2014/main" id="{540EAB12-73E5-4660-9DFE-C57C43EAF665}"/>
              </a:ext>
            </a:extLst>
          </p:cNvPr>
          <p:cNvSpPr/>
          <p:nvPr/>
        </p:nvSpPr>
        <p:spPr>
          <a:xfrm>
            <a:off x="4802569" y="2065290"/>
            <a:ext cx="4183498" cy="1631216"/>
          </a:xfrm>
          <a:prstGeom prst="rect">
            <a:avLst/>
          </a:prstGeom>
        </p:spPr>
        <p:txBody>
          <a:bodyPr wrap="square">
            <a:spAutoFit/>
          </a:bodyPr>
          <a:lstStyle/>
          <a:p>
            <a:r>
              <a:rPr lang="en-US" sz="2000" dirty="0"/>
              <a:t>Designated living units for healthy and symptomatic emergency responders-- Vacant nursing homes, hotels, and schools</a:t>
            </a:r>
          </a:p>
        </p:txBody>
      </p:sp>
      <p:sp>
        <p:nvSpPr>
          <p:cNvPr id="34" name="Rectangle 33">
            <a:extLst>
              <a:ext uri="{FF2B5EF4-FFF2-40B4-BE49-F238E27FC236}">
                <a16:creationId xmlns:a16="http://schemas.microsoft.com/office/drawing/2014/main" id="{F8D4CE63-AD7B-47CB-8A00-A653C72339BF}"/>
              </a:ext>
            </a:extLst>
          </p:cNvPr>
          <p:cNvSpPr/>
          <p:nvPr/>
        </p:nvSpPr>
        <p:spPr>
          <a:xfrm>
            <a:off x="4802569" y="4518427"/>
            <a:ext cx="3290403" cy="707886"/>
          </a:xfrm>
          <a:prstGeom prst="rect">
            <a:avLst/>
          </a:prstGeom>
        </p:spPr>
        <p:txBody>
          <a:bodyPr wrap="square">
            <a:spAutoFit/>
          </a:bodyPr>
          <a:lstStyle/>
          <a:p>
            <a:r>
              <a:rPr lang="en-US" sz="2000" dirty="0"/>
              <a:t>Designated areas for hospital overflow</a:t>
            </a:r>
          </a:p>
        </p:txBody>
      </p:sp>
      <p:pic>
        <p:nvPicPr>
          <p:cNvPr id="36" name="Graphic 35" descr="House">
            <a:extLst>
              <a:ext uri="{FF2B5EF4-FFF2-40B4-BE49-F238E27FC236}">
                <a16:creationId xmlns:a16="http://schemas.microsoft.com/office/drawing/2014/main" id="{6F8B311B-33A2-481E-8E86-F33308A6C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997" y="1915421"/>
            <a:ext cx="1931474" cy="1960395"/>
          </a:xfrm>
          <a:prstGeom prst="rect">
            <a:avLst/>
          </a:prstGeom>
        </p:spPr>
      </p:pic>
      <p:pic>
        <p:nvPicPr>
          <p:cNvPr id="42" name="Graphic 41" descr="Bed">
            <a:extLst>
              <a:ext uri="{FF2B5EF4-FFF2-40B4-BE49-F238E27FC236}">
                <a16:creationId xmlns:a16="http://schemas.microsoft.com/office/drawing/2014/main" id="{A77B0866-5501-4408-B94A-66E4CF5D41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9084" y="2397021"/>
            <a:ext cx="609600" cy="609600"/>
          </a:xfrm>
          <a:prstGeom prst="rect">
            <a:avLst/>
          </a:prstGeom>
        </p:spPr>
      </p:pic>
      <p:pic>
        <p:nvPicPr>
          <p:cNvPr id="44" name="Graphic 43" descr="Hospital">
            <a:extLst>
              <a:ext uri="{FF2B5EF4-FFF2-40B4-BE49-F238E27FC236}">
                <a16:creationId xmlns:a16="http://schemas.microsoft.com/office/drawing/2014/main" id="{5EDFAAB8-A5DB-415A-849F-89EB579C83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88552" y="4462029"/>
            <a:ext cx="734412" cy="734412"/>
          </a:xfrm>
          <a:prstGeom prst="rect">
            <a:avLst/>
          </a:prstGeom>
        </p:spPr>
      </p:pic>
    </p:spTree>
    <p:extLst>
      <p:ext uri="{BB962C8B-B14F-4D97-AF65-F5344CB8AC3E}">
        <p14:creationId xmlns:p14="http://schemas.microsoft.com/office/powerpoint/2010/main" val="167440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64BFE1-BD30-438D-825F-AA552CB92CCE}"/>
              </a:ext>
            </a:extLst>
          </p:cNvPr>
          <p:cNvSpPr>
            <a:spLocks noGrp="1"/>
          </p:cNvSpPr>
          <p:nvPr>
            <p:ph type="title"/>
          </p:nvPr>
        </p:nvSpPr>
        <p:spPr>
          <a:xfrm>
            <a:off x="228600" y="0"/>
            <a:ext cx="8458200" cy="1600200"/>
          </a:xfrm>
        </p:spPr>
        <p:txBody>
          <a:bodyPr>
            <a:normAutofit/>
          </a:bodyPr>
          <a:lstStyle/>
          <a:p>
            <a:pPr algn="ctr"/>
            <a:r>
              <a:rPr lang="en-US" sz="8000" dirty="0"/>
              <a:t>Voting/Elections</a:t>
            </a:r>
          </a:p>
        </p:txBody>
      </p:sp>
      <p:sp>
        <p:nvSpPr>
          <p:cNvPr id="6" name="Rectangle 5">
            <a:extLst>
              <a:ext uri="{FF2B5EF4-FFF2-40B4-BE49-F238E27FC236}">
                <a16:creationId xmlns:a16="http://schemas.microsoft.com/office/drawing/2014/main" id="{0617E40C-1530-40EC-B41C-8AACCB4AB272}"/>
              </a:ext>
            </a:extLst>
          </p:cNvPr>
          <p:cNvSpPr/>
          <p:nvPr/>
        </p:nvSpPr>
        <p:spPr>
          <a:xfrm>
            <a:off x="4116297" y="1441109"/>
            <a:ext cx="4758302" cy="344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j-lt"/>
              </a:rPr>
              <a:t>Schedule</a:t>
            </a:r>
            <a:endParaRPr lang="en-US" sz="2000" b="1" dirty="0">
              <a:solidFill>
                <a:schemeClr val="bg1"/>
              </a:solidFill>
              <a:latin typeface="+mj-lt"/>
            </a:endParaRPr>
          </a:p>
        </p:txBody>
      </p:sp>
      <p:sp>
        <p:nvSpPr>
          <p:cNvPr id="7" name="Inhaltsplatzhalter 4">
            <a:extLst>
              <a:ext uri="{FF2B5EF4-FFF2-40B4-BE49-F238E27FC236}">
                <a16:creationId xmlns:a16="http://schemas.microsoft.com/office/drawing/2014/main" id="{4DE661EE-38E8-46A8-971A-7A4E8B00AD13}"/>
              </a:ext>
            </a:extLst>
          </p:cNvPr>
          <p:cNvSpPr txBox="1">
            <a:spLocks/>
          </p:cNvSpPr>
          <p:nvPr/>
        </p:nvSpPr>
        <p:spPr>
          <a:xfrm>
            <a:off x="4116297" y="1904721"/>
            <a:ext cx="4758302" cy="24776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400" dirty="0">
                <a:solidFill>
                  <a:schemeClr val="bg1">
                    <a:lumMod val="50000"/>
                  </a:schemeClr>
                </a:solidFill>
                <a:latin typeface="+mj-lt"/>
              </a:rPr>
              <a:t>Elections will continue as scheduled</a:t>
            </a:r>
          </a:p>
        </p:txBody>
      </p:sp>
      <p:sp>
        <p:nvSpPr>
          <p:cNvPr id="8" name="Rectangle 7">
            <a:extLst>
              <a:ext uri="{FF2B5EF4-FFF2-40B4-BE49-F238E27FC236}">
                <a16:creationId xmlns:a16="http://schemas.microsoft.com/office/drawing/2014/main" id="{D86949EE-06B7-485D-9891-4FAB527DAC46}"/>
              </a:ext>
            </a:extLst>
          </p:cNvPr>
          <p:cNvSpPr/>
          <p:nvPr/>
        </p:nvSpPr>
        <p:spPr>
          <a:xfrm>
            <a:off x="4116297" y="2296486"/>
            <a:ext cx="4758302" cy="344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j-lt"/>
              </a:rPr>
              <a:t>Municipalities and Staffing</a:t>
            </a:r>
            <a:endParaRPr lang="en-US" sz="2000" b="1" dirty="0">
              <a:solidFill>
                <a:schemeClr val="bg1"/>
              </a:solidFill>
              <a:latin typeface="+mj-lt"/>
            </a:endParaRPr>
          </a:p>
        </p:txBody>
      </p:sp>
      <p:sp>
        <p:nvSpPr>
          <p:cNvPr id="9" name="Inhaltsplatzhalter 4">
            <a:extLst>
              <a:ext uri="{FF2B5EF4-FFF2-40B4-BE49-F238E27FC236}">
                <a16:creationId xmlns:a16="http://schemas.microsoft.com/office/drawing/2014/main" id="{3CC8CDDD-A5D9-4E9E-97CD-1C8FD505C242}"/>
              </a:ext>
            </a:extLst>
          </p:cNvPr>
          <p:cNvSpPr txBox="1">
            <a:spLocks/>
          </p:cNvSpPr>
          <p:nvPr/>
        </p:nvSpPr>
        <p:spPr>
          <a:xfrm>
            <a:off x="4116297" y="2777795"/>
            <a:ext cx="4758302" cy="4339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dirty="0">
                <a:solidFill>
                  <a:schemeClr val="bg1">
                    <a:lumMod val="50000"/>
                  </a:schemeClr>
                </a:solidFill>
                <a:latin typeface="+mj-lt"/>
              </a:rPr>
              <a:t>Working with all municipalities to ensure manpower needs are met.  County may deploy staff in needed areas</a:t>
            </a:r>
          </a:p>
        </p:txBody>
      </p:sp>
      <p:sp>
        <p:nvSpPr>
          <p:cNvPr id="10" name="Rectangle 9">
            <a:extLst>
              <a:ext uri="{FF2B5EF4-FFF2-40B4-BE49-F238E27FC236}">
                <a16:creationId xmlns:a16="http://schemas.microsoft.com/office/drawing/2014/main" id="{155720E0-EE07-47CF-809B-467038DAF4BF}"/>
              </a:ext>
            </a:extLst>
          </p:cNvPr>
          <p:cNvSpPr/>
          <p:nvPr/>
        </p:nvSpPr>
        <p:spPr>
          <a:xfrm>
            <a:off x="4116297" y="3300386"/>
            <a:ext cx="4758302" cy="344663"/>
          </a:xfrm>
          <a:prstGeom prst="rect">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j-lt"/>
              </a:rPr>
              <a:t>Guidelines and Best Practices</a:t>
            </a:r>
            <a:endParaRPr lang="en-US" sz="2000" b="1" dirty="0">
              <a:solidFill>
                <a:schemeClr val="bg1"/>
              </a:solidFill>
              <a:latin typeface="+mj-lt"/>
            </a:endParaRPr>
          </a:p>
        </p:txBody>
      </p:sp>
      <p:sp>
        <p:nvSpPr>
          <p:cNvPr id="11" name="Inhaltsplatzhalter 4">
            <a:extLst>
              <a:ext uri="{FF2B5EF4-FFF2-40B4-BE49-F238E27FC236}">
                <a16:creationId xmlns:a16="http://schemas.microsoft.com/office/drawing/2014/main" id="{43777252-4A4E-422B-BDD9-26BEDC54C21F}"/>
              </a:ext>
            </a:extLst>
          </p:cNvPr>
          <p:cNvSpPr txBox="1">
            <a:spLocks/>
          </p:cNvSpPr>
          <p:nvPr/>
        </p:nvSpPr>
        <p:spPr>
          <a:xfrm>
            <a:off x="4116297" y="3724127"/>
            <a:ext cx="4758302" cy="4339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dirty="0">
                <a:solidFill>
                  <a:schemeClr val="bg1">
                    <a:lumMod val="50000"/>
                  </a:schemeClr>
                </a:solidFill>
                <a:latin typeface="+mj-lt"/>
              </a:rPr>
              <a:t>County Clerk reached out to state for election guidelines and best practices, which were shared with all municipalities</a:t>
            </a:r>
          </a:p>
        </p:txBody>
      </p:sp>
      <p:pic>
        <p:nvPicPr>
          <p:cNvPr id="12" name="Picture 11">
            <a:extLst>
              <a:ext uri="{FF2B5EF4-FFF2-40B4-BE49-F238E27FC236}">
                <a16:creationId xmlns:a16="http://schemas.microsoft.com/office/drawing/2014/main" id="{B0FDFC22-DA91-4FE9-80A4-0A78E48C1B2A}"/>
              </a:ext>
            </a:extLst>
          </p:cNvPr>
          <p:cNvPicPr>
            <a:picLocks noChangeAspect="1"/>
          </p:cNvPicPr>
          <p:nvPr/>
        </p:nvPicPr>
        <p:blipFill>
          <a:blip r:embed="rId2"/>
          <a:stretch>
            <a:fillRect/>
          </a:stretch>
        </p:blipFill>
        <p:spPr>
          <a:xfrm>
            <a:off x="284899" y="1372535"/>
            <a:ext cx="3619060" cy="4441573"/>
          </a:xfrm>
          <a:prstGeom prst="rect">
            <a:avLst/>
          </a:prstGeom>
        </p:spPr>
      </p:pic>
      <p:sp>
        <p:nvSpPr>
          <p:cNvPr id="14" name="Rectangle 13">
            <a:extLst>
              <a:ext uri="{FF2B5EF4-FFF2-40B4-BE49-F238E27FC236}">
                <a16:creationId xmlns:a16="http://schemas.microsoft.com/office/drawing/2014/main" id="{6F78C6DB-5E96-4945-AEA2-A68698818D90}"/>
              </a:ext>
            </a:extLst>
          </p:cNvPr>
          <p:cNvSpPr/>
          <p:nvPr/>
        </p:nvSpPr>
        <p:spPr>
          <a:xfrm>
            <a:off x="4116297" y="4243241"/>
            <a:ext cx="4758302" cy="344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j-lt"/>
              </a:rPr>
              <a:t>Personal Protective Equipment</a:t>
            </a:r>
            <a:endParaRPr lang="en-US" sz="2000" b="1" dirty="0">
              <a:solidFill>
                <a:schemeClr val="bg1"/>
              </a:solidFill>
              <a:latin typeface="+mj-lt"/>
            </a:endParaRPr>
          </a:p>
        </p:txBody>
      </p:sp>
      <p:sp>
        <p:nvSpPr>
          <p:cNvPr id="15" name="Inhaltsplatzhalter 4">
            <a:extLst>
              <a:ext uri="{FF2B5EF4-FFF2-40B4-BE49-F238E27FC236}">
                <a16:creationId xmlns:a16="http://schemas.microsoft.com/office/drawing/2014/main" id="{EC51D1F4-2CFE-4541-9DB0-829E405CCFBE}"/>
              </a:ext>
            </a:extLst>
          </p:cNvPr>
          <p:cNvSpPr txBox="1">
            <a:spLocks/>
          </p:cNvSpPr>
          <p:nvPr/>
        </p:nvSpPr>
        <p:spPr>
          <a:xfrm>
            <a:off x="4116297" y="4692481"/>
            <a:ext cx="4758302" cy="21236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dirty="0">
                <a:solidFill>
                  <a:schemeClr val="bg1">
                    <a:lumMod val="50000"/>
                  </a:schemeClr>
                </a:solidFill>
                <a:latin typeface="+mj-lt"/>
              </a:rPr>
              <a:t>PPE for election staffers</a:t>
            </a:r>
          </a:p>
        </p:txBody>
      </p:sp>
      <p:sp>
        <p:nvSpPr>
          <p:cNvPr id="16" name="Rectangle 15">
            <a:extLst>
              <a:ext uri="{FF2B5EF4-FFF2-40B4-BE49-F238E27FC236}">
                <a16:creationId xmlns:a16="http://schemas.microsoft.com/office/drawing/2014/main" id="{9DCE9CE9-CF98-47CD-B9D3-B6612F9082E8}"/>
              </a:ext>
            </a:extLst>
          </p:cNvPr>
          <p:cNvSpPr/>
          <p:nvPr/>
        </p:nvSpPr>
        <p:spPr>
          <a:xfrm>
            <a:off x="4116297" y="5067145"/>
            <a:ext cx="4758302" cy="344663"/>
          </a:xfrm>
          <a:prstGeom prst="rect">
            <a:avLst/>
          </a:prstGeom>
          <a:solidFill>
            <a:srgbClr val="C6A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j-lt"/>
              </a:rPr>
              <a:t>Curbside Voting</a:t>
            </a:r>
            <a:endParaRPr lang="en-US" sz="2000" b="1" dirty="0">
              <a:solidFill>
                <a:schemeClr val="bg1"/>
              </a:solidFill>
              <a:latin typeface="+mj-lt"/>
            </a:endParaRPr>
          </a:p>
        </p:txBody>
      </p:sp>
      <p:sp>
        <p:nvSpPr>
          <p:cNvPr id="17" name="Inhaltsplatzhalter 4">
            <a:extLst>
              <a:ext uri="{FF2B5EF4-FFF2-40B4-BE49-F238E27FC236}">
                <a16:creationId xmlns:a16="http://schemas.microsoft.com/office/drawing/2014/main" id="{25BFE3E4-8D66-4931-9D55-AE80527D34B7}"/>
              </a:ext>
            </a:extLst>
          </p:cNvPr>
          <p:cNvSpPr txBox="1">
            <a:spLocks/>
          </p:cNvSpPr>
          <p:nvPr/>
        </p:nvSpPr>
        <p:spPr>
          <a:xfrm>
            <a:off x="4116297" y="5539235"/>
            <a:ext cx="4758302" cy="4339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sz="1200" dirty="0">
                <a:solidFill>
                  <a:schemeClr val="bg1">
                    <a:lumMod val="50000"/>
                  </a:schemeClr>
                </a:solidFill>
                <a:latin typeface="+mj-lt"/>
              </a:rPr>
              <a:t>County Clerk working with municipalities on best procedures for curbside voting</a:t>
            </a:r>
          </a:p>
        </p:txBody>
      </p:sp>
    </p:spTree>
    <p:extLst>
      <p:ext uri="{BB962C8B-B14F-4D97-AF65-F5344CB8AC3E}">
        <p14:creationId xmlns:p14="http://schemas.microsoft.com/office/powerpoint/2010/main" val="24960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2">
            <a:extLst>
              <a:ext uri="{FF2B5EF4-FFF2-40B4-BE49-F238E27FC236}">
                <a16:creationId xmlns:a16="http://schemas.microsoft.com/office/drawing/2014/main" id="{575FFED3-90F1-493E-8E19-44D3B8435890}"/>
              </a:ext>
            </a:extLst>
          </p:cNvPr>
          <p:cNvSpPr>
            <a:spLocks noChangeArrowheads="1"/>
          </p:cNvSpPr>
          <p:nvPr/>
        </p:nvSpPr>
        <p:spPr bwMode="auto">
          <a:xfrm>
            <a:off x="308029" y="2729403"/>
            <a:ext cx="254810" cy="518734"/>
          </a:xfrm>
          <a:custGeom>
            <a:avLst/>
            <a:gdLst>
              <a:gd name="connsiteX0" fmla="*/ 117197 w 401889"/>
              <a:gd name="connsiteY0" fmla="*/ 159889 h 876534"/>
              <a:gd name="connsiteX1" fmla="*/ 279585 w 401889"/>
              <a:gd name="connsiteY1" fmla="*/ 159889 h 876534"/>
              <a:gd name="connsiteX2" fmla="*/ 325981 w 401889"/>
              <a:gd name="connsiteY2" fmla="*/ 202045 h 876534"/>
              <a:gd name="connsiteX3" fmla="*/ 400216 w 401889"/>
              <a:gd name="connsiteY3" fmla="*/ 422191 h 876534"/>
              <a:gd name="connsiteX4" fmla="*/ 381657 w 401889"/>
              <a:gd name="connsiteY4" fmla="*/ 459662 h 876534"/>
              <a:gd name="connsiteX5" fmla="*/ 344540 w 401889"/>
              <a:gd name="connsiteY5" fmla="*/ 440926 h 876534"/>
              <a:gd name="connsiteX6" fmla="*/ 284225 w 401889"/>
              <a:gd name="connsiteY6" fmla="*/ 258252 h 876534"/>
              <a:gd name="connsiteX7" fmla="*/ 279585 w 401889"/>
              <a:gd name="connsiteY7" fmla="*/ 258252 h 876534"/>
              <a:gd name="connsiteX8" fmla="*/ 274945 w 401889"/>
              <a:gd name="connsiteY8" fmla="*/ 258252 h 876534"/>
              <a:gd name="connsiteX9" fmla="*/ 367738 w 401889"/>
              <a:gd name="connsiteY9" fmla="*/ 586129 h 876534"/>
              <a:gd name="connsiteX10" fmla="*/ 279585 w 401889"/>
              <a:gd name="connsiteY10" fmla="*/ 586129 h 876534"/>
              <a:gd name="connsiteX11" fmla="*/ 279585 w 401889"/>
              <a:gd name="connsiteY11" fmla="*/ 843747 h 876534"/>
              <a:gd name="connsiteX12" fmla="*/ 247108 w 401889"/>
              <a:gd name="connsiteY12" fmla="*/ 876534 h 876534"/>
              <a:gd name="connsiteX13" fmla="*/ 209991 w 401889"/>
              <a:gd name="connsiteY13" fmla="*/ 843747 h 876534"/>
              <a:gd name="connsiteX14" fmla="*/ 209991 w 401889"/>
              <a:gd name="connsiteY14" fmla="*/ 586129 h 876534"/>
              <a:gd name="connsiteX15" fmla="*/ 191432 w 401889"/>
              <a:gd name="connsiteY15" fmla="*/ 586129 h 876534"/>
              <a:gd name="connsiteX16" fmla="*/ 191432 w 401889"/>
              <a:gd name="connsiteY16" fmla="*/ 843747 h 876534"/>
              <a:gd name="connsiteX17" fmla="*/ 158955 w 401889"/>
              <a:gd name="connsiteY17" fmla="*/ 876534 h 876534"/>
              <a:gd name="connsiteX18" fmla="*/ 126477 w 401889"/>
              <a:gd name="connsiteY18" fmla="*/ 843747 h 876534"/>
              <a:gd name="connsiteX19" fmla="*/ 126477 w 401889"/>
              <a:gd name="connsiteY19" fmla="*/ 586129 h 876534"/>
              <a:gd name="connsiteX20" fmla="*/ 38323 w 401889"/>
              <a:gd name="connsiteY20" fmla="*/ 586129 h 876534"/>
              <a:gd name="connsiteX21" fmla="*/ 121837 w 401889"/>
              <a:gd name="connsiteY21" fmla="*/ 258252 h 876534"/>
              <a:gd name="connsiteX22" fmla="*/ 117197 w 401889"/>
              <a:gd name="connsiteY22" fmla="*/ 258252 h 876534"/>
              <a:gd name="connsiteX23" fmla="*/ 112558 w 401889"/>
              <a:gd name="connsiteY23" fmla="*/ 258252 h 876534"/>
              <a:gd name="connsiteX24" fmla="*/ 56882 w 401889"/>
              <a:gd name="connsiteY24" fmla="*/ 440926 h 876534"/>
              <a:gd name="connsiteX25" fmla="*/ 19765 w 401889"/>
              <a:gd name="connsiteY25" fmla="*/ 459662 h 876534"/>
              <a:gd name="connsiteX26" fmla="*/ 1206 w 401889"/>
              <a:gd name="connsiteY26" fmla="*/ 422191 h 876534"/>
              <a:gd name="connsiteX27" fmla="*/ 70801 w 401889"/>
              <a:gd name="connsiteY27" fmla="*/ 192677 h 876534"/>
              <a:gd name="connsiteX28" fmla="*/ 75441 w 401889"/>
              <a:gd name="connsiteY28" fmla="*/ 187993 h 876534"/>
              <a:gd name="connsiteX29" fmla="*/ 80080 w 401889"/>
              <a:gd name="connsiteY29" fmla="*/ 178625 h 876534"/>
              <a:gd name="connsiteX30" fmla="*/ 117197 w 401889"/>
              <a:gd name="connsiteY30" fmla="*/ 159889 h 876534"/>
              <a:gd name="connsiteX31" fmla="*/ 202139 w 401889"/>
              <a:gd name="connsiteY31" fmla="*/ 0 h 876534"/>
              <a:gd name="connsiteX32" fmla="*/ 267808 w 401889"/>
              <a:gd name="connsiteY32" fmla="*/ 65669 h 876534"/>
              <a:gd name="connsiteX33" fmla="*/ 202139 w 401889"/>
              <a:gd name="connsiteY33" fmla="*/ 131338 h 876534"/>
              <a:gd name="connsiteX34" fmla="*/ 136470 w 401889"/>
              <a:gd name="connsiteY34" fmla="*/ 65669 h 876534"/>
              <a:gd name="connsiteX35" fmla="*/ 202139 w 401889"/>
              <a:gd name="connsiteY35" fmla="*/ 0 h 87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889" h="876534">
                <a:moveTo>
                  <a:pt x="117197" y="159889"/>
                </a:moveTo>
                <a:cubicBezTo>
                  <a:pt x="117197" y="159889"/>
                  <a:pt x="117197" y="159889"/>
                  <a:pt x="279585" y="159889"/>
                </a:cubicBezTo>
                <a:cubicBezTo>
                  <a:pt x="307423" y="159889"/>
                  <a:pt x="325981" y="178625"/>
                  <a:pt x="325981" y="202045"/>
                </a:cubicBezTo>
                <a:cubicBezTo>
                  <a:pt x="325981" y="202045"/>
                  <a:pt x="325981" y="202045"/>
                  <a:pt x="400216" y="422191"/>
                </a:cubicBezTo>
                <a:cubicBezTo>
                  <a:pt x="404855" y="436242"/>
                  <a:pt x="400216" y="454978"/>
                  <a:pt x="381657" y="459662"/>
                </a:cubicBezTo>
                <a:cubicBezTo>
                  <a:pt x="367738" y="464346"/>
                  <a:pt x="353819" y="454978"/>
                  <a:pt x="344540" y="440926"/>
                </a:cubicBezTo>
                <a:cubicBezTo>
                  <a:pt x="344540" y="440926"/>
                  <a:pt x="344540" y="440926"/>
                  <a:pt x="284225" y="258252"/>
                </a:cubicBezTo>
                <a:cubicBezTo>
                  <a:pt x="284225" y="258252"/>
                  <a:pt x="284225" y="258252"/>
                  <a:pt x="279585" y="258252"/>
                </a:cubicBezTo>
                <a:cubicBezTo>
                  <a:pt x="279585" y="258252"/>
                  <a:pt x="279585" y="258252"/>
                  <a:pt x="274945" y="258252"/>
                </a:cubicBezTo>
                <a:cubicBezTo>
                  <a:pt x="274945" y="258252"/>
                  <a:pt x="274945" y="258252"/>
                  <a:pt x="367738" y="586129"/>
                </a:cubicBezTo>
                <a:cubicBezTo>
                  <a:pt x="367738" y="586129"/>
                  <a:pt x="367738" y="586129"/>
                  <a:pt x="279585" y="586129"/>
                </a:cubicBezTo>
                <a:cubicBezTo>
                  <a:pt x="279585" y="586129"/>
                  <a:pt x="279585" y="586129"/>
                  <a:pt x="279585" y="843747"/>
                </a:cubicBezTo>
                <a:cubicBezTo>
                  <a:pt x="279585" y="862482"/>
                  <a:pt x="265666" y="876534"/>
                  <a:pt x="247108" y="876534"/>
                </a:cubicBezTo>
                <a:cubicBezTo>
                  <a:pt x="228549" y="876534"/>
                  <a:pt x="209991" y="862482"/>
                  <a:pt x="209991" y="843747"/>
                </a:cubicBezTo>
                <a:cubicBezTo>
                  <a:pt x="209991" y="843747"/>
                  <a:pt x="209991" y="843747"/>
                  <a:pt x="209991" y="586129"/>
                </a:cubicBezTo>
                <a:cubicBezTo>
                  <a:pt x="209991" y="586129"/>
                  <a:pt x="209991" y="586129"/>
                  <a:pt x="191432" y="586129"/>
                </a:cubicBezTo>
                <a:cubicBezTo>
                  <a:pt x="191432" y="586129"/>
                  <a:pt x="191432" y="586129"/>
                  <a:pt x="191432" y="843747"/>
                </a:cubicBezTo>
                <a:cubicBezTo>
                  <a:pt x="191432" y="862482"/>
                  <a:pt x="177513" y="876534"/>
                  <a:pt x="158955" y="876534"/>
                </a:cubicBezTo>
                <a:cubicBezTo>
                  <a:pt x="140396" y="876534"/>
                  <a:pt x="126477" y="862482"/>
                  <a:pt x="126477" y="843747"/>
                </a:cubicBezTo>
                <a:cubicBezTo>
                  <a:pt x="126477" y="843747"/>
                  <a:pt x="126477" y="843747"/>
                  <a:pt x="126477" y="586129"/>
                </a:cubicBezTo>
                <a:cubicBezTo>
                  <a:pt x="126477" y="586129"/>
                  <a:pt x="126477" y="586129"/>
                  <a:pt x="38323" y="586129"/>
                </a:cubicBezTo>
                <a:cubicBezTo>
                  <a:pt x="38323" y="586129"/>
                  <a:pt x="38323" y="586129"/>
                  <a:pt x="121837" y="258252"/>
                </a:cubicBezTo>
                <a:cubicBezTo>
                  <a:pt x="121837" y="258252"/>
                  <a:pt x="121837" y="258252"/>
                  <a:pt x="117197" y="258252"/>
                </a:cubicBezTo>
                <a:cubicBezTo>
                  <a:pt x="117197" y="258252"/>
                  <a:pt x="112558" y="258252"/>
                  <a:pt x="112558" y="258252"/>
                </a:cubicBezTo>
                <a:cubicBezTo>
                  <a:pt x="112558" y="258252"/>
                  <a:pt x="112558" y="258252"/>
                  <a:pt x="56882" y="440926"/>
                </a:cubicBezTo>
                <a:cubicBezTo>
                  <a:pt x="52242" y="454978"/>
                  <a:pt x="33684" y="464346"/>
                  <a:pt x="19765" y="459662"/>
                </a:cubicBezTo>
                <a:cubicBezTo>
                  <a:pt x="5846" y="454978"/>
                  <a:pt x="-3433" y="440926"/>
                  <a:pt x="1206" y="422191"/>
                </a:cubicBezTo>
                <a:cubicBezTo>
                  <a:pt x="1206" y="422191"/>
                  <a:pt x="1206" y="422191"/>
                  <a:pt x="70801" y="192677"/>
                </a:cubicBezTo>
                <a:cubicBezTo>
                  <a:pt x="70801" y="192677"/>
                  <a:pt x="75441" y="192677"/>
                  <a:pt x="75441" y="187993"/>
                </a:cubicBezTo>
                <a:cubicBezTo>
                  <a:pt x="75441" y="183309"/>
                  <a:pt x="75441" y="183309"/>
                  <a:pt x="80080" y="178625"/>
                </a:cubicBezTo>
                <a:cubicBezTo>
                  <a:pt x="84720" y="164573"/>
                  <a:pt x="103278" y="159889"/>
                  <a:pt x="117197" y="159889"/>
                </a:cubicBezTo>
                <a:close/>
                <a:moveTo>
                  <a:pt x="202139" y="0"/>
                </a:moveTo>
                <a:cubicBezTo>
                  <a:pt x="238407" y="0"/>
                  <a:pt x="267808" y="29401"/>
                  <a:pt x="267808" y="65669"/>
                </a:cubicBezTo>
                <a:cubicBezTo>
                  <a:pt x="267808" y="101937"/>
                  <a:pt x="238407" y="131338"/>
                  <a:pt x="202139" y="131338"/>
                </a:cubicBezTo>
                <a:cubicBezTo>
                  <a:pt x="165871" y="131338"/>
                  <a:pt x="136470" y="101937"/>
                  <a:pt x="136470" y="65669"/>
                </a:cubicBezTo>
                <a:cubicBezTo>
                  <a:pt x="136470" y="29401"/>
                  <a:pt x="165871" y="0"/>
                  <a:pt x="202139" y="0"/>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noAutofit/>
          </a:bodyPr>
          <a:lstStyle/>
          <a:p>
            <a:endParaRPr lang="en-US" sz="1350" dirty="0"/>
          </a:p>
        </p:txBody>
      </p:sp>
      <p:sp>
        <p:nvSpPr>
          <p:cNvPr id="21" name="TextBox 38">
            <a:extLst>
              <a:ext uri="{FF2B5EF4-FFF2-40B4-BE49-F238E27FC236}">
                <a16:creationId xmlns:a16="http://schemas.microsoft.com/office/drawing/2014/main" id="{9A5A7903-EE56-4FA3-8B1E-56B67EACA35A}"/>
              </a:ext>
            </a:extLst>
          </p:cNvPr>
          <p:cNvSpPr txBox="1"/>
          <p:nvPr/>
        </p:nvSpPr>
        <p:spPr>
          <a:xfrm>
            <a:off x="701530" y="2810277"/>
            <a:ext cx="785346" cy="404721"/>
          </a:xfrm>
          <a:prstGeom prst="rect">
            <a:avLst/>
          </a:prstGeom>
          <a:noFill/>
        </p:spPr>
        <p:txBody>
          <a:bodyPr wrap="square" rtlCol="0" anchor="ctr">
            <a:spAutoFit/>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algn="ctr"/>
            <a:r>
              <a:rPr lang="en-US" sz="1500" b="1" dirty="0">
                <a:solidFill>
                  <a:schemeClr val="bg1"/>
                </a:solidFill>
              </a:rPr>
              <a:t>50%</a:t>
            </a:r>
          </a:p>
        </p:txBody>
      </p:sp>
      <p:pic>
        <p:nvPicPr>
          <p:cNvPr id="24" name="Picture 23">
            <a:extLst>
              <a:ext uri="{FF2B5EF4-FFF2-40B4-BE49-F238E27FC236}">
                <a16:creationId xmlns:a16="http://schemas.microsoft.com/office/drawing/2014/main" id="{85B22C83-E248-4835-A5EB-167996F738C1}"/>
              </a:ext>
            </a:extLst>
          </p:cNvPr>
          <p:cNvPicPr>
            <a:picLocks noChangeAspect="1"/>
          </p:cNvPicPr>
          <p:nvPr/>
        </p:nvPicPr>
        <p:blipFill>
          <a:blip r:embed="rId2"/>
          <a:stretch>
            <a:fillRect/>
          </a:stretch>
        </p:blipFill>
        <p:spPr>
          <a:xfrm>
            <a:off x="679045" y="1360265"/>
            <a:ext cx="8014603" cy="4630900"/>
          </a:xfrm>
          <a:prstGeom prst="rect">
            <a:avLst/>
          </a:prstGeom>
        </p:spPr>
      </p:pic>
      <p:sp>
        <p:nvSpPr>
          <p:cNvPr id="25" name="Title 2">
            <a:extLst>
              <a:ext uri="{FF2B5EF4-FFF2-40B4-BE49-F238E27FC236}">
                <a16:creationId xmlns:a16="http://schemas.microsoft.com/office/drawing/2014/main" id="{7E4D187C-6E80-450F-85D7-2BBB542BDF29}"/>
              </a:ext>
            </a:extLst>
          </p:cNvPr>
          <p:cNvSpPr>
            <a:spLocks noGrp="1"/>
          </p:cNvSpPr>
          <p:nvPr>
            <p:ph type="title"/>
          </p:nvPr>
        </p:nvSpPr>
        <p:spPr>
          <a:xfrm>
            <a:off x="342900" y="21905"/>
            <a:ext cx="8458200" cy="1600200"/>
          </a:xfrm>
        </p:spPr>
        <p:txBody>
          <a:bodyPr>
            <a:normAutofit/>
          </a:bodyPr>
          <a:lstStyle/>
          <a:p>
            <a:pPr algn="ctr"/>
            <a:r>
              <a:rPr lang="en-US" sz="8000" dirty="0"/>
              <a:t>Communication</a:t>
            </a:r>
          </a:p>
        </p:txBody>
      </p:sp>
      <p:sp>
        <p:nvSpPr>
          <p:cNvPr id="15" name="Rectangle 14">
            <a:extLst>
              <a:ext uri="{FF2B5EF4-FFF2-40B4-BE49-F238E27FC236}">
                <a16:creationId xmlns:a16="http://schemas.microsoft.com/office/drawing/2014/main" id="{EC194781-9B98-425E-BA2E-CCBB5C815F4A}"/>
              </a:ext>
            </a:extLst>
          </p:cNvPr>
          <p:cNvSpPr/>
          <p:nvPr/>
        </p:nvSpPr>
        <p:spPr>
          <a:xfrm>
            <a:off x="2095883" y="1642262"/>
            <a:ext cx="6266487" cy="931024"/>
          </a:xfrm>
          <a:prstGeom prst="rect">
            <a:avLst/>
          </a:prstGeom>
        </p:spPr>
        <p:txBody>
          <a:bodyPr wrap="square" lIns="68580" tIns="34290" rIns="68580" bIns="34290" anchor="ctr">
            <a:spAutoFit/>
          </a:bodyPr>
          <a:lstStyle/>
          <a:p>
            <a:pPr>
              <a:spcAft>
                <a:spcPts val="675"/>
              </a:spcAft>
            </a:pPr>
            <a:r>
              <a:rPr lang="en-US" sz="2800" b="1" dirty="0">
                <a:solidFill>
                  <a:schemeClr val="bg1"/>
                </a:solidFill>
              </a:rPr>
              <a:t>County-led meeting by phone twice a week </a:t>
            </a:r>
            <a:endParaRPr lang="en-US" sz="2800" dirty="0">
              <a:solidFill>
                <a:schemeClr val="bg1"/>
              </a:solidFill>
            </a:endParaRPr>
          </a:p>
        </p:txBody>
      </p:sp>
      <p:sp>
        <p:nvSpPr>
          <p:cNvPr id="28" name="Rectangle 27">
            <a:extLst>
              <a:ext uri="{FF2B5EF4-FFF2-40B4-BE49-F238E27FC236}">
                <a16:creationId xmlns:a16="http://schemas.microsoft.com/office/drawing/2014/main" id="{275D0930-191B-422D-9CD9-4A5D9609F03E}"/>
              </a:ext>
            </a:extLst>
          </p:cNvPr>
          <p:cNvSpPr/>
          <p:nvPr/>
        </p:nvSpPr>
        <p:spPr>
          <a:xfrm>
            <a:off x="2095883" y="2737741"/>
            <a:ext cx="6266487" cy="1020792"/>
          </a:xfrm>
          <a:prstGeom prst="rect">
            <a:avLst/>
          </a:prstGeom>
        </p:spPr>
        <p:txBody>
          <a:bodyPr wrap="square" lIns="68580" tIns="34290" rIns="68580" bIns="34290" anchor="ctr">
            <a:spAutoFit/>
          </a:bodyPr>
          <a:lstStyle/>
          <a:p>
            <a:pPr>
              <a:spcAft>
                <a:spcPts val="675"/>
              </a:spcAft>
            </a:pPr>
            <a:r>
              <a:rPr lang="en-US" sz="2800" b="1" dirty="0">
                <a:solidFill>
                  <a:schemeClr val="bg1"/>
                </a:solidFill>
              </a:rPr>
              <a:t>Administrators, Clerks, and </a:t>
            </a:r>
          </a:p>
          <a:p>
            <a:pPr>
              <a:spcAft>
                <a:spcPts val="675"/>
              </a:spcAft>
            </a:pPr>
            <a:r>
              <a:rPr lang="en-US" sz="2800" b="1" dirty="0">
                <a:solidFill>
                  <a:schemeClr val="bg1"/>
                </a:solidFill>
              </a:rPr>
              <a:t>Heads of Government on call</a:t>
            </a:r>
            <a:endParaRPr lang="en-US" sz="2800" dirty="0">
              <a:solidFill>
                <a:schemeClr val="bg1"/>
              </a:solidFill>
            </a:endParaRPr>
          </a:p>
        </p:txBody>
      </p:sp>
      <p:pic>
        <p:nvPicPr>
          <p:cNvPr id="30" name="Graphic 29" descr="Receiver">
            <a:extLst>
              <a:ext uri="{FF2B5EF4-FFF2-40B4-BE49-F238E27FC236}">
                <a16:creationId xmlns:a16="http://schemas.microsoft.com/office/drawing/2014/main" id="{6C79A954-FB21-493C-BF30-ABE75D00C5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676" y="1666097"/>
            <a:ext cx="914400" cy="914400"/>
          </a:xfrm>
          <a:prstGeom prst="rect">
            <a:avLst/>
          </a:prstGeom>
        </p:spPr>
      </p:pic>
      <p:pic>
        <p:nvPicPr>
          <p:cNvPr id="35" name="Graphic 34" descr="Receiver">
            <a:extLst>
              <a:ext uri="{FF2B5EF4-FFF2-40B4-BE49-F238E27FC236}">
                <a16:creationId xmlns:a16="http://schemas.microsoft.com/office/drawing/2014/main" id="{520C8602-6576-4088-89D1-0A8C7C1ED7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6756" y="2711761"/>
            <a:ext cx="914400" cy="914400"/>
          </a:xfrm>
          <a:prstGeom prst="rect">
            <a:avLst/>
          </a:prstGeom>
        </p:spPr>
      </p:pic>
      <p:sp>
        <p:nvSpPr>
          <p:cNvPr id="36" name="Rectangle 35">
            <a:extLst>
              <a:ext uri="{FF2B5EF4-FFF2-40B4-BE49-F238E27FC236}">
                <a16:creationId xmlns:a16="http://schemas.microsoft.com/office/drawing/2014/main" id="{5B8DC72B-A768-4DE5-999C-2F4816926C47}"/>
              </a:ext>
            </a:extLst>
          </p:cNvPr>
          <p:cNvSpPr/>
          <p:nvPr/>
        </p:nvSpPr>
        <p:spPr>
          <a:xfrm>
            <a:off x="2590800" y="4823595"/>
            <a:ext cx="5448300" cy="1200329"/>
          </a:xfrm>
          <a:prstGeom prst="rect">
            <a:avLst/>
          </a:prstGeom>
        </p:spPr>
        <p:txBody>
          <a:bodyPr wrap="square">
            <a:spAutoFit/>
          </a:bodyPr>
          <a:lstStyle/>
          <a:p>
            <a:r>
              <a:rPr lang="en-US" sz="3600" i="1" dirty="0"/>
              <a:t>Calls are Mondays and Thursdays at 2:30 PM</a:t>
            </a:r>
          </a:p>
        </p:txBody>
      </p:sp>
      <p:pic>
        <p:nvPicPr>
          <p:cNvPr id="11" name="Graphic 10" descr="Receiver">
            <a:extLst>
              <a:ext uri="{FF2B5EF4-FFF2-40B4-BE49-F238E27FC236}">
                <a16:creationId xmlns:a16="http://schemas.microsoft.com/office/drawing/2014/main" id="{102C6CDE-863A-45AB-931D-608945117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951" y="3783036"/>
            <a:ext cx="914400" cy="914400"/>
          </a:xfrm>
          <a:prstGeom prst="rect">
            <a:avLst/>
          </a:prstGeom>
        </p:spPr>
      </p:pic>
      <p:sp>
        <p:nvSpPr>
          <p:cNvPr id="12" name="Rectangle 11">
            <a:extLst>
              <a:ext uri="{FF2B5EF4-FFF2-40B4-BE49-F238E27FC236}">
                <a16:creationId xmlns:a16="http://schemas.microsoft.com/office/drawing/2014/main" id="{36021D72-DACA-46B8-8147-F5822C6E359F}"/>
              </a:ext>
            </a:extLst>
          </p:cNvPr>
          <p:cNvSpPr/>
          <p:nvPr/>
        </p:nvSpPr>
        <p:spPr>
          <a:xfrm>
            <a:off x="2147078" y="4015851"/>
            <a:ext cx="6266487" cy="500137"/>
          </a:xfrm>
          <a:prstGeom prst="rect">
            <a:avLst/>
          </a:prstGeom>
        </p:spPr>
        <p:txBody>
          <a:bodyPr wrap="square" lIns="68580" tIns="34290" rIns="68580" bIns="34290" anchor="ctr">
            <a:spAutoFit/>
          </a:bodyPr>
          <a:lstStyle/>
          <a:p>
            <a:pPr>
              <a:spcAft>
                <a:spcPts val="675"/>
              </a:spcAft>
            </a:pPr>
            <a:r>
              <a:rPr lang="en-US" sz="2800" b="1" dirty="0">
                <a:solidFill>
                  <a:schemeClr val="bg1"/>
                </a:solidFill>
              </a:rPr>
              <a:t>Daily call with Cabinet</a:t>
            </a:r>
            <a:endParaRPr lang="en-US" sz="2800" dirty="0">
              <a:solidFill>
                <a:schemeClr val="bg1"/>
              </a:solidFill>
            </a:endParaRPr>
          </a:p>
        </p:txBody>
      </p:sp>
    </p:spTree>
    <p:extLst>
      <p:ext uri="{BB962C8B-B14F-4D97-AF65-F5344CB8AC3E}">
        <p14:creationId xmlns:p14="http://schemas.microsoft.com/office/powerpoint/2010/main" val="1776813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11274C"/>
      </a:dk1>
      <a:lt1>
        <a:sysClr val="window" lastClr="FFFFFF"/>
      </a:lt1>
      <a:dk2>
        <a:srgbClr val="11274C"/>
      </a:dk2>
      <a:lt2>
        <a:srgbClr val="DEF5FA"/>
      </a:lt2>
      <a:accent1>
        <a:srgbClr val="C6AB74"/>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9620</TotalTime>
  <Words>3168</Words>
  <Application>Microsoft Office PowerPoint</Application>
  <PresentationFormat>On-screen Show (4:3)</PresentationFormat>
  <Paragraphs>425</Paragraphs>
  <Slides>37</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37</vt:i4>
      </vt:variant>
    </vt:vector>
  </HeadingPairs>
  <TitlesOfParts>
    <vt:vector size="56" baseType="lpstr">
      <vt:lpstr>Arial</vt:lpstr>
      <vt:lpstr>Calibri</vt:lpstr>
      <vt:lpstr>Calibri Light</vt:lpstr>
      <vt:lpstr>Courier New</vt:lpstr>
      <vt:lpstr>Helvetica</vt:lpstr>
      <vt:lpstr>Lucida Sans Unicode</vt:lpstr>
      <vt:lpstr>Lucida Sans Unicode (Body)</vt:lpstr>
      <vt:lpstr>Lucida Sans Unicode (Headings)</vt:lpstr>
      <vt:lpstr>Montserrat</vt:lpstr>
      <vt:lpstr>Open Sans</vt:lpstr>
      <vt:lpstr>Open Sans SemiBold</vt:lpstr>
      <vt:lpstr>Roboto</vt:lpstr>
      <vt:lpstr>Source Sans Pro</vt:lpstr>
      <vt:lpstr>Source Sans Pro Light</vt:lpstr>
      <vt:lpstr>Verdana</vt:lpstr>
      <vt:lpstr>Wingdings</vt:lpstr>
      <vt:lpstr>Wingdings 2</vt:lpstr>
      <vt:lpstr>Wingdings 3</vt:lpstr>
      <vt:lpstr>Concourse</vt:lpstr>
      <vt:lpstr>          Racine County COVID-19 Updates          Wednesday, April 1     </vt:lpstr>
      <vt:lpstr>                    </vt:lpstr>
      <vt:lpstr>PowerPoint Presentation</vt:lpstr>
      <vt:lpstr>PowerPoint Presentation</vt:lpstr>
      <vt:lpstr>PowerPoint Presentation</vt:lpstr>
      <vt:lpstr>PowerPoint Presentation</vt:lpstr>
      <vt:lpstr>Housing</vt:lpstr>
      <vt:lpstr>Voting/Elections</vt:lpstr>
      <vt:lpstr>Communication</vt:lpstr>
      <vt:lpstr>Enforcement of Governor Evers’ Safer at Home Initiative</vt:lpstr>
      <vt:lpstr>                    </vt:lpstr>
      <vt:lpstr>PowerPoint Presentation</vt:lpstr>
      <vt:lpstr>Racine County Jail Initiatives </vt:lpstr>
      <vt:lpstr>PowerPoint Presentation</vt:lpstr>
      <vt:lpstr>PowerPoint Presentation</vt:lpstr>
      <vt:lpstr>                    </vt:lpstr>
      <vt:lpstr>External</vt:lpstr>
      <vt:lpstr>Internal</vt:lpstr>
      <vt:lpstr>Communicate Remote Access to Emergency Services </vt:lpstr>
      <vt:lpstr>                    </vt:lpstr>
      <vt:lpstr>Communications:  911 Emergency Dispatchers</vt:lpstr>
      <vt:lpstr>Human Resources</vt:lpstr>
      <vt:lpstr>Information Technology</vt:lpstr>
      <vt:lpstr>Public</vt:lpstr>
      <vt:lpstr>PowerPoint Presentation</vt:lpstr>
      <vt:lpstr>Bond Issuance</vt:lpstr>
      <vt:lpstr>Human Services</vt:lpstr>
      <vt:lpstr>Human Services Cont.</vt:lpstr>
      <vt:lpstr>Impact Partner Survey and Resource Map</vt:lpstr>
      <vt:lpstr>                    </vt:lpstr>
      <vt:lpstr>Public Health Goals/Objectives </vt:lpstr>
      <vt:lpstr>Racine County COVID-19 Investigations as of 3/30/20</vt:lpstr>
      <vt:lpstr>Case Counts    Disease Incidence </vt:lpstr>
      <vt:lpstr>Heed “Safer at Home” Order Slow the Rate of Disease and Flatten the Curve</vt:lpstr>
      <vt:lpstr>Stay Informed</vt:lpstr>
      <vt:lpstr>Mental Health &amp; Self-Care</vt:lpstr>
      <vt:lpstr>Question &amp; Answer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jbarrett</dc:creator>
  <cp:lastModifiedBy>Smith, Joanne E.</cp:lastModifiedBy>
  <cp:revision>652</cp:revision>
  <cp:lastPrinted>2020-01-06T14:47:46Z</cp:lastPrinted>
  <dcterms:created xsi:type="dcterms:W3CDTF">2015-09-15T20:50:14Z</dcterms:created>
  <dcterms:modified xsi:type="dcterms:W3CDTF">2020-03-31T16:41:38Z</dcterms:modified>
</cp:coreProperties>
</file>