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701" r:id="rId1"/>
  </p:sldMasterIdLst>
  <p:notesMasterIdLst>
    <p:notesMasterId r:id="rId24"/>
  </p:notesMasterIdLst>
  <p:handoutMasterIdLst>
    <p:handoutMasterId r:id="rId25"/>
  </p:handoutMasterIdLst>
  <p:sldIdLst>
    <p:sldId id="526" r:id="rId2"/>
    <p:sldId id="984" r:id="rId3"/>
    <p:sldId id="985" r:id="rId4"/>
    <p:sldId id="666" r:id="rId5"/>
    <p:sldId id="695" r:id="rId6"/>
    <p:sldId id="987" r:id="rId7"/>
    <p:sldId id="989" r:id="rId8"/>
    <p:sldId id="990" r:id="rId9"/>
    <p:sldId id="991" r:id="rId10"/>
    <p:sldId id="992" r:id="rId11"/>
    <p:sldId id="1021" r:id="rId12"/>
    <p:sldId id="993" r:id="rId13"/>
    <p:sldId id="994" r:id="rId14"/>
    <p:sldId id="782" r:id="rId15"/>
    <p:sldId id="996" r:id="rId16"/>
    <p:sldId id="997" r:id="rId17"/>
    <p:sldId id="998" r:id="rId18"/>
    <p:sldId id="981" r:id="rId19"/>
    <p:sldId id="532" r:id="rId20"/>
    <p:sldId id="1018" r:id="rId21"/>
    <p:sldId id="1017" r:id="rId22"/>
    <p:sldId id="1019" r:id="rId23"/>
  </p:sldIdLst>
  <p:sldSz cx="12192000" cy="6858000"/>
  <p:notesSz cx="6858000" cy="9296400"/>
  <p:custDataLst>
    <p:tags r:id="rId26"/>
  </p:custDataLst>
  <p:defaultTextStyle>
    <a:defPPr>
      <a:defRPr lang="en-US"/>
    </a:defPPr>
    <a:lvl1pPr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663" userDrawn="1">
          <p15:clr>
            <a:srgbClr val="A4A3A4"/>
          </p15:clr>
        </p15:guide>
        <p15:guide id="4" pos="746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850"/>
    <a:srgbClr val="71C48C"/>
    <a:srgbClr val="E9E186"/>
    <a:srgbClr val="F7F7F7"/>
    <a:srgbClr val="FF3300"/>
    <a:srgbClr val="FFFF00"/>
    <a:srgbClr val="F5F0C1"/>
    <a:srgbClr val="EAE5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1" autoAdjust="0"/>
    <p:restoredTop sz="94760" autoAdjust="0"/>
  </p:normalViewPr>
  <p:slideViewPr>
    <p:cSldViewPr>
      <p:cViewPr varScale="1">
        <p:scale>
          <a:sx n="52" d="100"/>
          <a:sy n="52" d="100"/>
        </p:scale>
        <p:origin x="739" y="53"/>
      </p:cViewPr>
      <p:guideLst>
        <p:guide orient="horz" pos="2160"/>
        <p:guide pos="3840"/>
        <p:guide pos="1663"/>
        <p:guide pos="74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070" y="-10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4B61243-30CB-4C99-8DDA-6ED28209AD12}" type="datetimeFigureOut">
              <a:rPr lang="en-US" smtClean="0"/>
              <a:t>4/8/2019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1CA12F01-70F0-4B1B-B9ED-A86683B67257}" type="slidenum">
              <a:rPr lang="en-US" smtClean="0"/>
              <a:t>‹#›</a:t>
            </a:fld>
            <a:endParaRPr lang="en-US"/>
          </a:p>
        </p:txBody>
      </p:sp>
    </p:spTree>
    <p:extLst>
      <p:ext uri="{BB962C8B-B14F-4D97-AF65-F5344CB8AC3E}">
        <p14:creationId xmlns:p14="http://schemas.microsoft.com/office/powerpoint/2010/main" val="4128899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379" tIns="45690" rIns="91379" bIns="45690" numCol="1" anchor="t" anchorCtr="0" compatLnSpc="1">
            <a:prstTxWarp prst="textNoShape">
              <a:avLst/>
            </a:prstTxWarp>
          </a:bodyPr>
          <a:lstStyle>
            <a:lvl1pPr eaLnBrk="0" hangingPunct="0">
              <a:lnSpc>
                <a:spcPct val="100000"/>
              </a:lnSpc>
              <a:defRPr sz="1200">
                <a:latin typeface="Times" pitchFamily="18"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379" tIns="45690" rIns="91379" bIns="45690" numCol="1" anchor="t" anchorCtr="0" compatLnSpc="1">
            <a:prstTxWarp prst="textNoShape">
              <a:avLst/>
            </a:prstTxWarp>
          </a:bodyPr>
          <a:lstStyle>
            <a:lvl1pPr algn="r" eaLnBrk="0" hangingPunct="0">
              <a:lnSpc>
                <a:spcPct val="100000"/>
              </a:lnSpc>
              <a:defRPr sz="1200">
                <a:latin typeface="Times" pitchFamily="18" charset="0"/>
                <a:ea typeface="+mn-ea"/>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379" tIns="45690" rIns="91379" bIns="45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379" tIns="45690" rIns="91379" bIns="45690" numCol="1" anchor="b" anchorCtr="0" compatLnSpc="1">
            <a:prstTxWarp prst="textNoShape">
              <a:avLst/>
            </a:prstTxWarp>
          </a:bodyPr>
          <a:lstStyle>
            <a:lvl1pPr eaLnBrk="0" hangingPunct="0">
              <a:lnSpc>
                <a:spcPct val="100000"/>
              </a:lnSpc>
              <a:defRPr sz="1200">
                <a:latin typeface="Times" pitchFamily="18"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379" tIns="45690" rIns="91379" bIns="45690" numCol="1" anchor="b" anchorCtr="0" compatLnSpc="1">
            <a:prstTxWarp prst="textNoShape">
              <a:avLst/>
            </a:prstTxWarp>
          </a:bodyPr>
          <a:lstStyle>
            <a:lvl1pPr algn="r" eaLnBrk="0" hangingPunct="0">
              <a:lnSpc>
                <a:spcPct val="100000"/>
              </a:lnSpc>
              <a:defRPr sz="1200">
                <a:latin typeface="Times" pitchFamily="18" charset="0"/>
                <a:ea typeface="+mn-ea"/>
                <a:cs typeface="+mn-cs"/>
              </a:defRPr>
            </a:lvl1pPr>
          </a:lstStyle>
          <a:p>
            <a:pPr>
              <a:defRPr/>
            </a:pPr>
            <a:fld id="{E3BE4CA4-8327-41FB-975A-EE23887DFFDF}" type="slidenum">
              <a:rPr lang="en-US"/>
              <a:pPr>
                <a:defRPr/>
              </a:pPr>
              <a:t>‹#›</a:t>
            </a:fld>
            <a:endParaRPr lang="en-US" dirty="0"/>
          </a:p>
        </p:txBody>
      </p:sp>
    </p:spTree>
    <p:extLst>
      <p:ext uri="{BB962C8B-B14F-4D97-AF65-F5344CB8AC3E}">
        <p14:creationId xmlns:p14="http://schemas.microsoft.com/office/powerpoint/2010/main" val="2959240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439" y="1511500"/>
            <a:ext cx="8344852" cy="1423093"/>
          </a:xfrm>
          <a:prstGeom prst="rect">
            <a:avLst/>
          </a:prstGeom>
        </p:spPr>
        <p:txBody>
          <a:bodyPr lIns="0" tIns="0" rIns="0" bIns="0" anchor="b" anchorCtr="0">
            <a:noAutofit/>
          </a:bodyPr>
          <a:lstStyle>
            <a:lvl1pPr algn="l">
              <a:lnSpc>
                <a:spcPct val="100000"/>
              </a:lnSpc>
              <a:defRPr sz="4000" b="1" cap="none"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10439" y="3203530"/>
            <a:ext cx="8344852" cy="959775"/>
          </a:xfrm>
          <a:prstGeom prst="rect">
            <a:avLst/>
          </a:prstGeom>
        </p:spPr>
        <p:txBody>
          <a:bodyPr lIns="0" tIns="0" rIns="0" bIns="0">
            <a:noAutofit/>
          </a:bodyPr>
          <a:lstStyle>
            <a:lvl1pPr marL="0" indent="0" algn="l">
              <a:buNone/>
              <a:defRPr sz="1600" b="1" i="0" cap="none" baseline="0">
                <a:solidFill>
                  <a:schemeClr val="tx1">
                    <a:lumMod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84AAA1C2-B271-4D0D-A749-0C689D0CE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8915" y="4941168"/>
            <a:ext cx="4281741" cy="1872208"/>
          </a:xfrm>
          <a:prstGeom prst="rect">
            <a:avLst/>
          </a:prstGeom>
        </p:spPr>
      </p:pic>
    </p:spTree>
    <p:extLst>
      <p:ext uri="{BB962C8B-B14F-4D97-AF65-F5344CB8AC3E}">
        <p14:creationId xmlns:p14="http://schemas.microsoft.com/office/powerpoint/2010/main" val="24753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os">
    <p:bg>
      <p:bgPr>
        <a:solidFill>
          <a:srgbClr val="FFFFFF"/>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23394" y="476672"/>
            <a:ext cx="10363199" cy="457200"/>
          </a:xfrm>
          <a:prstGeom prst="rect">
            <a:avLst/>
          </a:prstGeom>
        </p:spPr>
        <p:txBody>
          <a:bodyPr lIns="0" tIns="0" rIns="0" bIns="0">
            <a:noAutofit/>
          </a:bodyPr>
          <a:lstStyle>
            <a:lvl1pPr>
              <a:defRPr sz="2800" cap="none" baseline="0">
                <a:solidFill>
                  <a:schemeClr val="bg1"/>
                </a:solidFill>
              </a:defRPr>
            </a:lvl1pPr>
          </a:lstStyle>
          <a:p>
            <a:r>
              <a:rPr lang="en-US"/>
              <a:t>Click to edit Master title style</a:t>
            </a:r>
            <a:endParaRPr lang="en-US" dirty="0"/>
          </a:p>
        </p:txBody>
      </p:sp>
      <p:sp>
        <p:nvSpPr>
          <p:cNvPr id="15" name="Slide Number Placeholder 18"/>
          <p:cNvSpPr>
            <a:spLocks noGrp="1"/>
          </p:cNvSpPr>
          <p:nvPr>
            <p:ph type="sldNum" sz="quarter" idx="4"/>
          </p:nvPr>
        </p:nvSpPr>
        <p:spPr>
          <a:xfrm>
            <a:off x="10899648" y="6373368"/>
            <a:ext cx="402336"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sp>
        <p:nvSpPr>
          <p:cNvPr id="7" name="Text Placeholder 6"/>
          <p:cNvSpPr>
            <a:spLocks noGrp="1"/>
          </p:cNvSpPr>
          <p:nvPr>
            <p:ph type="body" sz="quarter" idx="19"/>
          </p:nvPr>
        </p:nvSpPr>
        <p:spPr>
          <a:xfrm>
            <a:off x="609600" y="5641848"/>
            <a:ext cx="10382944" cy="612648"/>
          </a:xfrm>
        </p:spPr>
        <p:txBody>
          <a:bodyPr anchor="b" anchorCtr="0">
            <a:normAutofit/>
          </a:bodyPr>
          <a:lstStyle>
            <a:lvl1pPr marL="0" indent="0">
              <a:buFontTx/>
              <a:buNone/>
              <a:defRPr sz="800"/>
            </a:lvl1pPr>
          </a:lstStyle>
          <a:p>
            <a:pPr lvl="0"/>
            <a:r>
              <a:rPr lang="en-US"/>
              <a:t>Click to edit Master text styles</a:t>
            </a:r>
          </a:p>
        </p:txBody>
      </p:sp>
      <p:sp>
        <p:nvSpPr>
          <p:cNvPr id="9" name="Picture Placeholder 8"/>
          <p:cNvSpPr>
            <a:spLocks noGrp="1"/>
          </p:cNvSpPr>
          <p:nvPr>
            <p:ph type="pic" sz="quarter" idx="20"/>
          </p:nvPr>
        </p:nvSpPr>
        <p:spPr>
          <a:xfrm>
            <a:off x="609600" y="1124744"/>
            <a:ext cx="2641600" cy="1828800"/>
          </a:xfrm>
        </p:spPr>
        <p:txBody>
          <a:bodyPr/>
          <a:lstStyle/>
          <a:p>
            <a:r>
              <a:rPr lang="en-US" dirty="0"/>
              <a:t>Click icon to add picture</a:t>
            </a:r>
          </a:p>
        </p:txBody>
      </p:sp>
      <p:sp>
        <p:nvSpPr>
          <p:cNvPr id="18" name="Text Placeholder 8"/>
          <p:cNvSpPr>
            <a:spLocks noGrp="1"/>
          </p:cNvSpPr>
          <p:nvPr>
            <p:ph type="body" sz="quarter" idx="17"/>
          </p:nvPr>
        </p:nvSpPr>
        <p:spPr>
          <a:xfrm>
            <a:off x="3657600" y="1124744"/>
            <a:ext cx="7315200" cy="4320480"/>
          </a:xfrm>
          <a:noFill/>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marL="576263" lvl="1" indent="-292100">
              <a:tabLst>
                <a:tab pos="576263" algn="l"/>
              </a:tabLst>
            </a:pPr>
            <a:r>
              <a:rPr lang="en-US" dirty="0"/>
              <a:t>Second level</a:t>
            </a:r>
          </a:p>
          <a:p>
            <a:pPr marL="569913" lvl="2" indent="0">
              <a:buNone/>
            </a:pPr>
            <a:r>
              <a:rPr lang="en-US" dirty="0"/>
              <a:t>Third level</a:t>
            </a:r>
          </a:p>
          <a:p>
            <a:pPr marL="806450" lvl="3" indent="0">
              <a:buNone/>
            </a:pPr>
            <a:r>
              <a:rPr lang="en-US" dirty="0"/>
              <a:t>Fourth level</a:t>
            </a:r>
          </a:p>
          <a:p>
            <a:pPr marL="1158875" lvl="4" indent="0">
              <a:buNone/>
            </a:pPr>
            <a:r>
              <a:rPr lang="en-US" dirty="0"/>
              <a:t>Fifth level</a:t>
            </a:r>
          </a:p>
        </p:txBody>
      </p:sp>
    </p:spTree>
    <p:extLst>
      <p:ext uri="{BB962C8B-B14F-4D97-AF65-F5344CB8AC3E}">
        <p14:creationId xmlns:p14="http://schemas.microsoft.com/office/powerpoint/2010/main" val="29014593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394" y="476672"/>
            <a:ext cx="10363199" cy="457200"/>
          </a:xfrm>
          <a:prstGeom prst="rect">
            <a:avLst/>
          </a:prstGeom>
        </p:spPr>
        <p:txBody>
          <a:bodyPr lIns="0" tIns="0" rIns="0" bIns="0">
            <a:noAutofit/>
          </a:bodyPr>
          <a:lstStyle>
            <a:lvl1pPr algn="l">
              <a:defRPr sz="2800" cap="none" baseline="0">
                <a:solidFill>
                  <a:schemeClr val="bg1"/>
                </a:solidFill>
              </a:defRPr>
            </a:lvl1pPr>
          </a:lstStyle>
          <a:p>
            <a:r>
              <a:rPr lang="en-US" dirty="0"/>
              <a:t>Click to edit Master title style</a:t>
            </a:r>
          </a:p>
        </p:txBody>
      </p:sp>
      <p:sp>
        <p:nvSpPr>
          <p:cNvPr id="11" name="Chart Placeholder 10"/>
          <p:cNvSpPr>
            <a:spLocks noGrp="1"/>
          </p:cNvSpPr>
          <p:nvPr>
            <p:ph type="chart" sz="quarter" idx="14"/>
          </p:nvPr>
        </p:nvSpPr>
        <p:spPr>
          <a:xfrm>
            <a:off x="609602" y="1132698"/>
            <a:ext cx="10363196" cy="3520441"/>
          </a:xfrm>
          <a:prstGeom prst="rect">
            <a:avLst/>
          </a:prstGeom>
        </p:spPr>
        <p:txBody>
          <a:bodyPr lIns="0" tIns="0" rIns="0" bIns="0"/>
          <a:lstStyle/>
          <a:p>
            <a:r>
              <a:rPr lang="en-US"/>
              <a:t>Click icon to add chart</a:t>
            </a:r>
            <a:endParaRPr lang="en-US" dirty="0"/>
          </a:p>
        </p:txBody>
      </p:sp>
      <p:sp>
        <p:nvSpPr>
          <p:cNvPr id="16" name="Slide Number Placeholder 18"/>
          <p:cNvSpPr>
            <a:spLocks noGrp="1"/>
          </p:cNvSpPr>
          <p:nvPr>
            <p:ph type="sldNum" sz="quarter" idx="4"/>
          </p:nvPr>
        </p:nvSpPr>
        <p:spPr>
          <a:xfrm>
            <a:off x="10899648" y="6373371"/>
            <a:ext cx="402336" cy="365125"/>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sp>
        <p:nvSpPr>
          <p:cNvPr id="6" name="Text Placeholder 5"/>
          <p:cNvSpPr>
            <a:spLocks noGrp="1"/>
          </p:cNvSpPr>
          <p:nvPr>
            <p:ph type="body" sz="quarter" idx="17"/>
          </p:nvPr>
        </p:nvSpPr>
        <p:spPr>
          <a:xfrm>
            <a:off x="609600" y="5641848"/>
            <a:ext cx="10382944" cy="612648"/>
          </a:xfrm>
        </p:spPr>
        <p:txBody>
          <a:bodyPr anchor="b" anchorCtr="0">
            <a:normAutofit/>
          </a:bodyPr>
          <a:lstStyle>
            <a:lvl1pPr marL="0" indent="0">
              <a:buFontTx/>
              <a:buNone/>
              <a:defRPr sz="800"/>
            </a:lvl1pPr>
          </a:lstStyle>
          <a:p>
            <a:pPr lvl="0"/>
            <a:r>
              <a:rPr lang="en-US"/>
              <a:t>Click to edit Master text styles</a:t>
            </a:r>
          </a:p>
        </p:txBody>
      </p:sp>
    </p:spTree>
    <p:extLst>
      <p:ext uri="{BB962C8B-B14F-4D97-AF65-F5344CB8AC3E}">
        <p14:creationId xmlns:p14="http://schemas.microsoft.com/office/powerpoint/2010/main" val="252917706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bg>
      <p:bgPr>
        <a:solidFill>
          <a:srgbClr val="FFFFFF"/>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23394" y="476672"/>
            <a:ext cx="10363199" cy="457200"/>
          </a:xfrm>
          <a:prstGeom prst="rect">
            <a:avLst/>
          </a:prstGeom>
        </p:spPr>
        <p:txBody>
          <a:bodyPr lIns="0" tIns="0" rIns="0" bIns="0">
            <a:noAutofit/>
          </a:bodyPr>
          <a:lstStyle>
            <a:lvl1pPr>
              <a:defRPr sz="2800" cap="none" baseline="0">
                <a:solidFill>
                  <a:schemeClr val="bg1"/>
                </a:solidFill>
              </a:defRPr>
            </a:lvl1pPr>
          </a:lstStyle>
          <a:p>
            <a:r>
              <a:rPr lang="en-US" dirty="0"/>
              <a:t>Click to edit Master title style</a:t>
            </a:r>
          </a:p>
        </p:txBody>
      </p:sp>
      <p:sp>
        <p:nvSpPr>
          <p:cNvPr id="16" name="Slide Number Placeholder 2"/>
          <p:cNvSpPr>
            <a:spLocks noGrp="1"/>
          </p:cNvSpPr>
          <p:nvPr>
            <p:ph type="sldNum" sz="quarter" idx="10"/>
          </p:nvPr>
        </p:nvSpPr>
        <p:spPr>
          <a:xfrm>
            <a:off x="10899648" y="6373371"/>
            <a:ext cx="406400" cy="365125"/>
          </a:xfrm>
        </p:spPr>
        <p:txBody>
          <a:bodyPr/>
          <a:lstStyle/>
          <a:p>
            <a:pPr>
              <a:defRPr/>
            </a:pPr>
            <a:fld id="{A6A809F5-01EB-42D0-92AD-3FA12E0B7B43}" type="slidenum">
              <a:rPr lang="en-US" smtClean="0"/>
              <a:pPr>
                <a:defRPr/>
              </a:pPr>
              <a:t>‹#›</a:t>
            </a:fld>
            <a:endParaRPr lang="en-US" dirty="0"/>
          </a:p>
        </p:txBody>
      </p:sp>
      <p:sp>
        <p:nvSpPr>
          <p:cNvPr id="4" name="Text Placeholder 3"/>
          <p:cNvSpPr>
            <a:spLocks noGrp="1"/>
          </p:cNvSpPr>
          <p:nvPr>
            <p:ph type="body" sz="quarter" idx="18"/>
          </p:nvPr>
        </p:nvSpPr>
        <p:spPr>
          <a:xfrm>
            <a:off x="609600" y="5638804"/>
            <a:ext cx="9855200" cy="609599"/>
          </a:xfrm>
        </p:spPr>
        <p:txBody>
          <a:bodyPr anchor="b" anchorCtr="0">
            <a:normAutofit/>
          </a:bodyPr>
          <a:lstStyle>
            <a:lvl1pPr marL="0" indent="0">
              <a:buFontTx/>
              <a:buNone/>
              <a:defRPr sz="800"/>
            </a:lvl1pPr>
            <a:lvl2pPr>
              <a:defRPr sz="800"/>
            </a:lvl2pPr>
            <a:lvl3pPr>
              <a:defRPr sz="800"/>
            </a:lvl3pPr>
            <a:lvl4pPr>
              <a:defRPr sz="800"/>
            </a:lvl4pPr>
            <a:lvl5pPr>
              <a:defRPr sz="800"/>
            </a:lvl5pPr>
          </a:lstStyle>
          <a:p>
            <a:pPr lvl="0"/>
            <a:r>
              <a:rPr lang="en-US"/>
              <a:t>Click to edit Master text styles</a:t>
            </a:r>
          </a:p>
        </p:txBody>
      </p:sp>
      <p:sp>
        <p:nvSpPr>
          <p:cNvPr id="7" name="Table Placeholder 6"/>
          <p:cNvSpPr>
            <a:spLocks noGrp="1"/>
          </p:cNvSpPr>
          <p:nvPr>
            <p:ph type="tbl" sz="quarter" idx="19"/>
          </p:nvPr>
        </p:nvSpPr>
        <p:spPr>
          <a:xfrm>
            <a:off x="609600" y="1124744"/>
            <a:ext cx="10363200" cy="3886200"/>
          </a:xfrm>
        </p:spPr>
        <p:txBody>
          <a:bodyPr/>
          <a:lstStyle/>
          <a:p>
            <a:r>
              <a:rPr lang="en-US" dirty="0"/>
              <a:t>Click icon to add table</a:t>
            </a:r>
          </a:p>
        </p:txBody>
      </p:sp>
    </p:spTree>
    <p:extLst>
      <p:ext uri="{BB962C8B-B14F-4D97-AF65-F5344CB8AC3E}">
        <p14:creationId xmlns:p14="http://schemas.microsoft.com/office/powerpoint/2010/main" val="175832522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solidFill>
                  <a:schemeClr val="bg1"/>
                </a:solidFill>
              </a:defRPr>
            </a:lvl1pPr>
          </a:lstStyle>
          <a:p>
            <a:r>
              <a:rPr lang="en-US" dirty="0"/>
              <a:t>Click to edit Master title style</a:t>
            </a:r>
          </a:p>
        </p:txBody>
      </p:sp>
      <p:sp>
        <p:nvSpPr>
          <p:cNvPr id="3" name="Slide Number Placeholder 2"/>
          <p:cNvSpPr>
            <a:spLocks noGrp="1"/>
          </p:cNvSpPr>
          <p:nvPr>
            <p:ph type="sldNum" sz="quarter" idx="10"/>
          </p:nvPr>
        </p:nvSpPr>
        <p:spPr>
          <a:xfrm>
            <a:off x="10899648" y="6373371"/>
            <a:ext cx="406400" cy="365125"/>
          </a:xfrm>
        </p:spPr>
        <p:txBody>
          <a:bodyPr/>
          <a:lstStyle/>
          <a:p>
            <a:pPr>
              <a:defRPr/>
            </a:pPr>
            <a:fld id="{A6A809F5-01EB-42D0-92AD-3FA12E0B7B43}" type="slidenum">
              <a:rPr lang="en-US" smtClean="0"/>
              <a:pPr>
                <a:defRPr/>
              </a:pPr>
              <a:t>‹#›</a:t>
            </a:fld>
            <a:endParaRPr lang="en-US" dirty="0"/>
          </a:p>
        </p:txBody>
      </p:sp>
    </p:spTree>
    <p:extLst>
      <p:ext uri="{BB962C8B-B14F-4D97-AF65-F5344CB8AC3E}">
        <p14:creationId xmlns:p14="http://schemas.microsoft.com/office/powerpoint/2010/main" val="67150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FFFF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2" y="1600203"/>
            <a:ext cx="8344852" cy="2791703"/>
          </a:xfrm>
          <a:prstGeom prst="rect">
            <a:avLst/>
          </a:prstGeom>
        </p:spPr>
        <p:txBody>
          <a:bodyPr lIns="0" tIns="0" rIns="0" bIns="0">
            <a:noAutofit/>
          </a:bodyPr>
          <a:lstStyle>
            <a:lvl1pPr marL="122238" indent="-122238" algn="l">
              <a:spcBef>
                <a:spcPts val="0"/>
              </a:spcBef>
              <a:spcAft>
                <a:spcPts val="1800"/>
              </a:spcAft>
              <a:buFont typeface="Arial" panose="020B0604020202020204" pitchFamily="34" charset="0"/>
              <a:buChar char="•"/>
              <a:defRPr sz="1600" b="1" i="0" cap="none" baseline="0">
                <a:solidFill>
                  <a:schemeClr val="tx1">
                    <a:lumMod val="75000"/>
                  </a:schemeClr>
                </a:solidFill>
                <a:latin typeface="Arial"/>
              </a:defRPr>
            </a:lvl1pPr>
            <a:lvl2pPr marL="457200" indent="0" algn="ctr" defTabSz="457200">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 Click to edit Master subtitle style</a:t>
            </a:r>
          </a:p>
          <a:p>
            <a:endParaRPr lang="en-US" dirty="0"/>
          </a:p>
        </p:txBody>
      </p:sp>
      <p:sp>
        <p:nvSpPr>
          <p:cNvPr id="4" name="Title 1"/>
          <p:cNvSpPr>
            <a:spLocks noGrp="1"/>
          </p:cNvSpPr>
          <p:nvPr>
            <p:ph type="title"/>
          </p:nvPr>
        </p:nvSpPr>
        <p:spPr>
          <a:xfrm>
            <a:off x="623394" y="476672"/>
            <a:ext cx="10363199" cy="457200"/>
          </a:xfrm>
          <a:prstGeom prst="rect">
            <a:avLst/>
          </a:prstGeom>
        </p:spPr>
        <p:txBody>
          <a:bodyPr lIns="0" tIns="0" rIns="0" bIns="0">
            <a:noAutofit/>
          </a:bodyPr>
          <a:lstStyle>
            <a:lvl1pPr>
              <a:defRPr sz="2800" cap="none" baseline="0">
                <a:solidFill>
                  <a:schemeClr val="bg1"/>
                </a:solidFill>
              </a:defRPr>
            </a:lvl1pPr>
          </a:lstStyle>
          <a:p>
            <a:r>
              <a:rPr lang="en-US" dirty="0"/>
              <a:t>Click to edit Master title style</a:t>
            </a:r>
          </a:p>
        </p:txBody>
      </p:sp>
      <p:pic>
        <p:nvPicPr>
          <p:cNvPr id="2" name="Picture 1">
            <a:extLst>
              <a:ext uri="{FF2B5EF4-FFF2-40B4-BE49-F238E27FC236}">
                <a16:creationId xmlns:a16="http://schemas.microsoft.com/office/drawing/2014/main" id="{87078449-5933-4C75-B169-AA440A85B54C}"/>
              </a:ext>
            </a:extLst>
          </p:cNvPr>
          <p:cNvPicPr>
            <a:picLocks noChangeAspect="1"/>
          </p:cNvPicPr>
          <p:nvPr userDrawn="1"/>
        </p:nvPicPr>
        <p:blipFill>
          <a:blip r:embed="rId2"/>
          <a:stretch>
            <a:fillRect/>
          </a:stretch>
        </p:blipFill>
        <p:spPr>
          <a:xfrm>
            <a:off x="9120336" y="5445511"/>
            <a:ext cx="2798509" cy="1223849"/>
          </a:xfrm>
          <a:prstGeom prst="rect">
            <a:avLst/>
          </a:prstGeom>
        </p:spPr>
      </p:pic>
    </p:spTree>
    <p:extLst>
      <p:ext uri="{BB962C8B-B14F-4D97-AF65-F5344CB8AC3E}">
        <p14:creationId xmlns:p14="http://schemas.microsoft.com/office/powerpoint/2010/main" val="338491574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ullets">
    <p:bg>
      <p:bgPr>
        <a:solidFill>
          <a:srgbClr val="FFFFFF"/>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23394" y="476671"/>
            <a:ext cx="10363199" cy="457200"/>
          </a:xfrm>
          <a:prstGeom prst="rect">
            <a:avLst/>
          </a:prstGeom>
        </p:spPr>
        <p:txBody>
          <a:bodyPr lIns="0" tIns="0" rIns="0" bIns="0">
            <a:noAutofit/>
          </a:bodyPr>
          <a:lstStyle>
            <a:lvl1pPr>
              <a:defRPr sz="2800" cap="none" baseline="0">
                <a:solidFill>
                  <a:schemeClr val="bg1"/>
                </a:solidFill>
              </a:defRPr>
            </a:lvl1pPr>
          </a:lstStyle>
          <a:p>
            <a:r>
              <a:rPr lang="en-US" dirty="0"/>
              <a:t>Click to edit Master title style</a:t>
            </a:r>
          </a:p>
        </p:txBody>
      </p:sp>
      <p:sp>
        <p:nvSpPr>
          <p:cNvPr id="9" name="Text Placeholder 8"/>
          <p:cNvSpPr>
            <a:spLocks noGrp="1"/>
          </p:cNvSpPr>
          <p:nvPr>
            <p:ph type="body" sz="quarter" idx="17"/>
          </p:nvPr>
        </p:nvSpPr>
        <p:spPr>
          <a:xfrm>
            <a:off x="609600" y="1052737"/>
            <a:ext cx="10363200" cy="4247674"/>
          </a:xfrm>
        </p:spPr>
        <p:txBody>
          <a:bodyPr>
            <a:noAutofit/>
          </a:bodyPr>
          <a:lstStyle>
            <a:lvl2pPr marL="512763" indent="-228600">
              <a:tabLst>
                <a:tab pos="512763" algn="l"/>
              </a:tabLst>
              <a:defRPr/>
            </a:lvl2pPr>
            <a:lvl3pPr marL="804863" indent="-2286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p:cNvSpPr>
            <a:spLocks noGrp="1"/>
          </p:cNvSpPr>
          <p:nvPr>
            <p:ph type="sldNum" sz="quarter" idx="10"/>
          </p:nvPr>
        </p:nvSpPr>
        <p:spPr>
          <a:xfrm>
            <a:off x="10896533" y="6376246"/>
            <a:ext cx="406400" cy="365125"/>
          </a:xfrm>
        </p:spPr>
        <p:txBody>
          <a:bodyPr/>
          <a:lstStyle/>
          <a:p>
            <a:pPr>
              <a:defRPr/>
            </a:pPr>
            <a:fld id="{A6A809F5-01EB-42D0-92AD-3FA12E0B7B43}" type="slidenum">
              <a:rPr lang="en-US" smtClean="0"/>
              <a:pPr>
                <a:defRPr/>
              </a:pPr>
              <a:t>‹#›</a:t>
            </a:fld>
            <a:endParaRPr lang="en-US" dirty="0"/>
          </a:p>
        </p:txBody>
      </p:sp>
      <p:sp>
        <p:nvSpPr>
          <p:cNvPr id="4" name="Text Placeholder 3"/>
          <p:cNvSpPr>
            <a:spLocks noGrp="1"/>
          </p:cNvSpPr>
          <p:nvPr>
            <p:ph type="body" sz="quarter" idx="18"/>
          </p:nvPr>
        </p:nvSpPr>
        <p:spPr>
          <a:xfrm>
            <a:off x="609600" y="5638804"/>
            <a:ext cx="10382944" cy="609599"/>
          </a:xfrm>
        </p:spPr>
        <p:txBody>
          <a:bodyPr anchor="b" anchorCtr="0">
            <a:normAutofit/>
          </a:bodyPr>
          <a:lstStyle>
            <a:lvl1pPr marL="0" indent="0">
              <a:buFontTx/>
              <a:buNone/>
              <a:defRPr sz="800"/>
            </a:lvl1pPr>
            <a:lvl2pPr>
              <a:defRPr sz="800"/>
            </a:lvl2pPr>
            <a:lvl3pPr>
              <a:defRPr sz="800"/>
            </a:lvl3pPr>
            <a:lvl4pPr>
              <a:defRPr sz="800"/>
            </a:lvl4pPr>
            <a:lvl5pPr>
              <a:defRPr sz="800"/>
            </a:lvl5pPr>
          </a:lstStyle>
          <a:p>
            <a:pPr lvl="0"/>
            <a:r>
              <a:rPr lang="en-US"/>
              <a:t>Click to edit Master text styles</a:t>
            </a:r>
          </a:p>
        </p:txBody>
      </p:sp>
    </p:spTree>
    <p:extLst>
      <p:ext uri="{BB962C8B-B14F-4D97-AF65-F5344CB8AC3E}">
        <p14:creationId xmlns:p14="http://schemas.microsoft.com/office/powerpoint/2010/main" val="309397534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py w/o bullets">
    <p:bg>
      <p:bgPr>
        <a:solidFill>
          <a:srgbClr val="FFFFFF"/>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09602" y="476672"/>
            <a:ext cx="10363199" cy="457200"/>
          </a:xfrm>
          <a:prstGeom prst="rect">
            <a:avLst/>
          </a:prstGeom>
        </p:spPr>
        <p:txBody>
          <a:bodyPr lIns="0" tIns="0" rIns="0" bIns="0">
            <a:noAutofit/>
          </a:bodyPr>
          <a:lstStyle>
            <a:lvl1pPr>
              <a:defRPr sz="2800" cap="none" baseline="0">
                <a:solidFill>
                  <a:schemeClr val="bg1"/>
                </a:solidFill>
              </a:defRPr>
            </a:lvl1pPr>
          </a:lstStyle>
          <a:p>
            <a:r>
              <a:rPr lang="en-US" dirty="0"/>
              <a:t>Click to edit Master title style</a:t>
            </a:r>
          </a:p>
        </p:txBody>
      </p:sp>
      <p:sp>
        <p:nvSpPr>
          <p:cNvPr id="9" name="Text Placeholder 8"/>
          <p:cNvSpPr>
            <a:spLocks noGrp="1"/>
          </p:cNvSpPr>
          <p:nvPr>
            <p:ph type="body" sz="quarter" idx="17"/>
          </p:nvPr>
        </p:nvSpPr>
        <p:spPr>
          <a:xfrm>
            <a:off x="609600" y="1052737"/>
            <a:ext cx="10363200" cy="4247674"/>
          </a:xfrm>
        </p:spPr>
        <p:txBody>
          <a:bodyPr>
            <a:noAutofit/>
          </a:bodyPr>
          <a:lstStyle>
            <a:lvl1pPr marL="0" indent="0">
              <a:buFontTx/>
              <a:buNone/>
              <a:defRPr/>
            </a:lvl1pPr>
            <a:lvl2pPr marL="273050" indent="0">
              <a:buFontTx/>
              <a:buNone/>
              <a:defRPr/>
            </a:lvl2pPr>
            <a:lvl3pPr marL="577850" indent="0">
              <a:buFontTx/>
              <a:buNone/>
              <a:defRPr/>
            </a:lvl3pPr>
            <a:lvl4pPr marL="806450" indent="0">
              <a:buFontTx/>
              <a:buNone/>
              <a:defRPr/>
            </a:lvl4pPr>
            <a:lvl5pPr marL="1158875" indent="0">
              <a:buFontTx/>
              <a:buNone/>
              <a:defRPr/>
            </a:lvl5pPr>
          </a:lstStyle>
          <a:p>
            <a:pPr lvl="0"/>
            <a:r>
              <a:rPr lang="en-US" dirty="0"/>
              <a:t>Click to edit Master text styles</a:t>
            </a:r>
          </a:p>
        </p:txBody>
      </p:sp>
      <p:sp>
        <p:nvSpPr>
          <p:cNvPr id="16" name="Slide Number Placeholder 2"/>
          <p:cNvSpPr>
            <a:spLocks noGrp="1"/>
          </p:cNvSpPr>
          <p:nvPr>
            <p:ph type="sldNum" sz="quarter" idx="10"/>
          </p:nvPr>
        </p:nvSpPr>
        <p:spPr>
          <a:xfrm>
            <a:off x="10899648" y="6373371"/>
            <a:ext cx="406400" cy="365125"/>
          </a:xfrm>
        </p:spPr>
        <p:txBody>
          <a:bodyPr rIns="0"/>
          <a:lstStyle/>
          <a:p>
            <a:pPr>
              <a:defRPr/>
            </a:pPr>
            <a:fld id="{A6A809F5-01EB-42D0-92AD-3FA12E0B7B43}" type="slidenum">
              <a:rPr lang="en-US" smtClean="0"/>
              <a:pPr>
                <a:defRPr/>
              </a:pPr>
              <a:t>‹#›</a:t>
            </a:fld>
            <a:endParaRPr lang="en-US" dirty="0"/>
          </a:p>
        </p:txBody>
      </p:sp>
      <p:sp>
        <p:nvSpPr>
          <p:cNvPr id="4" name="Text Placeholder 3"/>
          <p:cNvSpPr>
            <a:spLocks noGrp="1"/>
          </p:cNvSpPr>
          <p:nvPr>
            <p:ph type="body" sz="quarter" idx="18"/>
          </p:nvPr>
        </p:nvSpPr>
        <p:spPr>
          <a:xfrm>
            <a:off x="609600" y="5638804"/>
            <a:ext cx="10382944" cy="609599"/>
          </a:xfrm>
        </p:spPr>
        <p:txBody>
          <a:bodyPr anchor="b" anchorCtr="0">
            <a:normAutofit/>
          </a:bodyPr>
          <a:lstStyle>
            <a:lvl1pPr marL="0" indent="0">
              <a:buFontTx/>
              <a:buNone/>
              <a:defRPr sz="800"/>
            </a:lvl1pPr>
            <a:lvl2pPr>
              <a:defRPr sz="800"/>
            </a:lvl2pPr>
            <a:lvl3pPr>
              <a:defRPr sz="800"/>
            </a:lvl3pPr>
            <a:lvl4pPr>
              <a:defRPr sz="800"/>
            </a:lvl4pPr>
            <a:lvl5pPr>
              <a:defRPr sz="800"/>
            </a:lvl5pPr>
          </a:lstStyle>
          <a:p>
            <a:pPr lvl="0"/>
            <a:r>
              <a:rPr lang="en-US"/>
              <a:t>Click to edit Master text styles</a:t>
            </a:r>
          </a:p>
        </p:txBody>
      </p:sp>
    </p:spTree>
    <p:extLst>
      <p:ext uri="{BB962C8B-B14F-4D97-AF65-F5344CB8AC3E}">
        <p14:creationId xmlns:p14="http://schemas.microsoft.com/office/powerpoint/2010/main" val="5858944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p:bg>
      <p:bgPr>
        <a:solidFill>
          <a:srgbClr val="FFFFFF"/>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23394" y="476672"/>
            <a:ext cx="10363199" cy="457200"/>
          </a:xfrm>
          <a:prstGeom prst="rect">
            <a:avLst/>
          </a:prstGeom>
        </p:spPr>
        <p:txBody>
          <a:bodyPr lIns="0" tIns="0" rIns="0" bIns="0">
            <a:noAutofit/>
          </a:bodyPr>
          <a:lstStyle>
            <a:lvl1pPr>
              <a:defRPr sz="2800" cap="none" baseline="0">
                <a:solidFill>
                  <a:schemeClr val="bg1"/>
                </a:solidFill>
              </a:defRPr>
            </a:lvl1pPr>
          </a:lstStyle>
          <a:p>
            <a:r>
              <a:rPr lang="en-US" dirty="0"/>
              <a:t>Click to edit Master title style</a:t>
            </a:r>
          </a:p>
        </p:txBody>
      </p:sp>
      <p:sp>
        <p:nvSpPr>
          <p:cNvPr id="16" name="Slide Number Placeholder 2"/>
          <p:cNvSpPr>
            <a:spLocks noGrp="1"/>
          </p:cNvSpPr>
          <p:nvPr>
            <p:ph type="sldNum" sz="quarter" idx="10"/>
          </p:nvPr>
        </p:nvSpPr>
        <p:spPr>
          <a:xfrm>
            <a:off x="10899648" y="6373371"/>
            <a:ext cx="406400" cy="365125"/>
          </a:xfrm>
        </p:spPr>
        <p:txBody>
          <a:bodyPr/>
          <a:lstStyle/>
          <a:p>
            <a:pPr>
              <a:defRPr/>
            </a:pPr>
            <a:fld id="{A6A809F5-01EB-42D0-92AD-3FA12E0B7B43}" type="slidenum">
              <a:rPr lang="en-US" smtClean="0"/>
              <a:pPr>
                <a:defRPr/>
              </a:pPr>
              <a:t>‹#›</a:t>
            </a:fld>
            <a:endParaRPr lang="en-US" dirty="0"/>
          </a:p>
        </p:txBody>
      </p:sp>
      <p:sp>
        <p:nvSpPr>
          <p:cNvPr id="4" name="Text Placeholder 3"/>
          <p:cNvSpPr>
            <a:spLocks noGrp="1"/>
          </p:cNvSpPr>
          <p:nvPr>
            <p:ph type="body" sz="quarter" idx="18"/>
          </p:nvPr>
        </p:nvSpPr>
        <p:spPr>
          <a:xfrm>
            <a:off x="609600" y="5638804"/>
            <a:ext cx="10382944" cy="609599"/>
          </a:xfrm>
        </p:spPr>
        <p:txBody>
          <a:bodyPr anchor="b" anchorCtr="0">
            <a:normAutofit/>
          </a:bodyPr>
          <a:lstStyle>
            <a:lvl1pPr marL="0" indent="0">
              <a:buFontTx/>
              <a:buNone/>
              <a:defRPr sz="800"/>
            </a:lvl1pPr>
            <a:lvl2pPr>
              <a:defRPr sz="800"/>
            </a:lvl2pPr>
            <a:lvl3pPr>
              <a:defRPr sz="800"/>
            </a:lvl3pPr>
            <a:lvl4pPr>
              <a:defRPr sz="800"/>
            </a:lvl4pPr>
            <a:lvl5pPr>
              <a:defRPr sz="800"/>
            </a:lvl5pPr>
          </a:lstStyle>
          <a:p>
            <a:pPr lvl="0"/>
            <a:r>
              <a:rPr lang="en-US"/>
              <a:t>Click to edit Master text styles</a:t>
            </a:r>
          </a:p>
        </p:txBody>
      </p:sp>
    </p:spTree>
    <p:extLst>
      <p:ext uri="{BB962C8B-B14F-4D97-AF65-F5344CB8AC3E}">
        <p14:creationId xmlns:p14="http://schemas.microsoft.com/office/powerpoint/2010/main" val="41745623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title, bullets">
    <p:bg>
      <p:bgPr>
        <a:solidFill>
          <a:srgbClr val="FFFFFF"/>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23394" y="476672"/>
            <a:ext cx="10363199" cy="457200"/>
          </a:xfrm>
          <a:prstGeom prst="rect">
            <a:avLst/>
          </a:prstGeom>
        </p:spPr>
        <p:txBody>
          <a:bodyPr lIns="0" tIns="0" rIns="0" bIns="0">
            <a:noAutofit/>
          </a:bodyPr>
          <a:lstStyle>
            <a:lvl1pPr>
              <a:defRPr sz="2800" cap="none" baseline="0">
                <a:solidFill>
                  <a:schemeClr val="bg1"/>
                </a:solidFill>
              </a:defRPr>
            </a:lvl1pPr>
          </a:lstStyle>
          <a:p>
            <a:r>
              <a:rPr lang="en-US" dirty="0"/>
              <a:t>Click to edit Master title style</a:t>
            </a:r>
          </a:p>
        </p:txBody>
      </p:sp>
      <p:sp>
        <p:nvSpPr>
          <p:cNvPr id="15" name="Slide Number Placeholder 18"/>
          <p:cNvSpPr>
            <a:spLocks noGrp="1"/>
          </p:cNvSpPr>
          <p:nvPr>
            <p:ph type="sldNum" sz="quarter" idx="4"/>
          </p:nvPr>
        </p:nvSpPr>
        <p:spPr>
          <a:xfrm>
            <a:off x="10899648" y="6373368"/>
            <a:ext cx="402336" cy="365760"/>
          </a:xfrm>
          <a:prstGeom prst="rect">
            <a:avLst/>
          </a:prstGeom>
          <a:noFill/>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sp>
        <p:nvSpPr>
          <p:cNvPr id="7" name="Text Placeholder 6"/>
          <p:cNvSpPr>
            <a:spLocks noGrp="1"/>
          </p:cNvSpPr>
          <p:nvPr>
            <p:ph type="body" sz="quarter" idx="19"/>
          </p:nvPr>
        </p:nvSpPr>
        <p:spPr>
          <a:xfrm>
            <a:off x="609600" y="5641848"/>
            <a:ext cx="10382944" cy="612648"/>
          </a:xfrm>
        </p:spPr>
        <p:txBody>
          <a:bodyPr anchor="b" anchorCtr="0">
            <a:normAutofit/>
          </a:bodyPr>
          <a:lstStyle>
            <a:lvl1pPr marL="0" indent="0">
              <a:buFontTx/>
              <a:buNone/>
              <a:defRPr sz="800"/>
            </a:lvl1pPr>
          </a:lstStyle>
          <a:p>
            <a:pPr lvl="0"/>
            <a:r>
              <a:rPr lang="en-US"/>
              <a:t>Click to edit Master text styles</a:t>
            </a:r>
          </a:p>
        </p:txBody>
      </p:sp>
      <p:sp>
        <p:nvSpPr>
          <p:cNvPr id="18" name="Text Placeholder 8"/>
          <p:cNvSpPr>
            <a:spLocks noGrp="1"/>
          </p:cNvSpPr>
          <p:nvPr>
            <p:ph type="body" sz="quarter" idx="20"/>
          </p:nvPr>
        </p:nvSpPr>
        <p:spPr>
          <a:xfrm>
            <a:off x="609600" y="1039973"/>
            <a:ext cx="4978400" cy="4608511"/>
          </a:xfrm>
        </p:spPr>
        <p:txBody>
          <a:bodyPr lIns="182880" tIns="182880" rIns="182880" bIns="182880">
            <a:noAutofit/>
          </a:bodyPr>
          <a:lstStyle>
            <a:lvl2pPr marL="512763" indent="-228600">
              <a:tabLst>
                <a:tab pos="512763" algn="l"/>
              </a:tabLst>
              <a:defRPr/>
            </a:lvl2pPr>
            <a:lvl3pPr marL="804863" indent="-2286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8"/>
          <p:cNvSpPr>
            <a:spLocks noGrp="1"/>
          </p:cNvSpPr>
          <p:nvPr>
            <p:ph type="body" sz="quarter" idx="21"/>
          </p:nvPr>
        </p:nvSpPr>
        <p:spPr>
          <a:xfrm>
            <a:off x="5999989" y="1039973"/>
            <a:ext cx="4978400" cy="4608511"/>
          </a:xfrm>
        </p:spPr>
        <p:txBody>
          <a:bodyPr lIns="182880" tIns="182880" rIns="182880" bIns="182880">
            <a:noAutofit/>
          </a:bodyPr>
          <a:lstStyle>
            <a:lvl2pPr marL="512763" indent="-228600">
              <a:tabLst>
                <a:tab pos="512763" algn="l"/>
              </a:tabLst>
              <a:defRPr/>
            </a:lvl2pPr>
            <a:lvl3pPr marL="804863" indent="-2286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830010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title, bold copy w/bullets">
    <p:bg>
      <p:bgPr>
        <a:solidFill>
          <a:srgbClr val="FFFFFF"/>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23394" y="476672"/>
            <a:ext cx="10363199" cy="457200"/>
          </a:xfrm>
          <a:prstGeom prst="rect">
            <a:avLst/>
          </a:prstGeom>
        </p:spPr>
        <p:txBody>
          <a:bodyPr lIns="0" tIns="0" rIns="0" bIns="0">
            <a:noAutofit/>
          </a:bodyPr>
          <a:lstStyle>
            <a:lvl1pPr>
              <a:defRPr sz="2800" cap="none" baseline="0">
                <a:solidFill>
                  <a:schemeClr val="bg1"/>
                </a:solidFill>
              </a:defRPr>
            </a:lvl1pPr>
          </a:lstStyle>
          <a:p>
            <a:r>
              <a:rPr lang="en-US"/>
              <a:t>Click to edit Master title style</a:t>
            </a:r>
            <a:endParaRPr lang="en-US" dirty="0"/>
          </a:p>
        </p:txBody>
      </p:sp>
      <p:sp>
        <p:nvSpPr>
          <p:cNvPr id="15" name="Slide Number Placeholder 18"/>
          <p:cNvSpPr>
            <a:spLocks noGrp="1"/>
          </p:cNvSpPr>
          <p:nvPr>
            <p:ph type="sldNum" sz="quarter" idx="4"/>
          </p:nvPr>
        </p:nvSpPr>
        <p:spPr>
          <a:xfrm>
            <a:off x="10899648" y="6373368"/>
            <a:ext cx="402336"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sp>
        <p:nvSpPr>
          <p:cNvPr id="4" name="Text Placeholder 3"/>
          <p:cNvSpPr>
            <a:spLocks noGrp="1"/>
          </p:cNvSpPr>
          <p:nvPr>
            <p:ph type="body" sz="quarter" idx="17"/>
          </p:nvPr>
        </p:nvSpPr>
        <p:spPr>
          <a:xfrm>
            <a:off x="609600" y="1051034"/>
            <a:ext cx="4998720" cy="4603322"/>
          </a:xfrm>
        </p:spPr>
        <p:txBody>
          <a:bodyPr lIns="182880" tIns="91440" rIns="182880" bIns="91440">
            <a:noAutofit/>
          </a:bodyPr>
          <a:lstStyle>
            <a:lvl1pPr marL="0" indent="0">
              <a:buFontTx/>
              <a:buNone/>
              <a:defRPr b="1"/>
            </a:lvl1pPr>
            <a:lvl2pPr marL="228600" indent="-228600">
              <a:buFont typeface="Arial" panose="020B0604020202020204" pitchFamily="34" charset="0"/>
              <a:buChar char="•"/>
              <a:tabLst/>
              <a:defRPr/>
            </a:lvl2pPr>
            <a:lvl3pPr marL="576263" indent="-347663">
              <a:buFont typeface="Arial" pitchFamily="34" charset="0"/>
              <a:buChar char="‒"/>
              <a:defRPr/>
            </a:lvl3pPr>
          </a:lstStyle>
          <a:p>
            <a:pPr lvl="0"/>
            <a:r>
              <a:rPr lang="en-US" dirty="0"/>
              <a:t>Click to edit Master text styles</a:t>
            </a:r>
          </a:p>
          <a:p>
            <a:pPr lvl="1"/>
            <a:r>
              <a:rPr lang="en-US" dirty="0"/>
              <a:t>Second level</a:t>
            </a:r>
          </a:p>
          <a:p>
            <a:pPr lvl="2"/>
            <a:r>
              <a:rPr lang="en-US" dirty="0"/>
              <a:t>Third level</a:t>
            </a:r>
          </a:p>
        </p:txBody>
      </p:sp>
      <p:sp>
        <p:nvSpPr>
          <p:cNvPr id="8" name="Text Placeholder 7"/>
          <p:cNvSpPr>
            <a:spLocks noGrp="1"/>
          </p:cNvSpPr>
          <p:nvPr>
            <p:ph type="body" sz="quarter" idx="18"/>
          </p:nvPr>
        </p:nvSpPr>
        <p:spPr>
          <a:xfrm>
            <a:off x="5974080" y="1051033"/>
            <a:ext cx="4998720" cy="4601622"/>
          </a:xfrm>
        </p:spPr>
        <p:txBody>
          <a:bodyPr lIns="182880" tIns="91440" rIns="182880" bIns="91440">
            <a:noAutofit/>
          </a:bodyPr>
          <a:lstStyle>
            <a:lvl1pPr marL="0" indent="0">
              <a:buFontTx/>
              <a:buNone/>
              <a:defRPr b="1"/>
            </a:lvl1pPr>
            <a:lvl2pPr marL="228600" indent="-228600">
              <a:buFont typeface="Arial" panose="020B0604020202020204" pitchFamily="34" charset="0"/>
              <a:buChar char="•"/>
              <a:tabLst/>
              <a:defRPr/>
            </a:lvl2pPr>
            <a:lvl3pPr marL="576263" indent="-347663">
              <a:buFont typeface="Arial" pitchFamily="34" charset="0"/>
              <a:buChar char="‒"/>
              <a:defRPr/>
            </a:lvl3pPr>
          </a:lstStyle>
          <a:p>
            <a:pPr lvl="0"/>
            <a:r>
              <a:rPr lang="en-US" dirty="0"/>
              <a:t>Click to edit Master text styles</a:t>
            </a:r>
          </a:p>
          <a:p>
            <a:pPr lvl="1"/>
            <a:r>
              <a:rPr lang="en-US" dirty="0"/>
              <a:t>Second level</a:t>
            </a:r>
          </a:p>
          <a:p>
            <a:pPr lvl="2"/>
            <a:r>
              <a:rPr lang="en-US" dirty="0"/>
              <a:t>Third level</a:t>
            </a:r>
          </a:p>
        </p:txBody>
      </p:sp>
      <p:sp>
        <p:nvSpPr>
          <p:cNvPr id="7" name="Text Placeholder 6"/>
          <p:cNvSpPr>
            <a:spLocks noGrp="1"/>
          </p:cNvSpPr>
          <p:nvPr>
            <p:ph type="body" sz="quarter" idx="19"/>
          </p:nvPr>
        </p:nvSpPr>
        <p:spPr>
          <a:xfrm>
            <a:off x="609600" y="5641848"/>
            <a:ext cx="10382944" cy="612648"/>
          </a:xfrm>
        </p:spPr>
        <p:txBody>
          <a:bodyPr anchor="b" anchorCtr="0">
            <a:normAutofit/>
          </a:bodyPr>
          <a:lstStyle>
            <a:lvl1pPr marL="0" indent="0">
              <a:buFontTx/>
              <a:buNone/>
              <a:defRPr sz="800"/>
            </a:lvl1pPr>
          </a:lstStyle>
          <a:p>
            <a:pPr lvl="0"/>
            <a:r>
              <a:rPr lang="en-US"/>
              <a:t>Click to edit Master text styles</a:t>
            </a:r>
          </a:p>
        </p:txBody>
      </p:sp>
    </p:spTree>
    <p:extLst>
      <p:ext uri="{BB962C8B-B14F-4D97-AF65-F5344CB8AC3E}">
        <p14:creationId xmlns:p14="http://schemas.microsoft.com/office/powerpoint/2010/main" val="262956800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title,subhead,bullets">
    <p:bg>
      <p:bgPr>
        <a:solidFill>
          <a:srgbClr val="FFFFFF"/>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23394" y="476672"/>
            <a:ext cx="10363199" cy="457200"/>
          </a:xfrm>
          <a:prstGeom prst="rect">
            <a:avLst/>
          </a:prstGeom>
        </p:spPr>
        <p:txBody>
          <a:bodyPr lIns="0" tIns="0" rIns="0" bIns="0">
            <a:noAutofit/>
          </a:bodyPr>
          <a:lstStyle>
            <a:lvl1pPr>
              <a:defRPr sz="2800" cap="none" baseline="0">
                <a:solidFill>
                  <a:schemeClr val="bg1"/>
                </a:solidFill>
              </a:defRPr>
            </a:lvl1pPr>
          </a:lstStyle>
          <a:p>
            <a:r>
              <a:rPr lang="en-US"/>
              <a:t>Click to edit Master title style</a:t>
            </a:r>
            <a:endParaRPr lang="en-US" dirty="0"/>
          </a:p>
        </p:txBody>
      </p:sp>
      <p:sp>
        <p:nvSpPr>
          <p:cNvPr id="6" name="Text Placeholder 6"/>
          <p:cNvSpPr>
            <a:spLocks noGrp="1"/>
          </p:cNvSpPr>
          <p:nvPr>
            <p:ph type="body" sz="quarter" idx="16" hasCustomPrompt="1"/>
          </p:nvPr>
        </p:nvSpPr>
        <p:spPr>
          <a:xfrm>
            <a:off x="609600" y="1091100"/>
            <a:ext cx="3169920" cy="463735"/>
          </a:xfrm>
          <a:prstGeom prst="rect">
            <a:avLst/>
          </a:prstGeom>
        </p:spPr>
        <p:txBody>
          <a:bodyPr lIns="91440" tIns="45720" rIns="91440" bIns="45720" anchor="t" anchorCtr="0">
            <a:noAutofit/>
          </a:bodyPr>
          <a:lstStyle>
            <a:lvl1pPr marL="0" indent="0">
              <a:buFontTx/>
              <a:buNone/>
              <a:defRPr b="1" i="0" cap="all">
                <a:solidFill>
                  <a:schemeClr val="tx1"/>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 Master text styles</a:t>
            </a:r>
          </a:p>
        </p:txBody>
      </p:sp>
      <p:sp>
        <p:nvSpPr>
          <p:cNvPr id="15" name="Slide Number Placeholder 18"/>
          <p:cNvSpPr>
            <a:spLocks noGrp="1"/>
          </p:cNvSpPr>
          <p:nvPr>
            <p:ph type="sldNum" sz="quarter" idx="4"/>
          </p:nvPr>
        </p:nvSpPr>
        <p:spPr>
          <a:xfrm>
            <a:off x="10899648" y="6373368"/>
            <a:ext cx="402336"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sp>
        <p:nvSpPr>
          <p:cNvPr id="4" name="Text Placeholder 3"/>
          <p:cNvSpPr>
            <a:spLocks noGrp="1"/>
          </p:cNvSpPr>
          <p:nvPr>
            <p:ph type="body" sz="quarter" idx="17"/>
          </p:nvPr>
        </p:nvSpPr>
        <p:spPr>
          <a:xfrm>
            <a:off x="609600" y="1609743"/>
            <a:ext cx="3169920" cy="3907491"/>
          </a:xfrm>
          <a:noFill/>
        </p:spPr>
        <p:txBody>
          <a:bodyPr lIns="91440" tIns="45720" rIns="91440" bIns="45720">
            <a:noAutofit/>
          </a:bodyPr>
          <a:lstStyle>
            <a:lvl2pPr marL="576263" indent="-292100">
              <a:tabLst>
                <a:tab pos="576263" algn="l"/>
              </a:tabLst>
              <a:defRPr/>
            </a:lvl2pPr>
            <a:lvl3pPr marL="569913" indent="0">
              <a:buNone/>
              <a:defRPr/>
            </a:lvl3pPr>
            <a:lvl4pPr marL="806450" indent="0">
              <a:buNone/>
              <a:defRPr/>
            </a:lvl4pPr>
            <a:lvl5pPr marL="1158875" indent="0">
              <a:buNone/>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8"/>
          </p:nvPr>
        </p:nvSpPr>
        <p:spPr>
          <a:xfrm>
            <a:off x="4246881" y="1609743"/>
            <a:ext cx="3169920" cy="3907491"/>
          </a:xfrm>
          <a:noFill/>
        </p:spPr>
        <p:txBody>
          <a:bodyPr vert="horz" lIns="91440" tIns="45720" rIns="91440" bIns="45720" rtlCol="0">
            <a:noAutofit/>
          </a:bodyPr>
          <a:lstStyle>
            <a:lvl1pPr>
              <a:defRPr lang="en-US" dirty="0" smtClean="0"/>
            </a:lvl1pPr>
            <a:lvl2pPr>
              <a:defRPr lang="en-US" dirty="0" smtClean="0"/>
            </a:lvl2pPr>
          </a:lstStyle>
          <a:p>
            <a:pPr lvl="0"/>
            <a:r>
              <a:rPr lang="en-US" dirty="0"/>
              <a:t>Click to edit Master text styles</a:t>
            </a:r>
          </a:p>
          <a:p>
            <a:pPr marL="576263" lvl="1" indent="-292100">
              <a:tabLst>
                <a:tab pos="576263" algn="l"/>
              </a:tabLst>
            </a:pPr>
            <a:r>
              <a:rPr lang="en-US" dirty="0"/>
              <a:t>Second level</a:t>
            </a:r>
          </a:p>
        </p:txBody>
      </p:sp>
      <p:sp>
        <p:nvSpPr>
          <p:cNvPr id="7" name="Text Placeholder 6"/>
          <p:cNvSpPr>
            <a:spLocks noGrp="1"/>
          </p:cNvSpPr>
          <p:nvPr>
            <p:ph type="body" sz="quarter" idx="19"/>
          </p:nvPr>
        </p:nvSpPr>
        <p:spPr>
          <a:xfrm>
            <a:off x="7802881" y="1627670"/>
            <a:ext cx="3169920" cy="3889562"/>
          </a:xfrm>
          <a:noFill/>
        </p:spPr>
        <p:txBody>
          <a:bodyPr vert="horz" lIns="91440" tIns="45720" rIns="91440" bIns="45720" rtlCol="0">
            <a:noAutofit/>
          </a:bodyPr>
          <a:lstStyle>
            <a:lvl1pPr>
              <a:defRPr lang="en-US" smtClean="0"/>
            </a:lvl1pPr>
            <a:lvl2pPr>
              <a:defRPr lang="en-US" smtClean="0"/>
            </a:lvl2pPr>
          </a:lstStyle>
          <a:p>
            <a:pPr lvl="0"/>
            <a:r>
              <a:rPr lang="en-US"/>
              <a:t>Click to edit Master text styles</a:t>
            </a:r>
          </a:p>
          <a:p>
            <a:pPr marL="576263" lvl="1" indent="-292100">
              <a:tabLst>
                <a:tab pos="576263" algn="l"/>
              </a:tabLst>
            </a:pPr>
            <a:r>
              <a:rPr lang="en-US"/>
              <a:t>Second level</a:t>
            </a:r>
          </a:p>
        </p:txBody>
      </p:sp>
      <p:sp>
        <p:nvSpPr>
          <p:cNvPr id="11" name="Text Placeholder 10"/>
          <p:cNvSpPr>
            <a:spLocks noGrp="1"/>
          </p:cNvSpPr>
          <p:nvPr>
            <p:ph type="body" sz="quarter" idx="20" hasCustomPrompt="1"/>
          </p:nvPr>
        </p:nvSpPr>
        <p:spPr>
          <a:xfrm>
            <a:off x="4246883" y="1097632"/>
            <a:ext cx="3172949" cy="457200"/>
          </a:xfrm>
        </p:spPr>
        <p:txBody>
          <a:bodyPr lIns="91440" tIns="45720" rIns="91440" bIns="45720">
            <a:noAutofit/>
          </a:bodyPr>
          <a:lstStyle>
            <a:lvl1pPr marL="0" indent="0">
              <a:buNone/>
              <a:defRPr b="1" cap="all" baseline="0">
                <a:solidFill>
                  <a:schemeClr val="tx1"/>
                </a:solidFill>
              </a:defRPr>
            </a:lvl1pPr>
            <a:lvl2pPr marL="273050" indent="0">
              <a:buNone/>
              <a:defRPr/>
            </a:lvl2pPr>
            <a:lvl3pPr marL="577850" indent="0">
              <a:buNone/>
              <a:defRPr/>
            </a:lvl3pPr>
            <a:lvl4pPr marL="806450" indent="0">
              <a:buNone/>
              <a:defRPr/>
            </a:lvl4pPr>
            <a:lvl5pPr marL="1158875" indent="0">
              <a:buNone/>
              <a:defRPr/>
            </a:lvl5pPr>
          </a:lstStyle>
          <a:p>
            <a:pPr lvl="0"/>
            <a:r>
              <a:rPr lang="en-US" dirty="0"/>
              <a:t>Master text styles</a:t>
            </a:r>
          </a:p>
        </p:txBody>
      </p:sp>
      <p:sp>
        <p:nvSpPr>
          <p:cNvPr id="10" name="Text Placeholder 9"/>
          <p:cNvSpPr>
            <a:spLocks noGrp="1"/>
          </p:cNvSpPr>
          <p:nvPr>
            <p:ph type="body" sz="quarter" idx="22"/>
          </p:nvPr>
        </p:nvSpPr>
        <p:spPr>
          <a:xfrm>
            <a:off x="609600" y="5641848"/>
            <a:ext cx="10382944" cy="612648"/>
          </a:xfrm>
        </p:spPr>
        <p:txBody>
          <a:bodyPr anchor="b" anchorCtr="0">
            <a:normAutofit/>
          </a:bodyPr>
          <a:lstStyle>
            <a:lvl1pPr marL="0" indent="0">
              <a:buFontTx/>
              <a:buNone/>
              <a:defRPr sz="800"/>
            </a:lvl1pPr>
          </a:lstStyle>
          <a:p>
            <a:pPr lvl="0"/>
            <a:r>
              <a:rPr lang="en-US"/>
              <a:t>Click to edit Master text styles</a:t>
            </a:r>
          </a:p>
        </p:txBody>
      </p:sp>
      <p:sp>
        <p:nvSpPr>
          <p:cNvPr id="24" name="Text Placeholder 10"/>
          <p:cNvSpPr>
            <a:spLocks noGrp="1"/>
          </p:cNvSpPr>
          <p:nvPr>
            <p:ph type="body" sz="quarter" idx="23" hasCustomPrompt="1"/>
          </p:nvPr>
        </p:nvSpPr>
        <p:spPr>
          <a:xfrm>
            <a:off x="7802883" y="1097632"/>
            <a:ext cx="3172949" cy="457200"/>
          </a:xfrm>
        </p:spPr>
        <p:txBody>
          <a:bodyPr lIns="91440" tIns="45720" rIns="91440" bIns="45720">
            <a:noAutofit/>
          </a:bodyPr>
          <a:lstStyle>
            <a:lvl1pPr marL="0" indent="0">
              <a:buNone/>
              <a:defRPr b="1" cap="all" baseline="0">
                <a:solidFill>
                  <a:schemeClr val="tx1"/>
                </a:solidFill>
              </a:defRPr>
            </a:lvl1pPr>
            <a:lvl2pPr marL="273050" indent="0">
              <a:buNone/>
              <a:defRPr/>
            </a:lvl2pPr>
            <a:lvl3pPr marL="577850" indent="0">
              <a:buNone/>
              <a:defRPr/>
            </a:lvl3pPr>
            <a:lvl4pPr marL="806450" indent="0">
              <a:buNone/>
              <a:defRPr/>
            </a:lvl4pPr>
            <a:lvl5pPr marL="1158875" indent="0">
              <a:buNone/>
              <a:defRPr/>
            </a:lvl5pPr>
          </a:lstStyle>
          <a:p>
            <a:pPr lvl="0"/>
            <a:r>
              <a:rPr lang="en-US" dirty="0"/>
              <a:t>Master text styles</a:t>
            </a:r>
          </a:p>
        </p:txBody>
      </p:sp>
    </p:spTree>
    <p:extLst>
      <p:ext uri="{BB962C8B-B14F-4D97-AF65-F5344CB8AC3E}">
        <p14:creationId xmlns:p14="http://schemas.microsoft.com/office/powerpoint/2010/main" val="328810335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title, bullets w/chart">
    <p:bg>
      <p:bgPr>
        <a:solidFill>
          <a:srgbClr val="FFFFFF"/>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23394" y="476672"/>
            <a:ext cx="10363199" cy="457200"/>
          </a:xfrm>
          <a:prstGeom prst="rect">
            <a:avLst/>
          </a:prstGeom>
        </p:spPr>
        <p:txBody>
          <a:bodyPr lIns="0" tIns="0" rIns="0" bIns="0">
            <a:noAutofit/>
          </a:bodyPr>
          <a:lstStyle>
            <a:lvl1pPr>
              <a:defRPr sz="2800" cap="none" baseline="0">
                <a:solidFill>
                  <a:schemeClr val="bg1"/>
                </a:solidFill>
              </a:defRPr>
            </a:lvl1pPr>
          </a:lstStyle>
          <a:p>
            <a:r>
              <a:rPr lang="en-US"/>
              <a:t>Click to edit Master title style</a:t>
            </a:r>
            <a:endParaRPr lang="en-US" dirty="0"/>
          </a:p>
        </p:txBody>
      </p:sp>
      <p:sp>
        <p:nvSpPr>
          <p:cNvPr id="15" name="Slide Number Placeholder 18"/>
          <p:cNvSpPr>
            <a:spLocks noGrp="1"/>
          </p:cNvSpPr>
          <p:nvPr>
            <p:ph type="sldNum" sz="quarter" idx="4"/>
          </p:nvPr>
        </p:nvSpPr>
        <p:spPr>
          <a:xfrm>
            <a:off x="10899648" y="6373368"/>
            <a:ext cx="402336"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sp>
        <p:nvSpPr>
          <p:cNvPr id="7" name="Text Placeholder 6"/>
          <p:cNvSpPr>
            <a:spLocks noGrp="1"/>
          </p:cNvSpPr>
          <p:nvPr>
            <p:ph type="body" sz="quarter" idx="19"/>
          </p:nvPr>
        </p:nvSpPr>
        <p:spPr>
          <a:xfrm>
            <a:off x="609600" y="5641848"/>
            <a:ext cx="10382944" cy="612648"/>
          </a:xfrm>
        </p:spPr>
        <p:txBody>
          <a:bodyPr anchor="b" anchorCtr="0">
            <a:normAutofit/>
          </a:bodyPr>
          <a:lstStyle>
            <a:lvl1pPr marL="0" indent="0">
              <a:buFontTx/>
              <a:buNone/>
              <a:defRPr sz="800"/>
            </a:lvl1pPr>
          </a:lstStyle>
          <a:p>
            <a:pPr lvl="0"/>
            <a:r>
              <a:rPr lang="en-US"/>
              <a:t>Click to edit Master text styles</a:t>
            </a:r>
          </a:p>
        </p:txBody>
      </p:sp>
      <p:sp>
        <p:nvSpPr>
          <p:cNvPr id="9" name="Chart Placeholder 8"/>
          <p:cNvSpPr>
            <a:spLocks noGrp="1"/>
          </p:cNvSpPr>
          <p:nvPr>
            <p:ph type="chart" sz="quarter" idx="20"/>
          </p:nvPr>
        </p:nvSpPr>
        <p:spPr>
          <a:xfrm>
            <a:off x="5892800" y="1052736"/>
            <a:ext cx="5080000" cy="4643214"/>
          </a:xfrm>
        </p:spPr>
        <p:txBody>
          <a:bodyPr/>
          <a:lstStyle/>
          <a:p>
            <a:r>
              <a:rPr lang="en-US" dirty="0"/>
              <a:t>Click icon to add chart</a:t>
            </a:r>
          </a:p>
        </p:txBody>
      </p:sp>
      <p:sp>
        <p:nvSpPr>
          <p:cNvPr id="18" name="Text Placeholder 8"/>
          <p:cNvSpPr>
            <a:spLocks noGrp="1"/>
          </p:cNvSpPr>
          <p:nvPr>
            <p:ph type="body" sz="quarter" idx="21"/>
          </p:nvPr>
        </p:nvSpPr>
        <p:spPr>
          <a:xfrm>
            <a:off x="609600" y="1052706"/>
            <a:ext cx="4978400" cy="4643489"/>
          </a:xfrm>
          <a:noFill/>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marL="576263" lvl="1" indent="-292100">
              <a:tabLst>
                <a:tab pos="576263" algn="l"/>
              </a:tabLst>
            </a:pPr>
            <a:r>
              <a:rPr lang="en-US" dirty="0"/>
              <a:t>Second level</a:t>
            </a:r>
          </a:p>
          <a:p>
            <a:pPr marL="569913" lvl="2" indent="0">
              <a:buNone/>
            </a:pPr>
            <a:r>
              <a:rPr lang="en-US" dirty="0"/>
              <a:t>Third level</a:t>
            </a:r>
          </a:p>
          <a:p>
            <a:pPr marL="806450" lvl="3" indent="0">
              <a:buNone/>
            </a:pPr>
            <a:r>
              <a:rPr lang="en-US" dirty="0"/>
              <a:t>Fourth level</a:t>
            </a:r>
          </a:p>
          <a:p>
            <a:pPr marL="1158875" lvl="4" indent="0">
              <a:buNone/>
            </a:pPr>
            <a:r>
              <a:rPr lang="en-US" dirty="0"/>
              <a:t>Fifth level</a:t>
            </a:r>
          </a:p>
        </p:txBody>
      </p:sp>
    </p:spTree>
    <p:extLst>
      <p:ext uri="{BB962C8B-B14F-4D97-AF65-F5344CB8AC3E}">
        <p14:creationId xmlns:p14="http://schemas.microsoft.com/office/powerpoint/2010/main" val="7060780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09600" y="490344"/>
            <a:ext cx="10363200" cy="490384"/>
          </a:xfrm>
          <a:prstGeom prst="rect">
            <a:avLst/>
          </a:prstGeom>
        </p:spPr>
        <p:txBody>
          <a:bodyPr vert="horz" lIns="0" tIns="0" rIns="0" bIns="0" rtlCol="0" anchor="t" anchorCtr="0">
            <a:noAutofit/>
          </a:bodyPr>
          <a:lstStyle/>
          <a:p>
            <a:r>
              <a:rPr lang="en-US" dirty="0"/>
              <a:t>Click to edit Master title style</a:t>
            </a:r>
          </a:p>
        </p:txBody>
      </p:sp>
      <p:sp>
        <p:nvSpPr>
          <p:cNvPr id="8" name="Slide Number Placeholder 18"/>
          <p:cNvSpPr>
            <a:spLocks noGrp="1"/>
          </p:cNvSpPr>
          <p:nvPr>
            <p:ph type="sldNum" sz="quarter" idx="4"/>
          </p:nvPr>
        </p:nvSpPr>
        <p:spPr>
          <a:xfrm>
            <a:off x="10899648" y="6373371"/>
            <a:ext cx="406400" cy="365125"/>
          </a:xfrm>
          <a:prstGeom prst="rect">
            <a:avLst/>
          </a:prstGeom>
        </p:spPr>
        <p:txBody>
          <a:bodyPr vert="horz" lIns="0" tIns="0" rIns="91440" bIns="0" rtlCol="0" anchor="ctr"/>
          <a:lstStyle>
            <a:lvl1pPr algn="l">
              <a:defRPr lang="en-US" sz="1000" kern="1200" cap="all" smtClean="0">
                <a:solidFill>
                  <a:schemeClr val="tx1">
                    <a:lumMod val="75000"/>
                  </a:schemeClr>
                </a:solidFill>
                <a:latin typeface="Arial"/>
                <a:ea typeface="+mn-ea"/>
                <a:cs typeface="+mn-cs"/>
              </a:defRPr>
            </a:lvl1pPr>
          </a:lstStyle>
          <a:p>
            <a:pPr>
              <a:defRPr/>
            </a:pPr>
            <a:fld id="{A6A809F5-01EB-42D0-92AD-3FA12E0B7B43}" type="slidenum">
              <a:rPr lang="en-US" smtClean="0"/>
              <a:pPr>
                <a:defRPr/>
              </a:pPr>
              <a:t>‹#›</a:t>
            </a:fld>
            <a:endParaRPr lang="en-US" dirty="0"/>
          </a:p>
        </p:txBody>
      </p:sp>
      <p:sp>
        <p:nvSpPr>
          <p:cNvPr id="18" name="Text Placeholder 17"/>
          <p:cNvSpPr>
            <a:spLocks noGrp="1"/>
          </p:cNvSpPr>
          <p:nvPr>
            <p:ph type="body" idx="1"/>
          </p:nvPr>
        </p:nvSpPr>
        <p:spPr>
          <a:xfrm>
            <a:off x="609600" y="1261816"/>
            <a:ext cx="10972800" cy="482572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915946"/>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lvl1pPr algn="l" defTabSz="457200" rtl="0" eaLnBrk="1" latinLnBrk="0" hangingPunct="1">
        <a:spcBef>
          <a:spcPct val="0"/>
        </a:spcBef>
        <a:buNone/>
        <a:defRPr sz="2800" b="1" kern="1200" cap="all">
          <a:solidFill>
            <a:schemeClr val="bg1"/>
          </a:solidFill>
          <a:latin typeface="Arial" pitchFamily="34" charset="0"/>
          <a:ea typeface="+mj-ea"/>
          <a:cs typeface="Arial" pitchFamily="34" charset="0"/>
        </a:defRPr>
      </a:lvl1pPr>
    </p:titleStyle>
    <p:bodyStyle>
      <a:lvl1pPr marL="228600" marR="0" indent="-228600" algn="l" defTabSz="457200" rtl="0" eaLnBrk="1" fontAlgn="auto" latinLnBrk="0" hangingPunct="1">
        <a:lnSpc>
          <a:spcPct val="100000"/>
        </a:lnSpc>
        <a:spcBef>
          <a:spcPts val="0"/>
        </a:spcBef>
        <a:spcAft>
          <a:spcPts val="600"/>
        </a:spcAft>
        <a:buClr>
          <a:schemeClr val="tx1">
            <a:lumMod val="75000"/>
          </a:schemeClr>
        </a:buClr>
        <a:buSzTx/>
        <a:buFont typeface="Arial" panose="020B0604020202020204" pitchFamily="34" charset="0"/>
        <a:buChar char="•"/>
        <a:tabLst/>
        <a:defRPr sz="1400" kern="1200" baseline="0">
          <a:solidFill>
            <a:schemeClr val="tx1">
              <a:lumMod val="75000"/>
            </a:schemeClr>
          </a:solidFill>
          <a:latin typeface="+mn-lt"/>
          <a:ea typeface="+mn-ea"/>
          <a:cs typeface="Arial" pitchFamily="34" charset="0"/>
        </a:defRPr>
      </a:lvl1pPr>
      <a:lvl2pPr marL="569913" marR="0" indent="-225425" algn="l" defTabSz="457200" rtl="0" eaLnBrk="1" fontAlgn="auto" latinLnBrk="0" hangingPunct="1">
        <a:lnSpc>
          <a:spcPct val="100000"/>
        </a:lnSpc>
        <a:spcBef>
          <a:spcPts val="0"/>
        </a:spcBef>
        <a:spcAft>
          <a:spcPts val="600"/>
        </a:spcAft>
        <a:buClr>
          <a:schemeClr val="tx1">
            <a:lumMod val="75000"/>
          </a:schemeClr>
        </a:buClr>
        <a:buSzTx/>
        <a:buFont typeface="Arial" pitchFamily="34" charset="0"/>
        <a:buChar char="–"/>
        <a:tabLst>
          <a:tab pos="225425" algn="l"/>
        </a:tabLst>
        <a:defRPr sz="1400" kern="1200" baseline="0">
          <a:solidFill>
            <a:schemeClr val="tx1">
              <a:lumMod val="75000"/>
            </a:schemeClr>
          </a:solidFill>
          <a:latin typeface="+mn-lt"/>
          <a:ea typeface="+mn-ea"/>
          <a:cs typeface="Arial" pitchFamily="34" charset="0"/>
        </a:defRPr>
      </a:lvl2pPr>
      <a:lvl3pPr marL="795338" marR="0" indent="-225425" algn="l" defTabSz="457200" rtl="0" eaLnBrk="1" fontAlgn="auto" latinLnBrk="0" hangingPunct="1">
        <a:lnSpc>
          <a:spcPct val="100000"/>
        </a:lnSpc>
        <a:spcBef>
          <a:spcPts val="0"/>
        </a:spcBef>
        <a:spcAft>
          <a:spcPts val="600"/>
        </a:spcAft>
        <a:buClr>
          <a:schemeClr val="tx1">
            <a:lumMod val="75000"/>
          </a:schemeClr>
        </a:buClr>
        <a:buSzTx/>
        <a:buFont typeface="Arial" panose="020B0604020202020204" pitchFamily="34" charset="0"/>
        <a:buChar char="•"/>
        <a:tabLst/>
        <a:defRPr sz="1400" kern="1200" baseline="0">
          <a:solidFill>
            <a:schemeClr val="tx1">
              <a:lumMod val="75000"/>
            </a:schemeClr>
          </a:solidFill>
          <a:latin typeface="+mn-lt"/>
          <a:ea typeface="+mn-ea"/>
          <a:cs typeface="Arial" pitchFamily="34" charset="0"/>
        </a:defRPr>
      </a:lvl3pPr>
      <a:lvl4pPr marL="1143000" marR="0" indent="-336550" algn="l" defTabSz="625475" rtl="0" eaLnBrk="1" fontAlgn="auto" latinLnBrk="0" hangingPunct="1">
        <a:lnSpc>
          <a:spcPct val="100000"/>
        </a:lnSpc>
        <a:spcBef>
          <a:spcPts val="0"/>
        </a:spcBef>
        <a:spcAft>
          <a:spcPts val="600"/>
        </a:spcAft>
        <a:buClr>
          <a:schemeClr val="tx1">
            <a:lumMod val="75000"/>
          </a:schemeClr>
        </a:buClr>
        <a:buSzTx/>
        <a:buFont typeface="Arial" pitchFamily="34" charset="0"/>
        <a:buChar char="–"/>
        <a:tabLst/>
        <a:defRPr sz="1400" kern="1200" baseline="0">
          <a:solidFill>
            <a:schemeClr val="tx1">
              <a:lumMod val="75000"/>
            </a:schemeClr>
          </a:solidFill>
          <a:latin typeface="+mn-lt"/>
          <a:ea typeface="+mn-ea"/>
          <a:cs typeface="Arial" pitchFamily="34" charset="0"/>
        </a:defRPr>
      </a:lvl4pPr>
      <a:lvl5pPr marL="1431925" marR="0" indent="-273050" algn="l" defTabSz="457200" rtl="0" eaLnBrk="1" fontAlgn="auto" latinLnBrk="0" hangingPunct="1">
        <a:lnSpc>
          <a:spcPct val="100000"/>
        </a:lnSpc>
        <a:spcBef>
          <a:spcPts val="0"/>
        </a:spcBef>
        <a:spcAft>
          <a:spcPts val="600"/>
        </a:spcAft>
        <a:buClr>
          <a:schemeClr val="tx1">
            <a:lumMod val="75000"/>
          </a:schemeClr>
        </a:buClr>
        <a:buSzTx/>
        <a:buFont typeface="Arial" pitchFamily="34" charset="0"/>
        <a:buChar char="»"/>
        <a:tabLst/>
        <a:defRPr sz="1400" kern="1200" baseline="0">
          <a:solidFill>
            <a:schemeClr val="tx1">
              <a:lumMod val="75000"/>
            </a:schemeClr>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wicounties.org/uploads/EventMaterials/wca-webinar-january-201901171.pdf" TargetMode="External"/><Relationship Id="rId2" Type="http://schemas.openxmlformats.org/officeDocument/2006/relationships/hyperlink" Target="https://www.wicounties.org/uploads/legislative_documents/the-digital-county-outcomes-20180910-v3.pdf"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438" y="1511500"/>
            <a:ext cx="9029977" cy="1423093"/>
          </a:xfrm>
        </p:spPr>
        <p:txBody>
          <a:bodyPr/>
          <a:lstStyle/>
          <a:p>
            <a:r>
              <a:rPr lang="en-US" dirty="0"/>
              <a:t>Digital Vision for Racine County</a:t>
            </a:r>
          </a:p>
        </p:txBody>
      </p:sp>
      <p:sp>
        <p:nvSpPr>
          <p:cNvPr id="3" name="Subtitle 2"/>
          <p:cNvSpPr>
            <a:spLocks noGrp="1"/>
          </p:cNvSpPr>
          <p:nvPr>
            <p:ph type="subTitle" idx="1"/>
          </p:nvPr>
        </p:nvSpPr>
        <p:spPr/>
        <p:txBody>
          <a:bodyPr/>
          <a:lstStyle/>
          <a:p>
            <a:r>
              <a:rPr lang="en-US" dirty="0"/>
              <a:t>Presentation to the Executive Committee</a:t>
            </a:r>
          </a:p>
          <a:p>
            <a:r>
              <a:rPr lang="en-US" dirty="0"/>
              <a:t>April 9</a:t>
            </a:r>
            <a:r>
              <a:rPr lang="en-US" baseline="30000" dirty="0"/>
              <a:t>th</a:t>
            </a:r>
            <a:r>
              <a:rPr lang="en-US" dirty="0"/>
              <a:t>, 2019</a:t>
            </a:r>
          </a:p>
          <a:p>
            <a:endParaRPr lang="en-US" dirty="0"/>
          </a:p>
        </p:txBody>
      </p:sp>
    </p:spTree>
    <p:extLst>
      <p:ext uri="{BB962C8B-B14F-4D97-AF65-F5344CB8AC3E}">
        <p14:creationId xmlns:p14="http://schemas.microsoft.com/office/powerpoint/2010/main" val="765329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9497" y="2420888"/>
            <a:ext cx="10225136" cy="1008112"/>
          </a:xfrm>
        </p:spPr>
        <p:txBody>
          <a:bodyPr/>
          <a:lstStyle/>
          <a:p>
            <a:r>
              <a:rPr lang="en-US" sz="4000" dirty="0"/>
              <a:t>Developing a Digital Vision for </a:t>
            </a:r>
            <a:br>
              <a:rPr lang="en-US" sz="4000" dirty="0"/>
            </a:br>
            <a:r>
              <a:rPr lang="en-US" sz="4000" dirty="0"/>
              <a:t>Racine County</a:t>
            </a:r>
          </a:p>
        </p:txBody>
      </p:sp>
    </p:spTree>
    <p:extLst>
      <p:ext uri="{BB962C8B-B14F-4D97-AF65-F5344CB8AC3E}">
        <p14:creationId xmlns:p14="http://schemas.microsoft.com/office/powerpoint/2010/main" val="141159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8A65-C22C-40B2-941F-A4F3A33B424B}"/>
              </a:ext>
            </a:extLst>
          </p:cNvPr>
          <p:cNvSpPr>
            <a:spLocks noGrp="1"/>
          </p:cNvSpPr>
          <p:nvPr>
            <p:ph type="title"/>
          </p:nvPr>
        </p:nvSpPr>
        <p:spPr/>
        <p:txBody>
          <a:bodyPr/>
          <a:lstStyle/>
          <a:p>
            <a:r>
              <a:rPr lang="en-US" dirty="0"/>
              <a:t>A Digital Vision is More Than Just a Vision Statement</a:t>
            </a:r>
          </a:p>
        </p:txBody>
      </p:sp>
      <p:sp>
        <p:nvSpPr>
          <p:cNvPr id="3" name="Slide Number Placeholder 2">
            <a:extLst>
              <a:ext uri="{FF2B5EF4-FFF2-40B4-BE49-F238E27FC236}">
                <a16:creationId xmlns:a16="http://schemas.microsoft.com/office/drawing/2014/main" id="{9D95CF9B-49B0-4EC1-9DCF-7F2E39BE37DC}"/>
              </a:ext>
            </a:extLst>
          </p:cNvPr>
          <p:cNvSpPr>
            <a:spLocks noGrp="1"/>
          </p:cNvSpPr>
          <p:nvPr>
            <p:ph type="sldNum" sz="quarter" idx="10"/>
          </p:nvPr>
        </p:nvSpPr>
        <p:spPr/>
        <p:txBody>
          <a:bodyPr/>
          <a:lstStyle/>
          <a:p>
            <a:pPr>
              <a:defRPr/>
            </a:pPr>
            <a:fld id="{A6A809F5-01EB-42D0-92AD-3FA12E0B7B43}" type="slidenum">
              <a:rPr lang="en-US" smtClean="0"/>
              <a:pPr>
                <a:defRPr/>
              </a:pPr>
              <a:t>10</a:t>
            </a:fld>
            <a:endParaRPr lang="en-US" dirty="0"/>
          </a:p>
        </p:txBody>
      </p:sp>
      <p:sp>
        <p:nvSpPr>
          <p:cNvPr id="5" name="TextBox 4">
            <a:extLst>
              <a:ext uri="{FF2B5EF4-FFF2-40B4-BE49-F238E27FC236}">
                <a16:creationId xmlns:a16="http://schemas.microsoft.com/office/drawing/2014/main" id="{77E67841-4066-4E69-9AF6-DF4424F32259}"/>
              </a:ext>
            </a:extLst>
          </p:cNvPr>
          <p:cNvSpPr txBox="1"/>
          <p:nvPr/>
        </p:nvSpPr>
        <p:spPr>
          <a:xfrm>
            <a:off x="911424" y="1556792"/>
            <a:ext cx="10075169" cy="4062651"/>
          </a:xfrm>
          <a:prstGeom prst="rect">
            <a:avLst/>
          </a:prstGeom>
        </p:spPr>
        <p:txBody>
          <a:bodyPr wrap="square" rtlCol="0">
            <a:spAutoFit/>
          </a:bodyPr>
          <a:lstStyle/>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600" dirty="0">
                <a:solidFill>
                  <a:srgbClr val="000000">
                    <a:lumMod val="75000"/>
                  </a:srgbClr>
                </a:solidFill>
                <a:latin typeface="Arial"/>
                <a:cs typeface="Arial" pitchFamily="34" charset="0"/>
              </a:rPr>
              <a:t>A proven and proprietary methodology “Dimensional Visioning” to master key challenges of vision development</a:t>
            </a:r>
          </a:p>
          <a:p>
            <a:pPr marL="685800" lvl="1" indent="-228600" defTabSz="457200" fontAlgn="auto">
              <a:spcBef>
                <a:spcPts val="0"/>
              </a:spcBef>
              <a:spcAft>
                <a:spcPts val="600"/>
              </a:spcAft>
              <a:buClr>
                <a:srgbClr val="000000">
                  <a:lumMod val="75000"/>
                </a:srgbClr>
              </a:buClr>
              <a:buFont typeface="Arial" panose="020B0604020202020204" pitchFamily="34" charset="0"/>
              <a:buChar char="•"/>
            </a:pPr>
            <a:r>
              <a:rPr lang="en-US" sz="1600" dirty="0">
                <a:solidFill>
                  <a:srgbClr val="000000">
                    <a:lumMod val="75000"/>
                  </a:srgbClr>
                </a:solidFill>
                <a:latin typeface="Arial"/>
                <a:cs typeface="Arial" pitchFamily="34" charset="0"/>
              </a:rPr>
              <a:t>Involve diverse stakeholders in fact finding and discussion</a:t>
            </a:r>
          </a:p>
          <a:p>
            <a:pPr marL="685800" lvl="1" indent="-228600" defTabSz="457200" fontAlgn="auto">
              <a:spcBef>
                <a:spcPts val="0"/>
              </a:spcBef>
              <a:spcAft>
                <a:spcPts val="600"/>
              </a:spcAft>
              <a:buClr>
                <a:srgbClr val="000000">
                  <a:lumMod val="75000"/>
                </a:srgbClr>
              </a:buClr>
              <a:buFont typeface="Arial" panose="020B0604020202020204" pitchFamily="34" charset="0"/>
              <a:buChar char="•"/>
            </a:pPr>
            <a:r>
              <a:rPr lang="en-US" sz="1600" dirty="0">
                <a:solidFill>
                  <a:srgbClr val="000000">
                    <a:lumMod val="75000"/>
                  </a:srgbClr>
                </a:solidFill>
                <a:latin typeface="Arial"/>
                <a:cs typeface="Arial" pitchFamily="34" charset="0"/>
              </a:rPr>
              <a:t>Understand the full range of dimensions and influences which need to shape the vision</a:t>
            </a:r>
          </a:p>
          <a:p>
            <a:pPr marL="685800" lvl="1" indent="-228600" defTabSz="457200" fontAlgn="auto">
              <a:spcBef>
                <a:spcPts val="0"/>
              </a:spcBef>
              <a:spcAft>
                <a:spcPts val="600"/>
              </a:spcAft>
              <a:buClr>
                <a:srgbClr val="000000">
                  <a:lumMod val="75000"/>
                </a:srgbClr>
              </a:buClr>
              <a:buFont typeface="Arial" panose="020B0604020202020204" pitchFamily="34" charset="0"/>
              <a:buChar char="•"/>
            </a:pPr>
            <a:r>
              <a:rPr lang="en-US" sz="1600" dirty="0">
                <a:solidFill>
                  <a:srgbClr val="000000">
                    <a:lumMod val="75000"/>
                  </a:srgbClr>
                </a:solidFill>
                <a:latin typeface="Arial"/>
                <a:cs typeface="Arial" pitchFamily="34" charset="0"/>
              </a:rPr>
              <a:t>Efficiently solicit input from the participating stakeholders</a:t>
            </a:r>
          </a:p>
          <a:p>
            <a:pPr marL="685800" lvl="1" indent="-228600" defTabSz="457200" fontAlgn="auto">
              <a:spcBef>
                <a:spcPts val="0"/>
              </a:spcBef>
              <a:spcAft>
                <a:spcPts val="600"/>
              </a:spcAft>
              <a:buClr>
                <a:srgbClr val="000000">
                  <a:lumMod val="75000"/>
                </a:srgbClr>
              </a:buClr>
              <a:buFont typeface="Arial" panose="020B0604020202020204" pitchFamily="34" charset="0"/>
              <a:buChar char="•"/>
            </a:pPr>
            <a:r>
              <a:rPr lang="en-US" sz="1600" dirty="0">
                <a:solidFill>
                  <a:srgbClr val="000000">
                    <a:lumMod val="75000"/>
                  </a:srgbClr>
                </a:solidFill>
                <a:latin typeface="Arial"/>
                <a:cs typeface="Arial" pitchFamily="34" charset="0"/>
              </a:rPr>
              <a:t>Build a “consensus corridor” along the most important aspects</a:t>
            </a:r>
          </a:p>
          <a:p>
            <a:pPr marL="685800" lvl="1" indent="-228600" defTabSz="457200" fontAlgn="auto">
              <a:spcBef>
                <a:spcPts val="0"/>
              </a:spcBef>
              <a:spcAft>
                <a:spcPts val="600"/>
              </a:spcAft>
              <a:buClr>
                <a:srgbClr val="000000">
                  <a:lumMod val="75000"/>
                </a:srgbClr>
              </a:buClr>
              <a:buFont typeface="Arial" panose="020B0604020202020204" pitchFamily="34" charset="0"/>
              <a:buChar char="•"/>
            </a:pPr>
            <a:endParaRPr lang="en-US" sz="1600" dirty="0">
              <a:solidFill>
                <a:srgbClr val="000000">
                  <a:lumMod val="75000"/>
                </a:srgbClr>
              </a:solidFill>
              <a:latin typeface="Arial"/>
              <a:cs typeface="Arial" pitchFamily="34" charset="0"/>
            </a:endParaRP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600" dirty="0">
                <a:solidFill>
                  <a:srgbClr val="000000">
                    <a:lumMod val="75000"/>
                  </a:srgbClr>
                </a:solidFill>
                <a:latin typeface="Arial"/>
                <a:cs typeface="Arial" pitchFamily="34" charset="0"/>
              </a:rPr>
              <a:t>Articulation of a vision document which captures the detailed input from interviews, survey results and a full day offsite</a:t>
            </a:r>
          </a:p>
          <a:p>
            <a:pPr marL="685800" lvl="1" indent="-228600" defTabSz="457200" fontAlgn="auto">
              <a:spcBef>
                <a:spcPts val="0"/>
              </a:spcBef>
              <a:spcAft>
                <a:spcPts val="600"/>
              </a:spcAft>
              <a:buClr>
                <a:srgbClr val="000000">
                  <a:lumMod val="75000"/>
                </a:srgbClr>
              </a:buClr>
              <a:buFont typeface="Arial" panose="020B0604020202020204" pitchFamily="34" charset="0"/>
              <a:buChar char="•"/>
            </a:pPr>
            <a:r>
              <a:rPr lang="en-US" sz="1600" dirty="0">
                <a:solidFill>
                  <a:srgbClr val="000000">
                    <a:lumMod val="75000"/>
                  </a:srgbClr>
                </a:solidFill>
                <a:latin typeface="Arial"/>
                <a:cs typeface="Arial" pitchFamily="34" charset="0"/>
              </a:rPr>
              <a:t>More than documentation – driving towards guardrails for the digital future</a:t>
            </a:r>
          </a:p>
          <a:p>
            <a:pPr marL="685800" lvl="1" indent="-228600" defTabSz="457200" fontAlgn="auto">
              <a:spcBef>
                <a:spcPts val="0"/>
              </a:spcBef>
              <a:spcAft>
                <a:spcPts val="600"/>
              </a:spcAft>
              <a:buClr>
                <a:srgbClr val="000000">
                  <a:lumMod val="75000"/>
                </a:srgbClr>
              </a:buClr>
              <a:buFont typeface="Arial" panose="020B0604020202020204" pitchFamily="34" charset="0"/>
              <a:buChar char="•"/>
            </a:pPr>
            <a:r>
              <a:rPr lang="en-US" sz="1600" dirty="0">
                <a:solidFill>
                  <a:srgbClr val="000000">
                    <a:lumMod val="75000"/>
                  </a:srgbClr>
                </a:solidFill>
                <a:latin typeface="Arial"/>
                <a:cs typeface="Arial" pitchFamily="34" charset="0"/>
              </a:rPr>
              <a:t>Extracting potential actions and mapping them to selected time horizons</a:t>
            </a:r>
          </a:p>
          <a:p>
            <a:pPr marL="685800" lvl="1" indent="-228600" defTabSz="457200" fontAlgn="auto">
              <a:spcBef>
                <a:spcPts val="0"/>
              </a:spcBef>
              <a:spcAft>
                <a:spcPts val="600"/>
              </a:spcAft>
              <a:buClr>
                <a:srgbClr val="000000">
                  <a:lumMod val="75000"/>
                </a:srgbClr>
              </a:buClr>
              <a:buFont typeface="Arial" panose="020B0604020202020204" pitchFamily="34" charset="0"/>
              <a:buChar char="•"/>
            </a:pPr>
            <a:r>
              <a:rPr lang="en-US" sz="1600" dirty="0">
                <a:solidFill>
                  <a:srgbClr val="000000">
                    <a:lumMod val="75000"/>
                  </a:srgbClr>
                </a:solidFill>
                <a:latin typeface="Arial"/>
                <a:cs typeface="Arial" pitchFamily="34" charset="0"/>
              </a:rPr>
              <a:t>Documenting key challenges</a:t>
            </a:r>
          </a:p>
          <a:p>
            <a:pPr marL="685800" lvl="1" indent="-228600" defTabSz="457200" fontAlgn="auto">
              <a:spcBef>
                <a:spcPts val="0"/>
              </a:spcBef>
              <a:spcAft>
                <a:spcPts val="600"/>
              </a:spcAft>
              <a:buClr>
                <a:srgbClr val="000000">
                  <a:lumMod val="75000"/>
                </a:srgbClr>
              </a:buClr>
              <a:buFont typeface="Arial" panose="020B0604020202020204" pitchFamily="34" charset="0"/>
              <a:buChar char="•"/>
            </a:pPr>
            <a:r>
              <a:rPr lang="en-US" sz="1600" dirty="0">
                <a:solidFill>
                  <a:srgbClr val="000000">
                    <a:lumMod val="75000"/>
                  </a:srgbClr>
                </a:solidFill>
                <a:latin typeface="Arial"/>
                <a:cs typeface="Arial" pitchFamily="34" charset="0"/>
              </a:rPr>
              <a:t>Detailed communication strategy to bring the findings back to the community</a:t>
            </a:r>
          </a:p>
        </p:txBody>
      </p:sp>
    </p:spTree>
    <p:extLst>
      <p:ext uri="{BB962C8B-B14F-4D97-AF65-F5344CB8AC3E}">
        <p14:creationId xmlns:p14="http://schemas.microsoft.com/office/powerpoint/2010/main" val="83925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88E1-5A37-4187-9A67-14F2922380B2}"/>
              </a:ext>
            </a:extLst>
          </p:cNvPr>
          <p:cNvSpPr>
            <a:spLocks noGrp="1"/>
          </p:cNvSpPr>
          <p:nvPr>
            <p:ph type="title"/>
          </p:nvPr>
        </p:nvSpPr>
        <p:spPr>
          <a:xfrm>
            <a:off x="623394" y="332656"/>
            <a:ext cx="10363199" cy="457200"/>
          </a:xfrm>
        </p:spPr>
        <p:txBody>
          <a:bodyPr/>
          <a:lstStyle/>
          <a:p>
            <a:r>
              <a:rPr lang="en-US" dirty="0"/>
              <a:t>Digital Vision for a County – Sample Dimensions</a:t>
            </a:r>
          </a:p>
        </p:txBody>
      </p:sp>
      <p:sp>
        <p:nvSpPr>
          <p:cNvPr id="3" name="Slide Number Placeholder 2">
            <a:extLst>
              <a:ext uri="{FF2B5EF4-FFF2-40B4-BE49-F238E27FC236}">
                <a16:creationId xmlns:a16="http://schemas.microsoft.com/office/drawing/2014/main" id="{46182752-9A7B-4AFF-85AF-4C4E6F7F9CE3}"/>
              </a:ext>
            </a:extLst>
          </p:cNvPr>
          <p:cNvSpPr>
            <a:spLocks noGrp="1"/>
          </p:cNvSpPr>
          <p:nvPr>
            <p:ph type="sldNum" sz="quarter" idx="10"/>
          </p:nvPr>
        </p:nvSpPr>
        <p:spPr/>
        <p:txBody>
          <a:bodyPr/>
          <a:lstStyle/>
          <a:p>
            <a:pPr>
              <a:defRPr/>
            </a:pPr>
            <a:fld id="{A6A809F5-01EB-42D0-92AD-3FA12E0B7B43}" type="slidenum">
              <a:rPr lang="en-US" smtClean="0"/>
              <a:pPr>
                <a:defRPr/>
              </a:pPr>
              <a:t>11</a:t>
            </a:fld>
            <a:endParaRPr lang="en-US" dirty="0"/>
          </a:p>
        </p:txBody>
      </p:sp>
      <p:sp>
        <p:nvSpPr>
          <p:cNvPr id="5" name="Hexagon 4">
            <a:extLst>
              <a:ext uri="{FF2B5EF4-FFF2-40B4-BE49-F238E27FC236}">
                <a16:creationId xmlns:a16="http://schemas.microsoft.com/office/drawing/2014/main" id="{4A9DBF3B-F647-4AD0-BE56-6C7E4C85D904}"/>
              </a:ext>
            </a:extLst>
          </p:cNvPr>
          <p:cNvSpPr/>
          <p:nvPr/>
        </p:nvSpPr>
        <p:spPr>
          <a:xfrm>
            <a:off x="4713100" y="2674365"/>
            <a:ext cx="2808312" cy="2232248"/>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auto">
              <a:spcBef>
                <a:spcPts val="0"/>
              </a:spcBef>
              <a:spcAft>
                <a:spcPts val="600"/>
              </a:spcAft>
              <a:buClr>
                <a:srgbClr val="000000">
                  <a:lumMod val="75000"/>
                </a:srgbClr>
              </a:buClr>
            </a:pPr>
            <a:r>
              <a:rPr lang="en-US" sz="1400" b="1" dirty="0">
                <a:solidFill>
                  <a:srgbClr val="000000">
                    <a:lumMod val="75000"/>
                  </a:srgbClr>
                </a:solidFill>
                <a:cs typeface="Arial" pitchFamily="34" charset="0"/>
              </a:rPr>
              <a:t>County Government</a:t>
            </a:r>
            <a:br>
              <a:rPr lang="en-US" sz="1400" b="1" dirty="0">
                <a:solidFill>
                  <a:srgbClr val="000000">
                    <a:lumMod val="75000"/>
                  </a:srgbClr>
                </a:solidFill>
                <a:cs typeface="Arial" pitchFamily="34" charset="0"/>
              </a:rPr>
            </a:br>
            <a:r>
              <a:rPr lang="en-US" sz="1400" b="1" dirty="0">
                <a:solidFill>
                  <a:srgbClr val="000000">
                    <a:lumMod val="75000"/>
                  </a:srgbClr>
                </a:solidFill>
                <a:cs typeface="Arial" pitchFamily="34" charset="0"/>
              </a:rPr>
              <a:t>is a Central Node</a:t>
            </a:r>
          </a:p>
          <a:p>
            <a:pPr algn="ctr" defTabSz="457200" fontAlgn="auto">
              <a:spcBef>
                <a:spcPts val="0"/>
              </a:spcBef>
              <a:spcAft>
                <a:spcPts val="600"/>
              </a:spcAft>
              <a:buClr>
                <a:srgbClr val="000000">
                  <a:lumMod val="75000"/>
                </a:srgbClr>
              </a:buClr>
            </a:pPr>
            <a:r>
              <a:rPr lang="en-US" sz="1400" b="1" dirty="0">
                <a:solidFill>
                  <a:srgbClr val="000000">
                    <a:lumMod val="75000"/>
                  </a:srgbClr>
                </a:solidFill>
                <a:cs typeface="Arial" pitchFamily="34" charset="0"/>
              </a:rPr>
              <a:t>Each Node can be</a:t>
            </a:r>
            <a:br>
              <a:rPr lang="en-US" sz="1400" b="1" dirty="0">
                <a:solidFill>
                  <a:srgbClr val="000000">
                    <a:lumMod val="75000"/>
                  </a:srgbClr>
                </a:solidFill>
                <a:cs typeface="Arial" pitchFamily="34" charset="0"/>
              </a:rPr>
            </a:br>
            <a:r>
              <a:rPr lang="en-US" sz="1400" b="1" dirty="0">
                <a:solidFill>
                  <a:srgbClr val="000000">
                    <a:lumMod val="75000"/>
                  </a:srgbClr>
                </a:solidFill>
                <a:cs typeface="Arial" pitchFamily="34" charset="0"/>
              </a:rPr>
              <a:t>Viewed through</a:t>
            </a:r>
            <a:br>
              <a:rPr lang="en-US" sz="1400" b="1" dirty="0">
                <a:solidFill>
                  <a:srgbClr val="000000">
                    <a:lumMod val="75000"/>
                  </a:srgbClr>
                </a:solidFill>
                <a:cs typeface="Arial" pitchFamily="34" charset="0"/>
              </a:rPr>
            </a:br>
            <a:r>
              <a:rPr lang="en-US" sz="1400" b="1" dirty="0">
                <a:solidFill>
                  <a:srgbClr val="000000">
                    <a:lumMod val="75000"/>
                  </a:srgbClr>
                </a:solidFill>
                <a:cs typeface="Arial" pitchFamily="34" charset="0"/>
              </a:rPr>
              <a:t>a Digital Perspective</a:t>
            </a:r>
            <a:endParaRPr lang="en-US" sz="1400" dirty="0">
              <a:solidFill>
                <a:srgbClr val="000000">
                  <a:lumMod val="75000"/>
                </a:srgbClr>
              </a:solidFill>
              <a:cs typeface="Arial" pitchFamily="34" charset="0"/>
            </a:endParaRPr>
          </a:p>
        </p:txBody>
      </p:sp>
      <p:sp>
        <p:nvSpPr>
          <p:cNvPr id="6" name="Hexagon 5">
            <a:extLst>
              <a:ext uri="{FF2B5EF4-FFF2-40B4-BE49-F238E27FC236}">
                <a16:creationId xmlns:a16="http://schemas.microsoft.com/office/drawing/2014/main" id="{302D0E3C-CD7E-4BC2-AA0A-D966B9085243}"/>
              </a:ext>
            </a:extLst>
          </p:cNvPr>
          <p:cNvSpPr/>
          <p:nvPr/>
        </p:nvSpPr>
        <p:spPr>
          <a:xfrm>
            <a:off x="2569340" y="2920325"/>
            <a:ext cx="2160240" cy="1753344"/>
          </a:xfrm>
          <a:prstGeom prst="hexag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auto">
              <a:spcBef>
                <a:spcPts val="0"/>
              </a:spcBef>
              <a:spcAft>
                <a:spcPts val="600"/>
              </a:spcAft>
              <a:buClr>
                <a:srgbClr val="000000">
                  <a:lumMod val="75000"/>
                </a:srgbClr>
              </a:buClr>
            </a:pPr>
            <a:r>
              <a:rPr lang="en-US" sz="1400" b="1" dirty="0">
                <a:solidFill>
                  <a:srgbClr val="000000">
                    <a:lumMod val="75000"/>
                  </a:srgbClr>
                </a:solidFill>
                <a:cs typeface="Arial" pitchFamily="34" charset="0"/>
              </a:rPr>
              <a:t>Serving Constituents</a:t>
            </a:r>
            <a:endParaRPr lang="en-US" sz="1400" dirty="0">
              <a:solidFill>
                <a:srgbClr val="000000">
                  <a:lumMod val="75000"/>
                </a:srgbClr>
              </a:solidFill>
              <a:cs typeface="Arial" pitchFamily="34" charset="0"/>
            </a:endParaRPr>
          </a:p>
        </p:txBody>
      </p:sp>
      <p:sp>
        <p:nvSpPr>
          <p:cNvPr id="7" name="Hexagon 6">
            <a:extLst>
              <a:ext uri="{FF2B5EF4-FFF2-40B4-BE49-F238E27FC236}">
                <a16:creationId xmlns:a16="http://schemas.microsoft.com/office/drawing/2014/main" id="{32DB751A-FDC8-4160-84D6-8778261312EB}"/>
              </a:ext>
            </a:extLst>
          </p:cNvPr>
          <p:cNvSpPr/>
          <p:nvPr/>
        </p:nvSpPr>
        <p:spPr>
          <a:xfrm>
            <a:off x="7519680" y="2920325"/>
            <a:ext cx="2160240" cy="1753344"/>
          </a:xfrm>
          <a:prstGeom prst="hexagon">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auto">
              <a:spcBef>
                <a:spcPts val="0"/>
              </a:spcBef>
              <a:spcAft>
                <a:spcPts val="600"/>
              </a:spcAft>
              <a:buClr>
                <a:srgbClr val="000000">
                  <a:lumMod val="75000"/>
                </a:srgbClr>
              </a:buClr>
            </a:pPr>
            <a:r>
              <a:rPr lang="en-US" sz="1400" b="1" dirty="0">
                <a:solidFill>
                  <a:srgbClr val="000000">
                    <a:lumMod val="75000"/>
                  </a:srgbClr>
                </a:solidFill>
                <a:cs typeface="Arial" pitchFamily="34" charset="0"/>
              </a:rPr>
              <a:t>Balancing</a:t>
            </a:r>
            <a:br>
              <a:rPr lang="en-US" sz="1400" b="1" dirty="0">
                <a:solidFill>
                  <a:srgbClr val="000000">
                    <a:lumMod val="75000"/>
                  </a:srgbClr>
                </a:solidFill>
                <a:cs typeface="Arial" pitchFamily="34" charset="0"/>
              </a:rPr>
            </a:br>
            <a:r>
              <a:rPr lang="en-US" sz="1400" b="1" dirty="0">
                <a:solidFill>
                  <a:srgbClr val="000000">
                    <a:lumMod val="75000"/>
                  </a:srgbClr>
                </a:solidFill>
                <a:cs typeface="Arial" pitchFamily="34" charset="0"/>
              </a:rPr>
              <a:t>Resources and Demand</a:t>
            </a:r>
            <a:endParaRPr lang="en-US" sz="1400" dirty="0">
              <a:solidFill>
                <a:srgbClr val="000000">
                  <a:lumMod val="75000"/>
                </a:srgbClr>
              </a:solidFill>
              <a:cs typeface="Arial" pitchFamily="34" charset="0"/>
            </a:endParaRPr>
          </a:p>
        </p:txBody>
      </p:sp>
      <p:sp>
        <p:nvSpPr>
          <p:cNvPr id="8" name="Hexagon 7">
            <a:extLst>
              <a:ext uri="{FF2B5EF4-FFF2-40B4-BE49-F238E27FC236}">
                <a16:creationId xmlns:a16="http://schemas.microsoft.com/office/drawing/2014/main" id="{246B2E9B-8000-4905-8F79-4F5F40883700}"/>
              </a:ext>
            </a:extLst>
          </p:cNvPr>
          <p:cNvSpPr/>
          <p:nvPr/>
        </p:nvSpPr>
        <p:spPr>
          <a:xfrm>
            <a:off x="3993020" y="1139824"/>
            <a:ext cx="1958964" cy="1432620"/>
          </a:xfrm>
          <a:prstGeom prst="hexagon">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auto">
              <a:spcBef>
                <a:spcPts val="0"/>
              </a:spcBef>
              <a:spcAft>
                <a:spcPts val="600"/>
              </a:spcAft>
              <a:buClr>
                <a:srgbClr val="000000">
                  <a:lumMod val="75000"/>
                </a:srgbClr>
              </a:buClr>
            </a:pPr>
            <a:r>
              <a:rPr lang="en-US" sz="1400" b="1" dirty="0">
                <a:solidFill>
                  <a:srgbClr val="000000">
                    <a:lumMod val="75000"/>
                  </a:srgbClr>
                </a:solidFill>
                <a:cs typeface="Arial" pitchFamily="34" charset="0"/>
              </a:rPr>
              <a:t>Creating Governance and Rules</a:t>
            </a:r>
            <a:endParaRPr lang="en-US" sz="1400" dirty="0">
              <a:solidFill>
                <a:srgbClr val="000000">
                  <a:lumMod val="75000"/>
                </a:srgbClr>
              </a:solidFill>
              <a:cs typeface="Arial" pitchFamily="34" charset="0"/>
            </a:endParaRPr>
          </a:p>
        </p:txBody>
      </p:sp>
      <p:sp>
        <p:nvSpPr>
          <p:cNvPr id="9" name="Hexagon 8">
            <a:extLst>
              <a:ext uri="{FF2B5EF4-FFF2-40B4-BE49-F238E27FC236}">
                <a16:creationId xmlns:a16="http://schemas.microsoft.com/office/drawing/2014/main" id="{25BF921D-A5E0-4DB4-9B8E-7AB67F793B4E}"/>
              </a:ext>
            </a:extLst>
          </p:cNvPr>
          <p:cNvSpPr/>
          <p:nvPr/>
        </p:nvSpPr>
        <p:spPr>
          <a:xfrm>
            <a:off x="1271464" y="4570471"/>
            <a:ext cx="1872208" cy="1415845"/>
          </a:xfrm>
          <a:prstGeom prst="hexagon">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auto">
              <a:spcBef>
                <a:spcPts val="0"/>
              </a:spcBef>
              <a:spcAft>
                <a:spcPts val="600"/>
              </a:spcAft>
              <a:buClr>
                <a:srgbClr val="000000">
                  <a:lumMod val="75000"/>
                </a:srgbClr>
              </a:buClr>
            </a:pPr>
            <a:r>
              <a:rPr lang="en-US" sz="1400" b="1" dirty="0">
                <a:solidFill>
                  <a:srgbClr val="000000">
                    <a:lumMod val="75000"/>
                  </a:srgbClr>
                </a:solidFill>
                <a:cs typeface="Arial" pitchFamily="34" charset="0"/>
              </a:rPr>
              <a:t>Amplifying</a:t>
            </a:r>
            <a:br>
              <a:rPr lang="en-US" sz="1400" b="1" dirty="0">
                <a:solidFill>
                  <a:srgbClr val="000000">
                    <a:lumMod val="75000"/>
                  </a:srgbClr>
                </a:solidFill>
                <a:cs typeface="Arial" pitchFamily="34" charset="0"/>
              </a:rPr>
            </a:br>
            <a:r>
              <a:rPr lang="en-US" sz="1400" b="1" dirty="0">
                <a:solidFill>
                  <a:srgbClr val="000000">
                    <a:lumMod val="75000"/>
                  </a:srgbClr>
                </a:solidFill>
                <a:cs typeface="Arial" pitchFamily="34" charset="0"/>
              </a:rPr>
              <a:t>Expertise</a:t>
            </a:r>
            <a:endParaRPr lang="en-US" sz="1400" dirty="0">
              <a:solidFill>
                <a:srgbClr val="000000">
                  <a:lumMod val="75000"/>
                </a:srgbClr>
              </a:solidFill>
              <a:cs typeface="Arial" pitchFamily="34" charset="0"/>
            </a:endParaRPr>
          </a:p>
        </p:txBody>
      </p:sp>
      <p:sp>
        <p:nvSpPr>
          <p:cNvPr id="10" name="Hexagon 9">
            <a:extLst>
              <a:ext uri="{FF2B5EF4-FFF2-40B4-BE49-F238E27FC236}">
                <a16:creationId xmlns:a16="http://schemas.microsoft.com/office/drawing/2014/main" id="{8131AA3E-3B8D-4F75-B915-78A180739E23}"/>
              </a:ext>
            </a:extLst>
          </p:cNvPr>
          <p:cNvSpPr/>
          <p:nvPr/>
        </p:nvSpPr>
        <p:spPr>
          <a:xfrm>
            <a:off x="697132" y="3089075"/>
            <a:ext cx="1872208" cy="1415845"/>
          </a:xfrm>
          <a:prstGeom prst="hexagon">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auto">
              <a:spcBef>
                <a:spcPts val="0"/>
              </a:spcBef>
              <a:spcAft>
                <a:spcPts val="600"/>
              </a:spcAft>
              <a:buClr>
                <a:srgbClr val="000000">
                  <a:lumMod val="75000"/>
                </a:srgbClr>
              </a:buClr>
            </a:pPr>
            <a:r>
              <a:rPr lang="en-US" sz="1400" b="1" dirty="0">
                <a:solidFill>
                  <a:srgbClr val="000000">
                    <a:lumMod val="75000"/>
                  </a:srgbClr>
                </a:solidFill>
                <a:cs typeface="Arial" pitchFamily="34" charset="0"/>
              </a:rPr>
              <a:t>Collection and</a:t>
            </a:r>
            <a:br>
              <a:rPr lang="en-US" sz="1400" b="1" dirty="0">
                <a:solidFill>
                  <a:srgbClr val="000000">
                    <a:lumMod val="75000"/>
                  </a:srgbClr>
                </a:solidFill>
                <a:cs typeface="Arial" pitchFamily="34" charset="0"/>
              </a:rPr>
            </a:br>
            <a:r>
              <a:rPr lang="en-US" sz="1400" b="1" dirty="0">
                <a:solidFill>
                  <a:srgbClr val="000000">
                    <a:lumMod val="75000"/>
                  </a:srgbClr>
                </a:solidFill>
                <a:cs typeface="Arial" pitchFamily="34" charset="0"/>
              </a:rPr>
              <a:t>Ownership of Data</a:t>
            </a:r>
            <a:endParaRPr lang="en-US" sz="1400" dirty="0">
              <a:solidFill>
                <a:srgbClr val="000000">
                  <a:lumMod val="75000"/>
                </a:srgbClr>
              </a:solidFill>
              <a:cs typeface="Arial" pitchFamily="34" charset="0"/>
            </a:endParaRPr>
          </a:p>
        </p:txBody>
      </p:sp>
      <p:sp>
        <p:nvSpPr>
          <p:cNvPr id="11" name="Hexagon 10">
            <a:extLst>
              <a:ext uri="{FF2B5EF4-FFF2-40B4-BE49-F238E27FC236}">
                <a16:creationId xmlns:a16="http://schemas.microsoft.com/office/drawing/2014/main" id="{159D785E-1866-4A7C-9CC3-5316A29EE4FD}"/>
              </a:ext>
            </a:extLst>
          </p:cNvPr>
          <p:cNvSpPr/>
          <p:nvPr/>
        </p:nvSpPr>
        <p:spPr>
          <a:xfrm>
            <a:off x="1271464" y="1594245"/>
            <a:ext cx="1872208" cy="1415845"/>
          </a:xfrm>
          <a:prstGeom prst="hexagon">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auto">
              <a:spcBef>
                <a:spcPts val="0"/>
              </a:spcBef>
              <a:spcAft>
                <a:spcPts val="600"/>
              </a:spcAft>
              <a:buClr>
                <a:srgbClr val="000000">
                  <a:lumMod val="75000"/>
                </a:srgbClr>
              </a:buClr>
            </a:pPr>
            <a:r>
              <a:rPr lang="en-US" sz="1400" b="1" dirty="0">
                <a:solidFill>
                  <a:srgbClr val="000000">
                    <a:lumMod val="75000"/>
                  </a:srgbClr>
                </a:solidFill>
                <a:cs typeface="Arial" pitchFamily="34" charset="0"/>
              </a:rPr>
              <a:t>Digital Interactions</a:t>
            </a:r>
            <a:br>
              <a:rPr lang="en-US" sz="1400" b="1" dirty="0">
                <a:solidFill>
                  <a:srgbClr val="000000">
                    <a:lumMod val="75000"/>
                  </a:srgbClr>
                </a:solidFill>
                <a:cs typeface="Arial" pitchFamily="34" charset="0"/>
              </a:rPr>
            </a:br>
            <a:r>
              <a:rPr lang="en-US" sz="1400" b="1" dirty="0">
                <a:solidFill>
                  <a:srgbClr val="000000">
                    <a:lumMod val="75000"/>
                  </a:srgbClr>
                </a:solidFill>
                <a:cs typeface="Arial" pitchFamily="34" charset="0"/>
              </a:rPr>
              <a:t>and Self-</a:t>
            </a:r>
            <a:br>
              <a:rPr lang="en-US" sz="1400" b="1" dirty="0">
                <a:solidFill>
                  <a:srgbClr val="000000">
                    <a:lumMod val="75000"/>
                  </a:srgbClr>
                </a:solidFill>
                <a:cs typeface="Arial" pitchFamily="34" charset="0"/>
              </a:rPr>
            </a:br>
            <a:r>
              <a:rPr lang="en-US" sz="1400" b="1" dirty="0">
                <a:solidFill>
                  <a:srgbClr val="000000">
                    <a:lumMod val="75000"/>
                  </a:srgbClr>
                </a:solidFill>
                <a:cs typeface="Arial" pitchFamily="34" charset="0"/>
              </a:rPr>
              <a:t>Service</a:t>
            </a:r>
            <a:endParaRPr lang="en-US" sz="1400" dirty="0">
              <a:solidFill>
                <a:srgbClr val="000000">
                  <a:lumMod val="75000"/>
                </a:srgbClr>
              </a:solidFill>
              <a:cs typeface="Arial" pitchFamily="34" charset="0"/>
            </a:endParaRPr>
          </a:p>
        </p:txBody>
      </p:sp>
      <p:sp>
        <p:nvSpPr>
          <p:cNvPr id="12" name="Hexagon 11">
            <a:extLst>
              <a:ext uri="{FF2B5EF4-FFF2-40B4-BE49-F238E27FC236}">
                <a16:creationId xmlns:a16="http://schemas.microsoft.com/office/drawing/2014/main" id="{77B35B38-F8F7-4849-A43C-DA957B70E71F}"/>
              </a:ext>
            </a:extLst>
          </p:cNvPr>
          <p:cNvSpPr/>
          <p:nvPr/>
        </p:nvSpPr>
        <p:spPr>
          <a:xfrm>
            <a:off x="9120336" y="4570471"/>
            <a:ext cx="1872208" cy="1415845"/>
          </a:xfrm>
          <a:prstGeom prst="hexagon">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auto">
              <a:spcBef>
                <a:spcPts val="0"/>
              </a:spcBef>
              <a:spcAft>
                <a:spcPts val="600"/>
              </a:spcAft>
              <a:buClr>
                <a:srgbClr val="000000">
                  <a:lumMod val="75000"/>
                </a:srgbClr>
              </a:buClr>
            </a:pPr>
            <a:r>
              <a:rPr lang="en-US" sz="1400" b="1" dirty="0">
                <a:solidFill>
                  <a:srgbClr val="000000">
                    <a:lumMod val="75000"/>
                  </a:srgbClr>
                </a:solidFill>
                <a:cs typeface="Arial" pitchFamily="34" charset="0"/>
              </a:rPr>
              <a:t>Analyzing and Optimizing Performance</a:t>
            </a:r>
            <a:endParaRPr lang="en-US" sz="1400" dirty="0">
              <a:solidFill>
                <a:srgbClr val="000000">
                  <a:lumMod val="75000"/>
                </a:srgbClr>
              </a:solidFill>
              <a:cs typeface="Arial" pitchFamily="34" charset="0"/>
            </a:endParaRPr>
          </a:p>
        </p:txBody>
      </p:sp>
      <p:sp>
        <p:nvSpPr>
          <p:cNvPr id="13" name="Hexagon 12">
            <a:extLst>
              <a:ext uri="{FF2B5EF4-FFF2-40B4-BE49-F238E27FC236}">
                <a16:creationId xmlns:a16="http://schemas.microsoft.com/office/drawing/2014/main" id="{85DC274C-2269-4DF7-95DC-6CC6ABB26FFD}"/>
              </a:ext>
            </a:extLst>
          </p:cNvPr>
          <p:cNvSpPr/>
          <p:nvPr/>
        </p:nvSpPr>
        <p:spPr>
          <a:xfrm>
            <a:off x="9048328" y="1521820"/>
            <a:ext cx="1872208" cy="1415845"/>
          </a:xfrm>
          <a:prstGeom prst="hexagon">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auto">
              <a:spcBef>
                <a:spcPts val="0"/>
              </a:spcBef>
              <a:spcAft>
                <a:spcPts val="600"/>
              </a:spcAft>
              <a:buClr>
                <a:srgbClr val="000000">
                  <a:lumMod val="75000"/>
                </a:srgbClr>
              </a:buClr>
            </a:pPr>
            <a:r>
              <a:rPr lang="en-US" sz="1400" b="1" dirty="0">
                <a:solidFill>
                  <a:srgbClr val="000000">
                    <a:lumMod val="75000"/>
                  </a:srgbClr>
                </a:solidFill>
                <a:cs typeface="Arial" pitchFamily="34" charset="0"/>
              </a:rPr>
              <a:t>Predicting</a:t>
            </a:r>
            <a:br>
              <a:rPr lang="en-US" sz="1400" b="1" dirty="0">
                <a:solidFill>
                  <a:srgbClr val="000000">
                    <a:lumMod val="75000"/>
                  </a:srgbClr>
                </a:solidFill>
                <a:cs typeface="Arial" pitchFamily="34" charset="0"/>
              </a:rPr>
            </a:br>
            <a:r>
              <a:rPr lang="en-US" sz="1400" b="1" dirty="0">
                <a:solidFill>
                  <a:srgbClr val="000000">
                    <a:lumMod val="75000"/>
                  </a:srgbClr>
                </a:solidFill>
                <a:cs typeface="Arial" pitchFamily="34" charset="0"/>
              </a:rPr>
              <a:t>Demand</a:t>
            </a:r>
            <a:endParaRPr lang="en-US" sz="1400" dirty="0">
              <a:solidFill>
                <a:srgbClr val="000000">
                  <a:lumMod val="75000"/>
                </a:srgbClr>
              </a:solidFill>
              <a:cs typeface="Arial" pitchFamily="34" charset="0"/>
            </a:endParaRPr>
          </a:p>
        </p:txBody>
      </p:sp>
      <p:sp>
        <p:nvSpPr>
          <p:cNvPr id="14" name="Hexagon 13">
            <a:extLst>
              <a:ext uri="{FF2B5EF4-FFF2-40B4-BE49-F238E27FC236}">
                <a16:creationId xmlns:a16="http://schemas.microsoft.com/office/drawing/2014/main" id="{5DEDAE53-FD26-4C01-8094-070AB1159BAC}"/>
              </a:ext>
            </a:extLst>
          </p:cNvPr>
          <p:cNvSpPr/>
          <p:nvPr/>
        </p:nvSpPr>
        <p:spPr>
          <a:xfrm>
            <a:off x="9679920" y="3058303"/>
            <a:ext cx="1872208" cy="1415845"/>
          </a:xfrm>
          <a:prstGeom prst="hexagon">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auto">
              <a:spcBef>
                <a:spcPts val="0"/>
              </a:spcBef>
              <a:spcAft>
                <a:spcPts val="600"/>
              </a:spcAft>
              <a:buClr>
                <a:srgbClr val="000000">
                  <a:lumMod val="75000"/>
                </a:srgbClr>
              </a:buClr>
            </a:pPr>
            <a:r>
              <a:rPr lang="en-US" sz="1400" b="1" dirty="0">
                <a:solidFill>
                  <a:srgbClr val="000000">
                    <a:lumMod val="75000"/>
                  </a:srgbClr>
                </a:solidFill>
                <a:cs typeface="Arial" pitchFamily="34" charset="0"/>
              </a:rPr>
              <a:t>Resource Matching</a:t>
            </a:r>
            <a:endParaRPr lang="en-US" sz="1400" dirty="0">
              <a:solidFill>
                <a:srgbClr val="000000">
                  <a:lumMod val="75000"/>
                </a:srgbClr>
              </a:solidFill>
              <a:cs typeface="Arial" pitchFamily="34" charset="0"/>
            </a:endParaRPr>
          </a:p>
        </p:txBody>
      </p:sp>
      <p:sp>
        <p:nvSpPr>
          <p:cNvPr id="15" name="Hexagon 14">
            <a:extLst>
              <a:ext uri="{FF2B5EF4-FFF2-40B4-BE49-F238E27FC236}">
                <a16:creationId xmlns:a16="http://schemas.microsoft.com/office/drawing/2014/main" id="{D07C438B-BEAD-469F-93C1-0DE3702B3ADF}"/>
              </a:ext>
            </a:extLst>
          </p:cNvPr>
          <p:cNvSpPr/>
          <p:nvPr/>
        </p:nvSpPr>
        <p:spPr>
          <a:xfrm>
            <a:off x="6369284" y="1139407"/>
            <a:ext cx="2007800" cy="1432620"/>
          </a:xfrm>
          <a:prstGeom prst="hexagon">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auto">
              <a:spcBef>
                <a:spcPts val="0"/>
              </a:spcBef>
              <a:spcAft>
                <a:spcPts val="600"/>
              </a:spcAft>
              <a:buClr>
                <a:srgbClr val="000000">
                  <a:lumMod val="75000"/>
                </a:srgbClr>
              </a:buClr>
            </a:pPr>
            <a:r>
              <a:rPr lang="en-US" sz="1400" b="1" dirty="0">
                <a:solidFill>
                  <a:srgbClr val="000000">
                    <a:lumMod val="75000"/>
                  </a:srgbClr>
                </a:solidFill>
                <a:cs typeface="Arial" pitchFamily="34" charset="0"/>
              </a:rPr>
              <a:t>Efficient</a:t>
            </a:r>
            <a:br>
              <a:rPr lang="en-US" sz="1400" b="1" dirty="0">
                <a:solidFill>
                  <a:srgbClr val="000000">
                    <a:lumMod val="75000"/>
                  </a:srgbClr>
                </a:solidFill>
                <a:cs typeface="Arial" pitchFamily="34" charset="0"/>
              </a:rPr>
            </a:br>
            <a:r>
              <a:rPr lang="en-US" sz="1400" b="1" dirty="0">
                <a:solidFill>
                  <a:srgbClr val="000000">
                    <a:lumMod val="75000"/>
                  </a:srgbClr>
                </a:solidFill>
                <a:cs typeface="Arial" pitchFamily="34" charset="0"/>
              </a:rPr>
              <a:t>Administration</a:t>
            </a:r>
            <a:endParaRPr lang="en-US" sz="1400" dirty="0">
              <a:solidFill>
                <a:srgbClr val="000000">
                  <a:lumMod val="75000"/>
                </a:srgbClr>
              </a:solidFill>
              <a:cs typeface="Arial" pitchFamily="34" charset="0"/>
            </a:endParaRPr>
          </a:p>
        </p:txBody>
      </p:sp>
      <p:sp>
        <p:nvSpPr>
          <p:cNvPr id="16" name="Hexagon 15">
            <a:extLst>
              <a:ext uri="{FF2B5EF4-FFF2-40B4-BE49-F238E27FC236}">
                <a16:creationId xmlns:a16="http://schemas.microsoft.com/office/drawing/2014/main" id="{675D33C0-678B-4D64-A8BD-75BD16FE288A}"/>
              </a:ext>
            </a:extLst>
          </p:cNvPr>
          <p:cNvSpPr/>
          <p:nvPr/>
        </p:nvSpPr>
        <p:spPr>
          <a:xfrm>
            <a:off x="3993020" y="5020716"/>
            <a:ext cx="1958964" cy="1432620"/>
          </a:xfrm>
          <a:prstGeom prst="hexagon">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auto">
              <a:spcBef>
                <a:spcPts val="0"/>
              </a:spcBef>
              <a:spcAft>
                <a:spcPts val="600"/>
              </a:spcAft>
              <a:buClr>
                <a:srgbClr val="000000">
                  <a:lumMod val="75000"/>
                </a:srgbClr>
              </a:buClr>
            </a:pPr>
            <a:r>
              <a:rPr lang="en-US" sz="1400" b="1" dirty="0">
                <a:solidFill>
                  <a:srgbClr val="000000">
                    <a:lumMod val="75000"/>
                  </a:srgbClr>
                </a:solidFill>
                <a:cs typeface="Arial" pitchFamily="34" charset="0"/>
              </a:rPr>
              <a:t>Infrastructure as an Economic Driver</a:t>
            </a:r>
            <a:endParaRPr lang="en-US" sz="1400" dirty="0">
              <a:solidFill>
                <a:srgbClr val="000000">
                  <a:lumMod val="75000"/>
                </a:srgbClr>
              </a:solidFill>
              <a:cs typeface="Arial" pitchFamily="34" charset="0"/>
            </a:endParaRPr>
          </a:p>
        </p:txBody>
      </p:sp>
      <p:sp>
        <p:nvSpPr>
          <p:cNvPr id="17" name="Hexagon 16">
            <a:extLst>
              <a:ext uri="{FF2B5EF4-FFF2-40B4-BE49-F238E27FC236}">
                <a16:creationId xmlns:a16="http://schemas.microsoft.com/office/drawing/2014/main" id="{D9400023-57BF-4D2A-873E-051FEA25CD41}"/>
              </a:ext>
            </a:extLst>
          </p:cNvPr>
          <p:cNvSpPr/>
          <p:nvPr/>
        </p:nvSpPr>
        <p:spPr>
          <a:xfrm>
            <a:off x="6312024" y="5020299"/>
            <a:ext cx="1929468" cy="1432620"/>
          </a:xfrm>
          <a:prstGeom prst="hexagon">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auto">
              <a:spcBef>
                <a:spcPts val="0"/>
              </a:spcBef>
              <a:spcAft>
                <a:spcPts val="600"/>
              </a:spcAft>
              <a:buClr>
                <a:srgbClr val="000000">
                  <a:lumMod val="75000"/>
                </a:srgbClr>
              </a:buClr>
            </a:pPr>
            <a:r>
              <a:rPr lang="en-US" sz="1400" b="1" dirty="0">
                <a:solidFill>
                  <a:srgbClr val="000000">
                    <a:lumMod val="75000"/>
                  </a:srgbClr>
                </a:solidFill>
                <a:cs typeface="Arial" pitchFamily="34" charset="0"/>
              </a:rPr>
              <a:t>Inspiring and Igniting Progress in the Community</a:t>
            </a:r>
            <a:endParaRPr lang="en-US" sz="1400" dirty="0">
              <a:solidFill>
                <a:srgbClr val="000000">
                  <a:lumMod val="75000"/>
                </a:srgbClr>
              </a:solidFill>
              <a:cs typeface="Arial" pitchFamily="34" charset="0"/>
            </a:endParaRPr>
          </a:p>
        </p:txBody>
      </p:sp>
    </p:spTree>
    <p:extLst>
      <p:ext uri="{BB962C8B-B14F-4D97-AF65-F5344CB8AC3E}">
        <p14:creationId xmlns:p14="http://schemas.microsoft.com/office/powerpoint/2010/main" val="2689240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8C1F-AD9B-434C-82EE-9AD6A4C68340}"/>
              </a:ext>
            </a:extLst>
          </p:cNvPr>
          <p:cNvSpPr>
            <a:spLocks noGrp="1"/>
          </p:cNvSpPr>
          <p:nvPr>
            <p:ph type="title"/>
          </p:nvPr>
        </p:nvSpPr>
        <p:spPr/>
        <p:txBody>
          <a:bodyPr/>
          <a:lstStyle/>
          <a:p>
            <a:r>
              <a:rPr lang="en-US" dirty="0"/>
              <a:t>Outcomes can Vary for Every County</a:t>
            </a:r>
          </a:p>
        </p:txBody>
      </p:sp>
      <p:sp>
        <p:nvSpPr>
          <p:cNvPr id="3" name="Slide Number Placeholder 2">
            <a:extLst>
              <a:ext uri="{FF2B5EF4-FFF2-40B4-BE49-F238E27FC236}">
                <a16:creationId xmlns:a16="http://schemas.microsoft.com/office/drawing/2014/main" id="{F2F65E8C-8994-4FA5-B836-3A56E4F50F7E}"/>
              </a:ext>
            </a:extLst>
          </p:cNvPr>
          <p:cNvSpPr>
            <a:spLocks noGrp="1"/>
          </p:cNvSpPr>
          <p:nvPr>
            <p:ph type="sldNum" sz="quarter" idx="10"/>
          </p:nvPr>
        </p:nvSpPr>
        <p:spPr/>
        <p:txBody>
          <a:bodyPr/>
          <a:lstStyle/>
          <a:p>
            <a:pPr>
              <a:defRPr/>
            </a:pPr>
            <a:fld id="{A6A809F5-01EB-42D0-92AD-3FA12E0B7B43}" type="slidenum">
              <a:rPr lang="en-US" smtClean="0"/>
              <a:pPr>
                <a:defRPr/>
              </a:pPr>
              <a:t>12</a:t>
            </a:fld>
            <a:endParaRPr lang="en-US" dirty="0"/>
          </a:p>
        </p:txBody>
      </p:sp>
      <p:sp>
        <p:nvSpPr>
          <p:cNvPr id="5" name="TextBox 4">
            <a:extLst>
              <a:ext uri="{FF2B5EF4-FFF2-40B4-BE49-F238E27FC236}">
                <a16:creationId xmlns:a16="http://schemas.microsoft.com/office/drawing/2014/main" id="{9E3B8B8B-2D76-4729-ABB6-1D75589C6041}"/>
              </a:ext>
            </a:extLst>
          </p:cNvPr>
          <p:cNvSpPr txBox="1"/>
          <p:nvPr/>
        </p:nvSpPr>
        <p:spPr>
          <a:xfrm>
            <a:off x="1559498" y="1412776"/>
            <a:ext cx="8856982" cy="4170372"/>
          </a:xfrm>
          <a:prstGeom prst="rect">
            <a:avLst/>
          </a:prstGeom>
        </p:spPr>
        <p:txBody>
          <a:bodyPr wrap="square" rtlCol="0">
            <a:spAutoFit/>
          </a:bodyPr>
          <a:lstStyle/>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2000" dirty="0">
                <a:solidFill>
                  <a:srgbClr val="000000">
                    <a:lumMod val="75000"/>
                  </a:srgbClr>
                </a:solidFill>
                <a:latin typeface="Arial"/>
                <a:cs typeface="Arial" pitchFamily="34" charset="0"/>
              </a:rPr>
              <a:t>What is your starting point?</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2000" dirty="0">
                <a:solidFill>
                  <a:srgbClr val="000000">
                    <a:lumMod val="75000"/>
                  </a:srgbClr>
                </a:solidFill>
                <a:latin typeface="Arial"/>
                <a:cs typeface="Arial" pitchFamily="34" charset="0"/>
              </a:rPr>
              <a:t>Who are the key stakeholders for the digital vision in your County?</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2000" dirty="0">
                <a:solidFill>
                  <a:srgbClr val="000000">
                    <a:lumMod val="75000"/>
                  </a:srgbClr>
                </a:solidFill>
                <a:latin typeface="Arial"/>
                <a:cs typeface="Arial" pitchFamily="34" charset="0"/>
              </a:rPr>
              <a:t>What drives your priorities?</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2000" dirty="0">
                <a:solidFill>
                  <a:srgbClr val="000000">
                    <a:lumMod val="75000"/>
                  </a:srgbClr>
                </a:solidFill>
                <a:latin typeface="Arial"/>
                <a:cs typeface="Arial" pitchFamily="34" charset="0"/>
              </a:rPr>
              <a:t>What particular challenges and opportunities shape your agenda?</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2000" dirty="0">
                <a:solidFill>
                  <a:srgbClr val="000000">
                    <a:lumMod val="75000"/>
                  </a:srgbClr>
                </a:solidFill>
                <a:latin typeface="Arial"/>
                <a:cs typeface="Arial" pitchFamily="34" charset="0"/>
              </a:rPr>
              <a:t>Is there a passion for a specific use case or technology?</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2000" dirty="0">
                <a:solidFill>
                  <a:srgbClr val="000000">
                    <a:lumMod val="75000"/>
                  </a:srgbClr>
                </a:solidFill>
                <a:latin typeface="Arial"/>
                <a:cs typeface="Arial" pitchFamily="34" charset="0"/>
              </a:rPr>
              <a:t>Do you have opportunities for collaboration with other Counties?</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2000" dirty="0">
                <a:solidFill>
                  <a:srgbClr val="000000">
                    <a:lumMod val="75000"/>
                  </a:srgbClr>
                </a:solidFill>
                <a:latin typeface="Arial"/>
                <a:cs typeface="Arial" pitchFamily="34" charset="0"/>
              </a:rPr>
              <a:t>What is the role of the State (agencies) related to your priorities?</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2000" dirty="0">
                <a:solidFill>
                  <a:srgbClr val="000000">
                    <a:lumMod val="75000"/>
                  </a:srgbClr>
                </a:solidFill>
                <a:latin typeface="Arial"/>
                <a:cs typeface="Arial" pitchFamily="34" charset="0"/>
              </a:rPr>
              <a:t>Etc.</a:t>
            </a:r>
          </a:p>
          <a:p>
            <a:pPr marL="228600" indent="-228600" defTabSz="457200" fontAlgn="auto">
              <a:spcBef>
                <a:spcPts val="0"/>
              </a:spcBef>
              <a:spcAft>
                <a:spcPts val="600"/>
              </a:spcAft>
              <a:buClr>
                <a:srgbClr val="000000">
                  <a:lumMod val="75000"/>
                </a:srgbClr>
              </a:buClr>
              <a:buFont typeface="Arial" panose="020B0604020202020204" pitchFamily="34" charset="0"/>
              <a:buChar char="•"/>
            </a:pPr>
            <a:endParaRPr lang="en-US" sz="2000" dirty="0">
              <a:solidFill>
                <a:srgbClr val="000000">
                  <a:lumMod val="75000"/>
                </a:srgbClr>
              </a:solidFill>
              <a:latin typeface="Arial"/>
              <a:cs typeface="Arial" pitchFamily="34" charset="0"/>
            </a:endParaRP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2000" dirty="0">
                <a:solidFill>
                  <a:srgbClr val="000000">
                    <a:lumMod val="75000"/>
                  </a:srgbClr>
                </a:solidFill>
                <a:latin typeface="Arial"/>
                <a:cs typeface="Arial" pitchFamily="34" charset="0"/>
              </a:rPr>
              <a:t>Vision for County A will not be the Vision for County B – it is going through the process that creates the value </a:t>
            </a:r>
          </a:p>
        </p:txBody>
      </p:sp>
    </p:spTree>
    <p:extLst>
      <p:ext uri="{BB962C8B-B14F-4D97-AF65-F5344CB8AC3E}">
        <p14:creationId xmlns:p14="http://schemas.microsoft.com/office/powerpoint/2010/main" val="342510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20FA-CCC0-44FC-A826-C9F77B20A703}"/>
              </a:ext>
            </a:extLst>
          </p:cNvPr>
          <p:cNvSpPr>
            <a:spLocks noGrp="1"/>
          </p:cNvSpPr>
          <p:nvPr>
            <p:ph type="title"/>
          </p:nvPr>
        </p:nvSpPr>
        <p:spPr/>
        <p:txBody>
          <a:bodyPr/>
          <a:lstStyle/>
          <a:p>
            <a:r>
              <a:rPr lang="en-US" dirty="0"/>
              <a:t>The Path Towards a Digital Vision for Racine County</a:t>
            </a:r>
          </a:p>
        </p:txBody>
      </p:sp>
      <p:sp>
        <p:nvSpPr>
          <p:cNvPr id="3" name="Slide Number Placeholder 2">
            <a:extLst>
              <a:ext uri="{FF2B5EF4-FFF2-40B4-BE49-F238E27FC236}">
                <a16:creationId xmlns:a16="http://schemas.microsoft.com/office/drawing/2014/main" id="{D9195930-F13B-4B3B-9AD4-D278F3743300}"/>
              </a:ext>
            </a:extLst>
          </p:cNvPr>
          <p:cNvSpPr>
            <a:spLocks noGrp="1"/>
          </p:cNvSpPr>
          <p:nvPr>
            <p:ph type="sldNum" sz="quarter" idx="10"/>
          </p:nvPr>
        </p:nvSpPr>
        <p:spPr/>
        <p:txBody>
          <a:bodyPr/>
          <a:lstStyle/>
          <a:p>
            <a:pPr>
              <a:defRPr/>
            </a:pPr>
            <a:fld id="{A6A809F5-01EB-42D0-92AD-3FA12E0B7B43}" type="slidenum">
              <a:rPr lang="en-US" smtClean="0"/>
              <a:pPr>
                <a:defRPr/>
              </a:pPr>
              <a:t>13</a:t>
            </a:fld>
            <a:endParaRPr lang="en-US" dirty="0"/>
          </a:p>
        </p:txBody>
      </p:sp>
      <p:sp>
        <p:nvSpPr>
          <p:cNvPr id="5" name="Arrow: Pentagon 4">
            <a:extLst>
              <a:ext uri="{FF2B5EF4-FFF2-40B4-BE49-F238E27FC236}">
                <a16:creationId xmlns:a16="http://schemas.microsoft.com/office/drawing/2014/main" id="{F5AF92F4-97FF-4350-BD79-EB95EADFB1FA}"/>
              </a:ext>
            </a:extLst>
          </p:cNvPr>
          <p:cNvSpPr/>
          <p:nvPr/>
        </p:nvSpPr>
        <p:spPr>
          <a:xfrm>
            <a:off x="9408368" y="1412776"/>
            <a:ext cx="2592288" cy="1728192"/>
          </a:xfrm>
          <a:prstGeom prst="homePlate">
            <a:avLst>
              <a:gd name="adj" fmla="val 312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rPr>
              <a:t>Vision articulation</a:t>
            </a:r>
            <a:br>
              <a:rPr lang="en-US" sz="1600" dirty="0">
                <a:solidFill>
                  <a:schemeClr val="tx1"/>
                </a:solidFill>
              </a:rPr>
            </a:br>
            <a:r>
              <a:rPr lang="en-US" sz="1600" dirty="0">
                <a:solidFill>
                  <a:schemeClr val="tx1"/>
                </a:solidFill>
              </a:rPr>
              <a:t>and refinement</a:t>
            </a:r>
          </a:p>
        </p:txBody>
      </p:sp>
      <p:sp>
        <p:nvSpPr>
          <p:cNvPr id="6" name="Arrow: Pentagon 5">
            <a:extLst>
              <a:ext uri="{FF2B5EF4-FFF2-40B4-BE49-F238E27FC236}">
                <a16:creationId xmlns:a16="http://schemas.microsoft.com/office/drawing/2014/main" id="{B83149C0-5BEC-40AB-8DD3-7383B4624C15}"/>
              </a:ext>
            </a:extLst>
          </p:cNvPr>
          <p:cNvSpPr/>
          <p:nvPr/>
        </p:nvSpPr>
        <p:spPr>
          <a:xfrm>
            <a:off x="7176120" y="1412776"/>
            <a:ext cx="2592288" cy="1728192"/>
          </a:xfrm>
          <a:prstGeom prst="homePlate">
            <a:avLst>
              <a:gd name="adj" fmla="val 312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rPr>
              <a:t>Digital Vision</a:t>
            </a:r>
            <a:br>
              <a:rPr lang="en-US" sz="1600" dirty="0">
                <a:solidFill>
                  <a:schemeClr val="tx1"/>
                </a:solidFill>
              </a:rPr>
            </a:br>
            <a:r>
              <a:rPr lang="en-US" sz="1600" dirty="0">
                <a:solidFill>
                  <a:schemeClr val="tx1"/>
                </a:solidFill>
              </a:rPr>
              <a:t>Workshop</a:t>
            </a:r>
            <a:br>
              <a:rPr lang="en-US" sz="1600" dirty="0">
                <a:solidFill>
                  <a:schemeClr val="tx1"/>
                </a:solidFill>
              </a:rPr>
            </a:br>
            <a:r>
              <a:rPr lang="en-US" sz="1600" dirty="0">
                <a:solidFill>
                  <a:schemeClr val="tx1"/>
                </a:solidFill>
              </a:rPr>
              <a:t>(Offsite, all day)</a:t>
            </a:r>
          </a:p>
        </p:txBody>
      </p:sp>
      <p:sp>
        <p:nvSpPr>
          <p:cNvPr id="7" name="Arrow: Pentagon 6">
            <a:extLst>
              <a:ext uri="{FF2B5EF4-FFF2-40B4-BE49-F238E27FC236}">
                <a16:creationId xmlns:a16="http://schemas.microsoft.com/office/drawing/2014/main" id="{E0C230CC-5CF9-4429-9E1F-F9A082C8388E}"/>
              </a:ext>
            </a:extLst>
          </p:cNvPr>
          <p:cNvSpPr/>
          <p:nvPr/>
        </p:nvSpPr>
        <p:spPr>
          <a:xfrm>
            <a:off x="4871864" y="1412776"/>
            <a:ext cx="2592288" cy="1728192"/>
          </a:xfrm>
          <a:prstGeom prst="homePlate">
            <a:avLst>
              <a:gd name="adj" fmla="val 312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rPr>
              <a:t>Visioning</a:t>
            </a:r>
            <a:br>
              <a:rPr lang="en-US" sz="1600" dirty="0">
                <a:solidFill>
                  <a:schemeClr val="tx1"/>
                </a:solidFill>
              </a:rPr>
            </a:br>
            <a:r>
              <a:rPr lang="en-US" sz="1600" dirty="0">
                <a:solidFill>
                  <a:schemeClr val="tx1"/>
                </a:solidFill>
              </a:rPr>
              <a:t>Survey and</a:t>
            </a:r>
            <a:br>
              <a:rPr lang="en-US" sz="1600" dirty="0">
                <a:solidFill>
                  <a:schemeClr val="tx1"/>
                </a:solidFill>
              </a:rPr>
            </a:br>
            <a:r>
              <a:rPr lang="en-US" sz="1600" dirty="0">
                <a:solidFill>
                  <a:schemeClr val="tx1"/>
                </a:solidFill>
              </a:rPr>
              <a:t>Analysis</a:t>
            </a:r>
          </a:p>
        </p:txBody>
      </p:sp>
      <p:sp>
        <p:nvSpPr>
          <p:cNvPr id="8" name="Arrow: Pentagon 7">
            <a:extLst>
              <a:ext uri="{FF2B5EF4-FFF2-40B4-BE49-F238E27FC236}">
                <a16:creationId xmlns:a16="http://schemas.microsoft.com/office/drawing/2014/main" id="{922B84DA-B66A-48AD-80CB-719ADC2603BE}"/>
              </a:ext>
            </a:extLst>
          </p:cNvPr>
          <p:cNvSpPr/>
          <p:nvPr/>
        </p:nvSpPr>
        <p:spPr>
          <a:xfrm>
            <a:off x="2567608" y="1412776"/>
            <a:ext cx="2592288" cy="1728192"/>
          </a:xfrm>
          <a:prstGeom prst="homePlate">
            <a:avLst>
              <a:gd name="adj" fmla="val 312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rPr>
              <a:t>Identifying relevant</a:t>
            </a:r>
            <a:br>
              <a:rPr lang="en-US" sz="1600" dirty="0">
                <a:solidFill>
                  <a:schemeClr val="tx1"/>
                </a:solidFill>
              </a:rPr>
            </a:br>
            <a:r>
              <a:rPr lang="en-US" sz="1600" dirty="0">
                <a:solidFill>
                  <a:schemeClr val="tx1"/>
                </a:solidFill>
              </a:rPr>
              <a:t>dimensions through</a:t>
            </a:r>
            <a:br>
              <a:rPr lang="en-US" sz="1600" dirty="0">
                <a:solidFill>
                  <a:schemeClr val="tx1"/>
                </a:solidFill>
              </a:rPr>
            </a:br>
            <a:r>
              <a:rPr lang="en-US" sz="1600" dirty="0">
                <a:solidFill>
                  <a:schemeClr val="tx1"/>
                </a:solidFill>
              </a:rPr>
              <a:t>stakeholder</a:t>
            </a:r>
            <a:br>
              <a:rPr lang="en-US" sz="1600" dirty="0">
                <a:solidFill>
                  <a:schemeClr val="tx1"/>
                </a:solidFill>
              </a:rPr>
            </a:br>
            <a:r>
              <a:rPr lang="en-US" sz="1600" dirty="0">
                <a:solidFill>
                  <a:schemeClr val="tx1"/>
                </a:solidFill>
              </a:rPr>
              <a:t>Interview</a:t>
            </a:r>
          </a:p>
        </p:txBody>
      </p:sp>
      <p:sp>
        <p:nvSpPr>
          <p:cNvPr id="9" name="Arrow: Pentagon 8">
            <a:extLst>
              <a:ext uri="{FF2B5EF4-FFF2-40B4-BE49-F238E27FC236}">
                <a16:creationId xmlns:a16="http://schemas.microsoft.com/office/drawing/2014/main" id="{3F6DDB63-FAE7-4F3A-B04E-DE24902A46D1}"/>
              </a:ext>
            </a:extLst>
          </p:cNvPr>
          <p:cNvSpPr/>
          <p:nvPr/>
        </p:nvSpPr>
        <p:spPr>
          <a:xfrm>
            <a:off x="263352" y="1412776"/>
            <a:ext cx="2592288" cy="1728192"/>
          </a:xfrm>
          <a:prstGeom prst="homePlate">
            <a:avLst>
              <a:gd name="adj" fmla="val 3122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rPr>
              <a:t>Identify key stakeholders</a:t>
            </a:r>
            <a:br>
              <a:rPr lang="en-US" sz="1600" dirty="0">
                <a:solidFill>
                  <a:schemeClr val="tx1"/>
                </a:solidFill>
              </a:rPr>
            </a:br>
            <a:r>
              <a:rPr lang="en-US" sz="1600" dirty="0">
                <a:solidFill>
                  <a:schemeClr val="tx1"/>
                </a:solidFill>
              </a:rPr>
              <a:t>and set up</a:t>
            </a:r>
            <a:br>
              <a:rPr lang="en-US" sz="1600" dirty="0">
                <a:solidFill>
                  <a:schemeClr val="tx1"/>
                </a:solidFill>
              </a:rPr>
            </a:br>
            <a:r>
              <a:rPr lang="en-US" sz="1600" dirty="0">
                <a:solidFill>
                  <a:schemeClr val="tx1"/>
                </a:solidFill>
              </a:rPr>
              <a:t> interactions</a:t>
            </a:r>
          </a:p>
        </p:txBody>
      </p:sp>
      <p:sp>
        <p:nvSpPr>
          <p:cNvPr id="10" name="TextBox 9">
            <a:extLst>
              <a:ext uri="{FF2B5EF4-FFF2-40B4-BE49-F238E27FC236}">
                <a16:creationId xmlns:a16="http://schemas.microsoft.com/office/drawing/2014/main" id="{FDBEDDF8-9171-4115-ACD0-A82BB33B42EE}"/>
              </a:ext>
            </a:extLst>
          </p:cNvPr>
          <p:cNvSpPr txBox="1"/>
          <p:nvPr/>
        </p:nvSpPr>
        <p:spPr>
          <a:xfrm>
            <a:off x="263352" y="3573016"/>
            <a:ext cx="2088232" cy="2477601"/>
          </a:xfrm>
          <a:prstGeom prst="rect">
            <a:avLst/>
          </a:prstGeom>
        </p:spPr>
        <p:txBody>
          <a:bodyPr wrap="square" rtlCol="0">
            <a:spAutoFit/>
          </a:bodyPr>
          <a:lstStyle/>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Late April to early May</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Racine County leadership team meeting</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Possibly County Board meeting</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Identify key contacts County Government and Community</a:t>
            </a:r>
          </a:p>
        </p:txBody>
      </p:sp>
      <p:sp>
        <p:nvSpPr>
          <p:cNvPr id="11" name="TextBox 10">
            <a:extLst>
              <a:ext uri="{FF2B5EF4-FFF2-40B4-BE49-F238E27FC236}">
                <a16:creationId xmlns:a16="http://schemas.microsoft.com/office/drawing/2014/main" id="{C11E68CD-B23D-48FE-AA42-1B96C2AA91EE}"/>
              </a:ext>
            </a:extLst>
          </p:cNvPr>
          <p:cNvSpPr txBox="1"/>
          <p:nvPr/>
        </p:nvSpPr>
        <p:spPr>
          <a:xfrm>
            <a:off x="2639616" y="3573016"/>
            <a:ext cx="2088232" cy="2400657"/>
          </a:xfrm>
          <a:prstGeom prst="rect">
            <a:avLst/>
          </a:prstGeom>
        </p:spPr>
        <p:txBody>
          <a:bodyPr wrap="square" rtlCol="0">
            <a:spAutoFit/>
          </a:bodyPr>
          <a:lstStyle/>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Early May</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10-15 interviews to explore various facets of what “digital” means to the County</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Review and finalize dimensions and key choices with Racine County leadership</a:t>
            </a:r>
          </a:p>
        </p:txBody>
      </p:sp>
      <p:sp>
        <p:nvSpPr>
          <p:cNvPr id="12" name="TextBox 11">
            <a:extLst>
              <a:ext uri="{FF2B5EF4-FFF2-40B4-BE49-F238E27FC236}">
                <a16:creationId xmlns:a16="http://schemas.microsoft.com/office/drawing/2014/main" id="{B34BDFF5-8A4B-4A01-A993-3FB2318F4599}"/>
              </a:ext>
            </a:extLst>
          </p:cNvPr>
          <p:cNvSpPr txBox="1"/>
          <p:nvPr/>
        </p:nvSpPr>
        <p:spPr>
          <a:xfrm>
            <a:off x="4943872" y="3573016"/>
            <a:ext cx="2088232" cy="1754326"/>
          </a:xfrm>
          <a:prstGeom prst="rect">
            <a:avLst/>
          </a:prstGeom>
        </p:spPr>
        <p:txBody>
          <a:bodyPr wrap="square" rtlCol="0">
            <a:spAutoFit/>
          </a:bodyPr>
          <a:lstStyle/>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Distribute in mid May to up to 40 recipients</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Receive back and analyze by late May</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Review findings with Racine County leadership team</a:t>
            </a:r>
          </a:p>
        </p:txBody>
      </p:sp>
      <p:sp>
        <p:nvSpPr>
          <p:cNvPr id="13" name="TextBox 12">
            <a:extLst>
              <a:ext uri="{FF2B5EF4-FFF2-40B4-BE49-F238E27FC236}">
                <a16:creationId xmlns:a16="http://schemas.microsoft.com/office/drawing/2014/main" id="{0F805171-0BC8-4FF6-AE33-24D8462F91E4}"/>
              </a:ext>
            </a:extLst>
          </p:cNvPr>
          <p:cNvSpPr txBox="1"/>
          <p:nvPr/>
        </p:nvSpPr>
        <p:spPr>
          <a:xfrm>
            <a:off x="7176120" y="3573016"/>
            <a:ext cx="2088232" cy="2477601"/>
          </a:xfrm>
          <a:prstGeom prst="rect">
            <a:avLst/>
          </a:prstGeom>
        </p:spPr>
        <p:txBody>
          <a:bodyPr wrap="square" rtlCol="0">
            <a:spAutoFit/>
          </a:bodyPr>
          <a:lstStyle/>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Mid June</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Blend of education and discussing survey results</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Building consensus on key vision dimensions</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Identify open issues and path to resolution</a:t>
            </a:r>
          </a:p>
        </p:txBody>
      </p:sp>
      <p:sp>
        <p:nvSpPr>
          <p:cNvPr id="14" name="TextBox 13">
            <a:extLst>
              <a:ext uri="{FF2B5EF4-FFF2-40B4-BE49-F238E27FC236}">
                <a16:creationId xmlns:a16="http://schemas.microsoft.com/office/drawing/2014/main" id="{DF6CF0D7-D28B-4CBC-85B3-0DB707217CC0}"/>
              </a:ext>
            </a:extLst>
          </p:cNvPr>
          <p:cNvSpPr txBox="1"/>
          <p:nvPr/>
        </p:nvSpPr>
        <p:spPr>
          <a:xfrm>
            <a:off x="9552384" y="3573016"/>
            <a:ext cx="2088232" cy="2477601"/>
          </a:xfrm>
          <a:prstGeom prst="rect">
            <a:avLst/>
          </a:prstGeom>
        </p:spPr>
        <p:txBody>
          <a:bodyPr wrap="square" rtlCol="0">
            <a:spAutoFit/>
          </a:bodyPr>
          <a:lstStyle/>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Late June and early July</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Follow up on open issues</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Develop vision framework and key statements, goals, metrics</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Solicit stakeholder feedback and refine</a:t>
            </a:r>
          </a:p>
        </p:txBody>
      </p:sp>
    </p:spTree>
    <p:extLst>
      <p:ext uri="{BB962C8B-B14F-4D97-AF65-F5344CB8AC3E}">
        <p14:creationId xmlns:p14="http://schemas.microsoft.com/office/powerpoint/2010/main" val="3347217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E01B1-028E-41CC-9740-E0C8692E4E40}"/>
              </a:ext>
            </a:extLst>
          </p:cNvPr>
          <p:cNvSpPr>
            <a:spLocks noGrp="1"/>
          </p:cNvSpPr>
          <p:nvPr>
            <p:ph type="title"/>
          </p:nvPr>
        </p:nvSpPr>
        <p:spPr/>
        <p:txBody>
          <a:bodyPr/>
          <a:lstStyle/>
          <a:p>
            <a:r>
              <a:rPr lang="en-US" dirty="0"/>
              <a:t>Developing a Vision is an Opportunity for Engagement</a:t>
            </a:r>
          </a:p>
        </p:txBody>
      </p:sp>
      <p:sp>
        <p:nvSpPr>
          <p:cNvPr id="3" name="Slide Number Placeholder 2">
            <a:extLst>
              <a:ext uri="{FF2B5EF4-FFF2-40B4-BE49-F238E27FC236}">
                <a16:creationId xmlns:a16="http://schemas.microsoft.com/office/drawing/2014/main" id="{B37E4EB8-706C-4B29-BC7B-FA80B06BDCBE}"/>
              </a:ext>
            </a:extLst>
          </p:cNvPr>
          <p:cNvSpPr>
            <a:spLocks noGrp="1"/>
          </p:cNvSpPr>
          <p:nvPr>
            <p:ph type="sldNum" sz="quarter" idx="10"/>
          </p:nvPr>
        </p:nvSpPr>
        <p:spPr/>
        <p:txBody>
          <a:bodyPr/>
          <a:lstStyle/>
          <a:p>
            <a:pPr>
              <a:defRPr/>
            </a:pPr>
            <a:fld id="{A6A809F5-01EB-42D0-92AD-3FA12E0B7B43}" type="slidenum">
              <a:rPr lang="en-US" smtClean="0"/>
              <a:pPr>
                <a:defRPr/>
              </a:pPr>
              <a:t>14</a:t>
            </a:fld>
            <a:endParaRPr lang="en-US" dirty="0"/>
          </a:p>
        </p:txBody>
      </p:sp>
      <p:sp>
        <p:nvSpPr>
          <p:cNvPr id="5" name="Rectangle 4">
            <a:extLst>
              <a:ext uri="{FF2B5EF4-FFF2-40B4-BE49-F238E27FC236}">
                <a16:creationId xmlns:a16="http://schemas.microsoft.com/office/drawing/2014/main" id="{3CEC6203-C0FC-4FC2-B86A-3F383E6ACB46}"/>
              </a:ext>
            </a:extLst>
          </p:cNvPr>
          <p:cNvSpPr/>
          <p:nvPr/>
        </p:nvSpPr>
        <p:spPr>
          <a:xfrm>
            <a:off x="3431704" y="1484784"/>
            <a:ext cx="4968552" cy="9361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rPr>
              <a:t>Increased Preparedness of the County Board</a:t>
            </a:r>
            <a:br>
              <a:rPr lang="en-US" sz="1600" b="1" dirty="0">
                <a:solidFill>
                  <a:schemeClr val="tx1"/>
                </a:solidFill>
              </a:rPr>
            </a:br>
            <a:r>
              <a:rPr lang="en-US" sz="1600" b="1" dirty="0">
                <a:solidFill>
                  <a:schemeClr val="tx1"/>
                </a:solidFill>
              </a:rPr>
              <a:t>and the County Leadership Team</a:t>
            </a:r>
          </a:p>
        </p:txBody>
      </p:sp>
      <p:sp>
        <p:nvSpPr>
          <p:cNvPr id="6" name="Rectangle 5">
            <a:extLst>
              <a:ext uri="{FF2B5EF4-FFF2-40B4-BE49-F238E27FC236}">
                <a16:creationId xmlns:a16="http://schemas.microsoft.com/office/drawing/2014/main" id="{89E9A846-D321-424F-96EB-F24D9E77B52B}"/>
              </a:ext>
            </a:extLst>
          </p:cNvPr>
          <p:cNvSpPr/>
          <p:nvPr/>
        </p:nvSpPr>
        <p:spPr>
          <a:xfrm>
            <a:off x="2063552" y="2564904"/>
            <a:ext cx="7704856" cy="93610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rPr>
              <a:t>Initiating the Dialogue with County Employees</a:t>
            </a:r>
          </a:p>
        </p:txBody>
      </p:sp>
      <p:sp>
        <p:nvSpPr>
          <p:cNvPr id="7" name="Rectangle 6">
            <a:extLst>
              <a:ext uri="{FF2B5EF4-FFF2-40B4-BE49-F238E27FC236}">
                <a16:creationId xmlns:a16="http://schemas.microsoft.com/office/drawing/2014/main" id="{8351B886-84A5-4E30-AB86-28832A78CD7E}"/>
              </a:ext>
            </a:extLst>
          </p:cNvPr>
          <p:cNvSpPr/>
          <p:nvPr/>
        </p:nvSpPr>
        <p:spPr>
          <a:xfrm>
            <a:off x="1127448" y="3645024"/>
            <a:ext cx="9649072" cy="9361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rPr>
              <a:t>Involving Key Community Stakeholders – Laying the Foundation for Partnerships</a:t>
            </a:r>
          </a:p>
        </p:txBody>
      </p:sp>
      <p:sp>
        <p:nvSpPr>
          <p:cNvPr id="8" name="Rectangle 7">
            <a:extLst>
              <a:ext uri="{FF2B5EF4-FFF2-40B4-BE49-F238E27FC236}">
                <a16:creationId xmlns:a16="http://schemas.microsoft.com/office/drawing/2014/main" id="{D5AEE86A-CB94-43AA-870A-5C0BC7B7EC35}"/>
              </a:ext>
            </a:extLst>
          </p:cNvPr>
          <p:cNvSpPr/>
          <p:nvPr/>
        </p:nvSpPr>
        <p:spPr>
          <a:xfrm>
            <a:off x="551384" y="4797152"/>
            <a:ext cx="11089232" cy="1198984"/>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rPr>
              <a:t>Increased Relevance to the Constituents – Demonstrating a Positive Mindset</a:t>
            </a:r>
            <a:br>
              <a:rPr lang="en-US" sz="1600" b="1" dirty="0">
                <a:solidFill>
                  <a:schemeClr val="tx1"/>
                </a:solidFill>
              </a:rPr>
            </a:br>
            <a:r>
              <a:rPr lang="en-US" sz="1600" b="1" dirty="0">
                <a:solidFill>
                  <a:schemeClr val="tx1"/>
                </a:solidFill>
              </a:rPr>
              <a:t> towards Mastering the Challenges of Tomorrow</a:t>
            </a:r>
          </a:p>
        </p:txBody>
      </p:sp>
    </p:spTree>
    <p:extLst>
      <p:ext uri="{BB962C8B-B14F-4D97-AF65-F5344CB8AC3E}">
        <p14:creationId xmlns:p14="http://schemas.microsoft.com/office/powerpoint/2010/main" val="318925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C53B-921D-4275-85A6-4CAF2452EBFA}"/>
              </a:ext>
            </a:extLst>
          </p:cNvPr>
          <p:cNvSpPr>
            <a:spLocks noGrp="1"/>
          </p:cNvSpPr>
          <p:nvPr>
            <p:ph type="title"/>
          </p:nvPr>
        </p:nvSpPr>
        <p:spPr/>
        <p:txBody>
          <a:bodyPr/>
          <a:lstStyle/>
          <a:p>
            <a:r>
              <a:rPr lang="en-US" dirty="0"/>
              <a:t>Identifying and Working with Key Stakeholders (1/2)</a:t>
            </a:r>
          </a:p>
        </p:txBody>
      </p:sp>
      <p:sp>
        <p:nvSpPr>
          <p:cNvPr id="3" name="Slide Number Placeholder 2">
            <a:extLst>
              <a:ext uri="{FF2B5EF4-FFF2-40B4-BE49-F238E27FC236}">
                <a16:creationId xmlns:a16="http://schemas.microsoft.com/office/drawing/2014/main" id="{21CA4C09-5002-4A7D-B6F6-DCC577329286}"/>
              </a:ext>
            </a:extLst>
          </p:cNvPr>
          <p:cNvSpPr>
            <a:spLocks noGrp="1"/>
          </p:cNvSpPr>
          <p:nvPr>
            <p:ph type="sldNum" sz="quarter" idx="10"/>
          </p:nvPr>
        </p:nvSpPr>
        <p:spPr/>
        <p:txBody>
          <a:bodyPr/>
          <a:lstStyle/>
          <a:p>
            <a:pPr>
              <a:defRPr/>
            </a:pPr>
            <a:fld id="{A6A809F5-01EB-42D0-92AD-3FA12E0B7B43}" type="slidenum">
              <a:rPr lang="en-US" smtClean="0"/>
              <a:pPr>
                <a:defRPr/>
              </a:pPr>
              <a:t>15</a:t>
            </a:fld>
            <a:endParaRPr lang="en-US" dirty="0"/>
          </a:p>
        </p:txBody>
      </p:sp>
      <p:sp>
        <p:nvSpPr>
          <p:cNvPr id="5" name="Rectangle 4">
            <a:extLst>
              <a:ext uri="{FF2B5EF4-FFF2-40B4-BE49-F238E27FC236}">
                <a16:creationId xmlns:a16="http://schemas.microsoft.com/office/drawing/2014/main" id="{47131CC9-C1E0-483F-B9D3-6BACD8A38EA0}"/>
              </a:ext>
            </a:extLst>
          </p:cNvPr>
          <p:cNvSpPr/>
          <p:nvPr/>
        </p:nvSpPr>
        <p:spPr>
          <a:xfrm>
            <a:off x="623394" y="1772816"/>
            <a:ext cx="2016222" cy="12241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rPr>
              <a:t>Board of Supervisors</a:t>
            </a:r>
            <a:br>
              <a:rPr lang="en-US" sz="1600" b="1" dirty="0">
                <a:solidFill>
                  <a:schemeClr val="tx1"/>
                </a:solidFill>
              </a:rPr>
            </a:br>
            <a:r>
              <a:rPr lang="en-US" sz="1600" b="1" dirty="0">
                <a:solidFill>
                  <a:schemeClr val="tx1"/>
                </a:solidFill>
              </a:rPr>
              <a:t>(or designated</a:t>
            </a:r>
            <a:br>
              <a:rPr lang="en-US" sz="1600" b="1" dirty="0">
                <a:solidFill>
                  <a:schemeClr val="tx1"/>
                </a:solidFill>
              </a:rPr>
            </a:br>
            <a:r>
              <a:rPr lang="en-US" sz="1600" b="1" dirty="0">
                <a:solidFill>
                  <a:schemeClr val="tx1"/>
                </a:solidFill>
              </a:rPr>
              <a:t>Committee)</a:t>
            </a:r>
          </a:p>
        </p:txBody>
      </p:sp>
      <p:sp>
        <p:nvSpPr>
          <p:cNvPr id="6" name="TextBox 5">
            <a:extLst>
              <a:ext uri="{FF2B5EF4-FFF2-40B4-BE49-F238E27FC236}">
                <a16:creationId xmlns:a16="http://schemas.microsoft.com/office/drawing/2014/main" id="{4505C8C4-B82B-43B6-9154-4BE1B67B422E}"/>
              </a:ext>
            </a:extLst>
          </p:cNvPr>
          <p:cNvSpPr txBox="1"/>
          <p:nvPr/>
        </p:nvSpPr>
        <p:spPr>
          <a:xfrm>
            <a:off x="2855640" y="1196752"/>
            <a:ext cx="4104456" cy="307777"/>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400" b="1" dirty="0">
                <a:solidFill>
                  <a:srgbClr val="000000">
                    <a:lumMod val="75000"/>
                  </a:srgbClr>
                </a:solidFill>
                <a:latin typeface="Arial"/>
                <a:cs typeface="Arial" pitchFamily="34" charset="0"/>
              </a:rPr>
              <a:t>Envisioned Role</a:t>
            </a:r>
          </a:p>
        </p:txBody>
      </p:sp>
      <p:sp>
        <p:nvSpPr>
          <p:cNvPr id="7" name="TextBox 6">
            <a:extLst>
              <a:ext uri="{FF2B5EF4-FFF2-40B4-BE49-F238E27FC236}">
                <a16:creationId xmlns:a16="http://schemas.microsoft.com/office/drawing/2014/main" id="{53A7F866-9476-4128-8DC6-1335D27EC122}"/>
              </a:ext>
            </a:extLst>
          </p:cNvPr>
          <p:cNvSpPr txBox="1"/>
          <p:nvPr/>
        </p:nvSpPr>
        <p:spPr>
          <a:xfrm>
            <a:off x="7392144" y="1196752"/>
            <a:ext cx="4104456" cy="307777"/>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400" b="1" dirty="0">
                <a:solidFill>
                  <a:srgbClr val="000000">
                    <a:lumMod val="75000"/>
                  </a:srgbClr>
                </a:solidFill>
                <a:latin typeface="Arial"/>
                <a:cs typeface="Arial" pitchFamily="34" charset="0"/>
              </a:rPr>
              <a:t>Key interaction points</a:t>
            </a:r>
          </a:p>
        </p:txBody>
      </p:sp>
      <p:sp>
        <p:nvSpPr>
          <p:cNvPr id="8" name="TextBox 7">
            <a:extLst>
              <a:ext uri="{FF2B5EF4-FFF2-40B4-BE49-F238E27FC236}">
                <a16:creationId xmlns:a16="http://schemas.microsoft.com/office/drawing/2014/main" id="{AE38DA5B-AD67-4C49-BDA7-B8A7E695FF95}"/>
              </a:ext>
            </a:extLst>
          </p:cNvPr>
          <p:cNvSpPr txBox="1"/>
          <p:nvPr/>
        </p:nvSpPr>
        <p:spPr>
          <a:xfrm>
            <a:off x="2855640" y="1772816"/>
            <a:ext cx="4104456" cy="1107996"/>
          </a:xfrm>
          <a:prstGeom prst="rect">
            <a:avLst/>
          </a:prstGeom>
        </p:spPr>
        <p:txBody>
          <a:bodyPr wrap="square" rtlCol="0">
            <a:spAutoFit/>
          </a:bodyPr>
          <a:lstStyle/>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Provide feedback on scope of digital vision</a:t>
            </a:r>
          </a:p>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Contribution to vision development through delegates</a:t>
            </a:r>
          </a:p>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Approval of final vision</a:t>
            </a:r>
          </a:p>
        </p:txBody>
      </p:sp>
      <p:sp>
        <p:nvSpPr>
          <p:cNvPr id="9" name="TextBox 8">
            <a:extLst>
              <a:ext uri="{FF2B5EF4-FFF2-40B4-BE49-F238E27FC236}">
                <a16:creationId xmlns:a16="http://schemas.microsoft.com/office/drawing/2014/main" id="{6A7E37BE-D284-4CED-ACFC-FC0BFDEA831B}"/>
              </a:ext>
            </a:extLst>
          </p:cNvPr>
          <p:cNvSpPr txBox="1"/>
          <p:nvPr/>
        </p:nvSpPr>
        <p:spPr>
          <a:xfrm>
            <a:off x="7392144" y="1772816"/>
            <a:ext cx="4104456" cy="1400383"/>
          </a:xfrm>
          <a:prstGeom prst="rect">
            <a:avLst/>
          </a:prstGeom>
        </p:spPr>
        <p:txBody>
          <a:bodyPr wrap="square" rtlCol="0">
            <a:spAutoFit/>
          </a:bodyPr>
          <a:lstStyle/>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3-4 Board members participate in interviews</a:t>
            </a:r>
          </a:p>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Select supervisors participate in survey,  delegated members participate in Offsite</a:t>
            </a:r>
          </a:p>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Delegated members review vision draft</a:t>
            </a:r>
          </a:p>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Full Board approves vision</a:t>
            </a:r>
          </a:p>
        </p:txBody>
      </p:sp>
      <p:sp>
        <p:nvSpPr>
          <p:cNvPr id="10" name="Rectangle 9">
            <a:extLst>
              <a:ext uri="{FF2B5EF4-FFF2-40B4-BE49-F238E27FC236}">
                <a16:creationId xmlns:a16="http://schemas.microsoft.com/office/drawing/2014/main" id="{68A4545A-4598-4DB2-80C8-AE7A691F540C}"/>
              </a:ext>
            </a:extLst>
          </p:cNvPr>
          <p:cNvSpPr/>
          <p:nvPr/>
        </p:nvSpPr>
        <p:spPr>
          <a:xfrm>
            <a:off x="623392" y="3324761"/>
            <a:ext cx="2016222" cy="12241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rPr>
              <a:t>County Leadership Team (Steering</a:t>
            </a:r>
            <a:br>
              <a:rPr lang="en-US" sz="1600" b="1" dirty="0">
                <a:solidFill>
                  <a:schemeClr val="tx1"/>
                </a:solidFill>
              </a:rPr>
            </a:br>
            <a:r>
              <a:rPr lang="en-US" sz="1600" b="1" dirty="0">
                <a:solidFill>
                  <a:schemeClr val="tx1"/>
                </a:solidFill>
              </a:rPr>
              <a:t>Committee)</a:t>
            </a:r>
          </a:p>
        </p:txBody>
      </p:sp>
      <p:sp>
        <p:nvSpPr>
          <p:cNvPr id="11" name="TextBox 10">
            <a:extLst>
              <a:ext uri="{FF2B5EF4-FFF2-40B4-BE49-F238E27FC236}">
                <a16:creationId xmlns:a16="http://schemas.microsoft.com/office/drawing/2014/main" id="{322B1CF2-5041-4827-86CF-9A882F55AE7E}"/>
              </a:ext>
            </a:extLst>
          </p:cNvPr>
          <p:cNvSpPr txBox="1"/>
          <p:nvPr/>
        </p:nvSpPr>
        <p:spPr>
          <a:xfrm>
            <a:off x="2855638" y="3324761"/>
            <a:ext cx="4104456" cy="1184940"/>
          </a:xfrm>
          <a:prstGeom prst="rect">
            <a:avLst/>
          </a:prstGeom>
        </p:spPr>
        <p:txBody>
          <a:bodyPr wrap="square" rtlCol="0">
            <a:spAutoFit/>
          </a:bodyPr>
          <a:lstStyle/>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Shape scope of digital vision</a:t>
            </a:r>
          </a:p>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Finalization of dimensions/choices for survey</a:t>
            </a:r>
          </a:p>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Contribution to vision development</a:t>
            </a:r>
          </a:p>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Finalize/submit vision for approval</a:t>
            </a:r>
          </a:p>
        </p:txBody>
      </p:sp>
      <p:sp>
        <p:nvSpPr>
          <p:cNvPr id="12" name="TextBox 11">
            <a:extLst>
              <a:ext uri="{FF2B5EF4-FFF2-40B4-BE49-F238E27FC236}">
                <a16:creationId xmlns:a16="http://schemas.microsoft.com/office/drawing/2014/main" id="{DD4CB9ED-39A0-40B7-B094-192F1D844F58}"/>
              </a:ext>
            </a:extLst>
          </p:cNvPr>
          <p:cNvSpPr txBox="1"/>
          <p:nvPr/>
        </p:nvSpPr>
        <p:spPr>
          <a:xfrm>
            <a:off x="7392142" y="3324761"/>
            <a:ext cx="4104456" cy="1400383"/>
          </a:xfrm>
          <a:prstGeom prst="rect">
            <a:avLst/>
          </a:prstGeom>
        </p:spPr>
        <p:txBody>
          <a:bodyPr wrap="square" rtlCol="0">
            <a:spAutoFit/>
          </a:bodyPr>
          <a:lstStyle/>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Delegated members participate in interviews</a:t>
            </a:r>
          </a:p>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All participate in survey and vision Offsite</a:t>
            </a:r>
          </a:p>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Several Steering Committee meetings along the process</a:t>
            </a:r>
          </a:p>
          <a:p>
            <a:pPr marL="285750" indent="-285750" defTabSz="457200" fontAlgn="auto">
              <a:spcBef>
                <a:spcPts val="0"/>
              </a:spcBef>
              <a:spcAft>
                <a:spcPts val="600"/>
              </a:spcAft>
              <a:buClr>
                <a:srgbClr val="000000">
                  <a:lumMod val="75000"/>
                </a:srgbClr>
              </a:buClr>
              <a:buFont typeface="Arial" panose="020B0604020202020204" pitchFamily="34" charset="0"/>
              <a:buChar char="•"/>
            </a:pPr>
            <a:endParaRPr lang="en-US" sz="1400" dirty="0">
              <a:solidFill>
                <a:srgbClr val="000000">
                  <a:lumMod val="75000"/>
                </a:srgbClr>
              </a:solidFill>
              <a:latin typeface="Arial"/>
              <a:cs typeface="Arial" pitchFamily="34" charset="0"/>
            </a:endParaRPr>
          </a:p>
        </p:txBody>
      </p:sp>
      <p:sp>
        <p:nvSpPr>
          <p:cNvPr id="13" name="Rectangle 12">
            <a:extLst>
              <a:ext uri="{FF2B5EF4-FFF2-40B4-BE49-F238E27FC236}">
                <a16:creationId xmlns:a16="http://schemas.microsoft.com/office/drawing/2014/main" id="{BAE15E3E-6063-4A8C-9516-E4DD5DDC7157}"/>
              </a:ext>
            </a:extLst>
          </p:cNvPr>
          <p:cNvSpPr/>
          <p:nvPr/>
        </p:nvSpPr>
        <p:spPr>
          <a:xfrm>
            <a:off x="623392" y="4841865"/>
            <a:ext cx="2016222" cy="12241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rPr>
              <a:t>County </a:t>
            </a:r>
            <a:br>
              <a:rPr lang="en-US" sz="1600" b="1" dirty="0">
                <a:solidFill>
                  <a:schemeClr val="tx1"/>
                </a:solidFill>
              </a:rPr>
            </a:br>
            <a:r>
              <a:rPr lang="en-US" sz="1600" b="1" dirty="0">
                <a:solidFill>
                  <a:schemeClr val="tx1"/>
                </a:solidFill>
              </a:rPr>
              <a:t>Employees</a:t>
            </a:r>
          </a:p>
        </p:txBody>
      </p:sp>
      <p:sp>
        <p:nvSpPr>
          <p:cNvPr id="14" name="TextBox 13">
            <a:extLst>
              <a:ext uri="{FF2B5EF4-FFF2-40B4-BE49-F238E27FC236}">
                <a16:creationId xmlns:a16="http://schemas.microsoft.com/office/drawing/2014/main" id="{DAD9C64B-91A5-4203-90F1-AE5E70CFD7CC}"/>
              </a:ext>
            </a:extLst>
          </p:cNvPr>
          <p:cNvSpPr txBox="1"/>
          <p:nvPr/>
        </p:nvSpPr>
        <p:spPr>
          <a:xfrm>
            <a:off x="2855638" y="4841865"/>
            <a:ext cx="4104456" cy="1538883"/>
          </a:xfrm>
          <a:prstGeom prst="rect">
            <a:avLst/>
          </a:prstGeom>
        </p:spPr>
        <p:txBody>
          <a:bodyPr wrap="square" rtlCol="0">
            <a:spAutoFit/>
          </a:bodyPr>
          <a:lstStyle/>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Ensure representation in the process to gain valuable perspective/input from the base</a:t>
            </a:r>
          </a:p>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Help communicate the process and outcomes to all employees</a:t>
            </a:r>
          </a:p>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Identify 5-6 representatives (could become members of the Steering Committee)</a:t>
            </a:r>
          </a:p>
        </p:txBody>
      </p:sp>
      <p:sp>
        <p:nvSpPr>
          <p:cNvPr id="15" name="TextBox 14">
            <a:extLst>
              <a:ext uri="{FF2B5EF4-FFF2-40B4-BE49-F238E27FC236}">
                <a16:creationId xmlns:a16="http://schemas.microsoft.com/office/drawing/2014/main" id="{9CABB919-0A33-460B-A4F9-141AAA038C13}"/>
              </a:ext>
            </a:extLst>
          </p:cNvPr>
          <p:cNvSpPr txBox="1"/>
          <p:nvPr/>
        </p:nvSpPr>
        <p:spPr>
          <a:xfrm>
            <a:off x="7392142" y="4841865"/>
            <a:ext cx="4104456" cy="1323439"/>
          </a:xfrm>
          <a:prstGeom prst="rect">
            <a:avLst/>
          </a:prstGeom>
        </p:spPr>
        <p:txBody>
          <a:bodyPr wrap="square" rtlCol="0">
            <a:spAutoFit/>
          </a:bodyPr>
          <a:lstStyle/>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All representatives participate in interviews, survey, and vision workshop</a:t>
            </a:r>
          </a:p>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Several Steering Committee meetings along the process</a:t>
            </a:r>
          </a:p>
          <a:p>
            <a:pPr marL="285750" indent="-285750" defTabSz="457200" fontAlgn="auto">
              <a:spcBef>
                <a:spcPts val="0"/>
              </a:spcBef>
              <a:spcAft>
                <a:spcPts val="600"/>
              </a:spcAft>
              <a:buClr>
                <a:srgbClr val="000000">
                  <a:lumMod val="75000"/>
                </a:srgbClr>
              </a:buClr>
              <a:buFont typeface="Arial" panose="020B0604020202020204" pitchFamily="34" charset="0"/>
              <a:buChar char="•"/>
            </a:pPr>
            <a:endParaRPr lang="en-US" sz="1400" dirty="0">
              <a:solidFill>
                <a:srgbClr val="000000">
                  <a:lumMod val="75000"/>
                </a:srgbClr>
              </a:solidFill>
              <a:latin typeface="Arial"/>
              <a:cs typeface="Arial" pitchFamily="34" charset="0"/>
            </a:endParaRPr>
          </a:p>
        </p:txBody>
      </p:sp>
    </p:spTree>
    <p:extLst>
      <p:ext uri="{BB962C8B-B14F-4D97-AF65-F5344CB8AC3E}">
        <p14:creationId xmlns:p14="http://schemas.microsoft.com/office/powerpoint/2010/main" val="169740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C53B-921D-4275-85A6-4CAF2452EBFA}"/>
              </a:ext>
            </a:extLst>
          </p:cNvPr>
          <p:cNvSpPr>
            <a:spLocks noGrp="1"/>
          </p:cNvSpPr>
          <p:nvPr>
            <p:ph type="title"/>
          </p:nvPr>
        </p:nvSpPr>
        <p:spPr/>
        <p:txBody>
          <a:bodyPr/>
          <a:lstStyle/>
          <a:p>
            <a:r>
              <a:rPr lang="en-US" dirty="0"/>
              <a:t>Identifying and Working with Key Stakeholders (2/2)</a:t>
            </a:r>
          </a:p>
        </p:txBody>
      </p:sp>
      <p:sp>
        <p:nvSpPr>
          <p:cNvPr id="3" name="Slide Number Placeholder 2">
            <a:extLst>
              <a:ext uri="{FF2B5EF4-FFF2-40B4-BE49-F238E27FC236}">
                <a16:creationId xmlns:a16="http://schemas.microsoft.com/office/drawing/2014/main" id="{21CA4C09-5002-4A7D-B6F6-DCC577329286}"/>
              </a:ext>
            </a:extLst>
          </p:cNvPr>
          <p:cNvSpPr>
            <a:spLocks noGrp="1"/>
          </p:cNvSpPr>
          <p:nvPr>
            <p:ph type="sldNum" sz="quarter" idx="10"/>
          </p:nvPr>
        </p:nvSpPr>
        <p:spPr/>
        <p:txBody>
          <a:bodyPr/>
          <a:lstStyle/>
          <a:p>
            <a:pPr>
              <a:defRPr/>
            </a:pPr>
            <a:fld id="{A6A809F5-01EB-42D0-92AD-3FA12E0B7B43}" type="slidenum">
              <a:rPr lang="en-US" smtClean="0"/>
              <a:pPr>
                <a:defRPr/>
              </a:pPr>
              <a:t>16</a:t>
            </a:fld>
            <a:endParaRPr lang="en-US" dirty="0"/>
          </a:p>
        </p:txBody>
      </p:sp>
      <p:sp>
        <p:nvSpPr>
          <p:cNvPr id="5" name="Rectangle 4">
            <a:extLst>
              <a:ext uri="{FF2B5EF4-FFF2-40B4-BE49-F238E27FC236}">
                <a16:creationId xmlns:a16="http://schemas.microsoft.com/office/drawing/2014/main" id="{47131CC9-C1E0-483F-B9D3-6BACD8A38EA0}"/>
              </a:ext>
            </a:extLst>
          </p:cNvPr>
          <p:cNvSpPr/>
          <p:nvPr/>
        </p:nvSpPr>
        <p:spPr>
          <a:xfrm>
            <a:off x="623394" y="1772816"/>
            <a:ext cx="2016222" cy="122413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rPr>
              <a:t>Community</a:t>
            </a:r>
            <a:br>
              <a:rPr lang="en-US" sz="1600" b="1" dirty="0">
                <a:solidFill>
                  <a:schemeClr val="tx1"/>
                </a:solidFill>
              </a:rPr>
            </a:br>
            <a:r>
              <a:rPr lang="en-US" sz="1600" b="1" dirty="0">
                <a:solidFill>
                  <a:schemeClr val="tx1"/>
                </a:solidFill>
              </a:rPr>
              <a:t>Stakeholders</a:t>
            </a:r>
          </a:p>
        </p:txBody>
      </p:sp>
      <p:sp>
        <p:nvSpPr>
          <p:cNvPr id="6" name="TextBox 5">
            <a:extLst>
              <a:ext uri="{FF2B5EF4-FFF2-40B4-BE49-F238E27FC236}">
                <a16:creationId xmlns:a16="http://schemas.microsoft.com/office/drawing/2014/main" id="{4505C8C4-B82B-43B6-9154-4BE1B67B422E}"/>
              </a:ext>
            </a:extLst>
          </p:cNvPr>
          <p:cNvSpPr txBox="1"/>
          <p:nvPr/>
        </p:nvSpPr>
        <p:spPr>
          <a:xfrm>
            <a:off x="2855640" y="1196752"/>
            <a:ext cx="4104456" cy="307777"/>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400" b="1" dirty="0">
                <a:solidFill>
                  <a:srgbClr val="000000">
                    <a:lumMod val="75000"/>
                  </a:srgbClr>
                </a:solidFill>
                <a:latin typeface="Arial"/>
                <a:cs typeface="Arial" pitchFamily="34" charset="0"/>
              </a:rPr>
              <a:t>Envisioned Role</a:t>
            </a:r>
          </a:p>
        </p:txBody>
      </p:sp>
      <p:sp>
        <p:nvSpPr>
          <p:cNvPr id="7" name="TextBox 6">
            <a:extLst>
              <a:ext uri="{FF2B5EF4-FFF2-40B4-BE49-F238E27FC236}">
                <a16:creationId xmlns:a16="http://schemas.microsoft.com/office/drawing/2014/main" id="{53A7F866-9476-4128-8DC6-1335D27EC122}"/>
              </a:ext>
            </a:extLst>
          </p:cNvPr>
          <p:cNvSpPr txBox="1"/>
          <p:nvPr/>
        </p:nvSpPr>
        <p:spPr>
          <a:xfrm>
            <a:off x="7392144" y="1196752"/>
            <a:ext cx="4104456" cy="307777"/>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400" b="1" dirty="0">
                <a:solidFill>
                  <a:srgbClr val="000000">
                    <a:lumMod val="75000"/>
                  </a:srgbClr>
                </a:solidFill>
                <a:latin typeface="Arial"/>
                <a:cs typeface="Arial" pitchFamily="34" charset="0"/>
              </a:rPr>
              <a:t>Key interaction points</a:t>
            </a:r>
          </a:p>
        </p:txBody>
      </p:sp>
      <p:sp>
        <p:nvSpPr>
          <p:cNvPr id="8" name="TextBox 7">
            <a:extLst>
              <a:ext uri="{FF2B5EF4-FFF2-40B4-BE49-F238E27FC236}">
                <a16:creationId xmlns:a16="http://schemas.microsoft.com/office/drawing/2014/main" id="{AE38DA5B-AD67-4C49-BDA7-B8A7E695FF95}"/>
              </a:ext>
            </a:extLst>
          </p:cNvPr>
          <p:cNvSpPr txBox="1"/>
          <p:nvPr/>
        </p:nvSpPr>
        <p:spPr>
          <a:xfrm>
            <a:off x="2855640" y="1772816"/>
            <a:ext cx="4104456" cy="954107"/>
          </a:xfrm>
          <a:prstGeom prst="rect">
            <a:avLst/>
          </a:prstGeom>
        </p:spPr>
        <p:txBody>
          <a:bodyPr wrap="square" rtlCol="0">
            <a:spAutoFit/>
          </a:bodyPr>
          <a:lstStyle/>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Representatives of City, Chamber, key organizations to select additional perspectives and input (what do they need/want from the County, where is potential overlap)</a:t>
            </a:r>
          </a:p>
        </p:txBody>
      </p:sp>
      <p:sp>
        <p:nvSpPr>
          <p:cNvPr id="9" name="TextBox 8">
            <a:extLst>
              <a:ext uri="{FF2B5EF4-FFF2-40B4-BE49-F238E27FC236}">
                <a16:creationId xmlns:a16="http://schemas.microsoft.com/office/drawing/2014/main" id="{6A7E37BE-D284-4CED-ACFC-FC0BFDEA831B}"/>
              </a:ext>
            </a:extLst>
          </p:cNvPr>
          <p:cNvSpPr txBox="1"/>
          <p:nvPr/>
        </p:nvSpPr>
        <p:spPr>
          <a:xfrm>
            <a:off x="7392144" y="1772816"/>
            <a:ext cx="4104456" cy="1031051"/>
          </a:xfrm>
          <a:prstGeom prst="rect">
            <a:avLst/>
          </a:prstGeom>
        </p:spPr>
        <p:txBody>
          <a:bodyPr wrap="square" rtlCol="0">
            <a:spAutoFit/>
          </a:bodyPr>
          <a:lstStyle/>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Selected stakeholders participate in interviews; decide who to invite to survey and workshop participation (observers?)</a:t>
            </a:r>
          </a:p>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First to see the final vision draft for feedback</a:t>
            </a:r>
          </a:p>
        </p:txBody>
      </p:sp>
      <p:sp>
        <p:nvSpPr>
          <p:cNvPr id="10" name="Rectangle 9">
            <a:extLst>
              <a:ext uri="{FF2B5EF4-FFF2-40B4-BE49-F238E27FC236}">
                <a16:creationId xmlns:a16="http://schemas.microsoft.com/office/drawing/2014/main" id="{68A4545A-4598-4DB2-80C8-AE7A691F540C}"/>
              </a:ext>
            </a:extLst>
          </p:cNvPr>
          <p:cNvSpPr/>
          <p:nvPr/>
        </p:nvSpPr>
        <p:spPr>
          <a:xfrm>
            <a:off x="623392" y="3324761"/>
            <a:ext cx="2016222" cy="1224136"/>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rPr>
              <a:t>Constituent Representatives</a:t>
            </a:r>
          </a:p>
        </p:txBody>
      </p:sp>
      <p:sp>
        <p:nvSpPr>
          <p:cNvPr id="11" name="TextBox 10">
            <a:extLst>
              <a:ext uri="{FF2B5EF4-FFF2-40B4-BE49-F238E27FC236}">
                <a16:creationId xmlns:a16="http://schemas.microsoft.com/office/drawing/2014/main" id="{322B1CF2-5041-4827-86CF-9A882F55AE7E}"/>
              </a:ext>
            </a:extLst>
          </p:cNvPr>
          <p:cNvSpPr txBox="1"/>
          <p:nvPr/>
        </p:nvSpPr>
        <p:spPr>
          <a:xfrm>
            <a:off x="2855638" y="3324761"/>
            <a:ext cx="4104456" cy="1246495"/>
          </a:xfrm>
          <a:prstGeom prst="rect">
            <a:avLst/>
          </a:prstGeom>
        </p:spPr>
        <p:txBody>
          <a:bodyPr wrap="square" rtlCol="0">
            <a:spAutoFit/>
          </a:bodyPr>
          <a:lstStyle/>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Identify groups of constituents as sounding board for vision in draft stage</a:t>
            </a:r>
          </a:p>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(assumption that Board and Community stakeholders already represent the Constituents in the early process stages)</a:t>
            </a:r>
          </a:p>
        </p:txBody>
      </p:sp>
      <p:sp>
        <p:nvSpPr>
          <p:cNvPr id="12" name="TextBox 11">
            <a:extLst>
              <a:ext uri="{FF2B5EF4-FFF2-40B4-BE49-F238E27FC236}">
                <a16:creationId xmlns:a16="http://schemas.microsoft.com/office/drawing/2014/main" id="{DD4CB9ED-39A0-40B7-B094-192F1D844F58}"/>
              </a:ext>
            </a:extLst>
          </p:cNvPr>
          <p:cNvSpPr txBox="1"/>
          <p:nvPr/>
        </p:nvSpPr>
        <p:spPr>
          <a:xfrm>
            <a:off x="7392142" y="3324761"/>
            <a:ext cx="4104456" cy="815608"/>
          </a:xfrm>
          <a:prstGeom prst="rect">
            <a:avLst/>
          </a:prstGeom>
        </p:spPr>
        <p:txBody>
          <a:bodyPr wrap="square" rtlCol="0">
            <a:spAutoFit/>
          </a:bodyPr>
          <a:lstStyle/>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First/second to see the vision draft for feedback</a:t>
            </a:r>
          </a:p>
          <a:p>
            <a:pPr marL="285750" indent="-285750" defTabSz="457200" fontAlgn="auto">
              <a:spcBef>
                <a:spcPts val="0"/>
              </a:spcBef>
              <a:spcAft>
                <a:spcPts val="600"/>
              </a:spcAft>
              <a:buClr>
                <a:srgbClr val="000000">
                  <a:lumMod val="75000"/>
                </a:srgbClr>
              </a:buClr>
              <a:buFont typeface="Arial" panose="020B0604020202020204" pitchFamily="34" charset="0"/>
              <a:buChar char="•"/>
            </a:pPr>
            <a:endParaRPr lang="en-US" sz="1400" dirty="0">
              <a:solidFill>
                <a:srgbClr val="000000">
                  <a:lumMod val="75000"/>
                </a:srgbClr>
              </a:solidFill>
              <a:latin typeface="Arial"/>
              <a:cs typeface="Arial" pitchFamily="34" charset="0"/>
            </a:endParaRPr>
          </a:p>
        </p:txBody>
      </p:sp>
      <p:sp>
        <p:nvSpPr>
          <p:cNvPr id="13" name="Rectangle 12">
            <a:extLst>
              <a:ext uri="{FF2B5EF4-FFF2-40B4-BE49-F238E27FC236}">
                <a16:creationId xmlns:a16="http://schemas.microsoft.com/office/drawing/2014/main" id="{BAE15E3E-6063-4A8C-9516-E4DD5DDC7157}"/>
              </a:ext>
            </a:extLst>
          </p:cNvPr>
          <p:cNvSpPr/>
          <p:nvPr/>
        </p:nvSpPr>
        <p:spPr>
          <a:xfrm>
            <a:off x="623392" y="4841865"/>
            <a:ext cx="2016222" cy="1224136"/>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rPr>
              <a:t>All Constituents</a:t>
            </a:r>
          </a:p>
        </p:txBody>
      </p:sp>
      <p:sp>
        <p:nvSpPr>
          <p:cNvPr id="14" name="TextBox 13">
            <a:extLst>
              <a:ext uri="{FF2B5EF4-FFF2-40B4-BE49-F238E27FC236}">
                <a16:creationId xmlns:a16="http://schemas.microsoft.com/office/drawing/2014/main" id="{DAD9C64B-91A5-4203-90F1-AE5E70CFD7CC}"/>
              </a:ext>
            </a:extLst>
          </p:cNvPr>
          <p:cNvSpPr txBox="1"/>
          <p:nvPr/>
        </p:nvSpPr>
        <p:spPr>
          <a:xfrm>
            <a:off x="2855638" y="4841865"/>
            <a:ext cx="4104456" cy="815608"/>
          </a:xfrm>
          <a:prstGeom prst="rect">
            <a:avLst/>
          </a:prstGeom>
        </p:spPr>
        <p:txBody>
          <a:bodyPr wrap="square" rtlCol="0">
            <a:spAutoFit/>
          </a:bodyPr>
          <a:lstStyle/>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The ultimate audience for the digital vision</a:t>
            </a:r>
          </a:p>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Their interactions with the County will be influenced by the vision</a:t>
            </a:r>
          </a:p>
        </p:txBody>
      </p:sp>
      <p:sp>
        <p:nvSpPr>
          <p:cNvPr id="15" name="TextBox 14">
            <a:extLst>
              <a:ext uri="{FF2B5EF4-FFF2-40B4-BE49-F238E27FC236}">
                <a16:creationId xmlns:a16="http://schemas.microsoft.com/office/drawing/2014/main" id="{9CABB919-0A33-460B-A4F9-141AAA038C13}"/>
              </a:ext>
            </a:extLst>
          </p:cNvPr>
          <p:cNvSpPr txBox="1"/>
          <p:nvPr/>
        </p:nvSpPr>
        <p:spPr>
          <a:xfrm>
            <a:off x="7392142" y="4841865"/>
            <a:ext cx="4104456" cy="1246495"/>
          </a:xfrm>
          <a:prstGeom prst="rect">
            <a:avLst/>
          </a:prstGeom>
        </p:spPr>
        <p:txBody>
          <a:bodyPr wrap="square" rtlCol="0">
            <a:spAutoFit/>
          </a:bodyPr>
          <a:lstStyle/>
          <a:p>
            <a:pPr marL="285750" indent="-28575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Supported release plan to various audiences (need to involve a specialized resources in the communications planning – not part of the scope of the consulting phase)</a:t>
            </a:r>
          </a:p>
          <a:p>
            <a:pPr marL="285750" indent="-285750" defTabSz="457200" fontAlgn="auto">
              <a:spcBef>
                <a:spcPts val="0"/>
              </a:spcBef>
              <a:spcAft>
                <a:spcPts val="600"/>
              </a:spcAft>
              <a:buClr>
                <a:srgbClr val="000000">
                  <a:lumMod val="75000"/>
                </a:srgbClr>
              </a:buClr>
              <a:buFont typeface="Arial" panose="020B0604020202020204" pitchFamily="34" charset="0"/>
              <a:buChar char="•"/>
            </a:pPr>
            <a:endParaRPr lang="en-US" sz="1400" dirty="0">
              <a:solidFill>
                <a:srgbClr val="000000">
                  <a:lumMod val="75000"/>
                </a:srgbClr>
              </a:solidFill>
              <a:latin typeface="Arial"/>
              <a:cs typeface="Arial" pitchFamily="34" charset="0"/>
            </a:endParaRPr>
          </a:p>
        </p:txBody>
      </p:sp>
    </p:spTree>
    <p:extLst>
      <p:ext uri="{BB962C8B-B14F-4D97-AF65-F5344CB8AC3E}">
        <p14:creationId xmlns:p14="http://schemas.microsoft.com/office/powerpoint/2010/main" val="115103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0E35-BCED-4ACC-BEDA-148C6520AA1B}"/>
              </a:ext>
            </a:extLst>
          </p:cNvPr>
          <p:cNvSpPr>
            <a:spLocks noGrp="1"/>
          </p:cNvSpPr>
          <p:nvPr>
            <p:ph type="title"/>
          </p:nvPr>
        </p:nvSpPr>
        <p:spPr/>
        <p:txBody>
          <a:bodyPr/>
          <a:lstStyle/>
          <a:p>
            <a:r>
              <a:rPr lang="en-US" dirty="0"/>
              <a:t>Detailed Calendar – Planning Phase (To be Refined)</a:t>
            </a:r>
          </a:p>
        </p:txBody>
      </p:sp>
      <p:sp>
        <p:nvSpPr>
          <p:cNvPr id="3" name="Slide Number Placeholder 2">
            <a:extLst>
              <a:ext uri="{FF2B5EF4-FFF2-40B4-BE49-F238E27FC236}">
                <a16:creationId xmlns:a16="http://schemas.microsoft.com/office/drawing/2014/main" id="{3DAE3613-4E11-447A-A8B2-906332B1B075}"/>
              </a:ext>
            </a:extLst>
          </p:cNvPr>
          <p:cNvSpPr>
            <a:spLocks noGrp="1"/>
          </p:cNvSpPr>
          <p:nvPr>
            <p:ph type="sldNum" sz="quarter" idx="10"/>
          </p:nvPr>
        </p:nvSpPr>
        <p:spPr/>
        <p:txBody>
          <a:bodyPr/>
          <a:lstStyle/>
          <a:p>
            <a:pPr>
              <a:defRPr/>
            </a:pPr>
            <a:fld id="{A6A809F5-01EB-42D0-92AD-3FA12E0B7B43}" type="slidenum">
              <a:rPr lang="en-US" smtClean="0"/>
              <a:pPr>
                <a:defRPr/>
              </a:pPr>
              <a:t>17</a:t>
            </a:fld>
            <a:endParaRPr lang="en-US" dirty="0"/>
          </a:p>
        </p:txBody>
      </p:sp>
      <p:sp>
        <p:nvSpPr>
          <p:cNvPr id="5" name="Arrow: Right 4">
            <a:extLst>
              <a:ext uri="{FF2B5EF4-FFF2-40B4-BE49-F238E27FC236}">
                <a16:creationId xmlns:a16="http://schemas.microsoft.com/office/drawing/2014/main" id="{D927B961-BC91-49FA-831D-8C69DAE54305}"/>
              </a:ext>
            </a:extLst>
          </p:cNvPr>
          <p:cNvSpPr/>
          <p:nvPr/>
        </p:nvSpPr>
        <p:spPr>
          <a:xfrm>
            <a:off x="3444689" y="997428"/>
            <a:ext cx="8195927" cy="713215"/>
          </a:xfrm>
          <a:prstGeom prst="rightArrow">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6" name="TextBox 5">
            <a:extLst>
              <a:ext uri="{FF2B5EF4-FFF2-40B4-BE49-F238E27FC236}">
                <a16:creationId xmlns:a16="http://schemas.microsoft.com/office/drawing/2014/main" id="{BDC54A2D-2C53-447F-A245-B4489EFD3532}"/>
              </a:ext>
            </a:extLst>
          </p:cNvPr>
          <p:cNvSpPr txBox="1"/>
          <p:nvPr/>
        </p:nvSpPr>
        <p:spPr>
          <a:xfrm>
            <a:off x="3215680" y="1175733"/>
            <a:ext cx="1765967" cy="307776"/>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May</a:t>
            </a:r>
          </a:p>
        </p:txBody>
      </p:sp>
      <p:sp>
        <p:nvSpPr>
          <p:cNvPr id="8" name="TextBox 7">
            <a:extLst>
              <a:ext uri="{FF2B5EF4-FFF2-40B4-BE49-F238E27FC236}">
                <a16:creationId xmlns:a16="http://schemas.microsoft.com/office/drawing/2014/main" id="{F4BDFD1E-9825-439A-9F21-863F081857F2}"/>
              </a:ext>
            </a:extLst>
          </p:cNvPr>
          <p:cNvSpPr txBox="1"/>
          <p:nvPr/>
        </p:nvSpPr>
        <p:spPr>
          <a:xfrm>
            <a:off x="5879976" y="1175733"/>
            <a:ext cx="1765967" cy="307776"/>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June</a:t>
            </a:r>
          </a:p>
        </p:txBody>
      </p:sp>
      <p:sp>
        <p:nvSpPr>
          <p:cNvPr id="9" name="TextBox 8">
            <a:extLst>
              <a:ext uri="{FF2B5EF4-FFF2-40B4-BE49-F238E27FC236}">
                <a16:creationId xmlns:a16="http://schemas.microsoft.com/office/drawing/2014/main" id="{04324FBC-B24D-4E03-AC5C-132F4F2B9233}"/>
              </a:ext>
            </a:extLst>
          </p:cNvPr>
          <p:cNvSpPr txBox="1"/>
          <p:nvPr/>
        </p:nvSpPr>
        <p:spPr>
          <a:xfrm>
            <a:off x="8688288" y="1175733"/>
            <a:ext cx="1765967" cy="307776"/>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July</a:t>
            </a:r>
          </a:p>
        </p:txBody>
      </p:sp>
      <p:sp>
        <p:nvSpPr>
          <p:cNvPr id="10" name="TextBox 9">
            <a:extLst>
              <a:ext uri="{FF2B5EF4-FFF2-40B4-BE49-F238E27FC236}">
                <a16:creationId xmlns:a16="http://schemas.microsoft.com/office/drawing/2014/main" id="{077AC36B-C86F-4176-BA58-C919D1757D30}"/>
              </a:ext>
            </a:extLst>
          </p:cNvPr>
          <p:cNvSpPr txBox="1"/>
          <p:nvPr/>
        </p:nvSpPr>
        <p:spPr>
          <a:xfrm>
            <a:off x="335360" y="1710645"/>
            <a:ext cx="1525153" cy="307776"/>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Board</a:t>
            </a:r>
          </a:p>
        </p:txBody>
      </p:sp>
      <p:sp>
        <p:nvSpPr>
          <p:cNvPr id="11" name="Isosceles Triangle 10">
            <a:extLst>
              <a:ext uri="{FF2B5EF4-FFF2-40B4-BE49-F238E27FC236}">
                <a16:creationId xmlns:a16="http://schemas.microsoft.com/office/drawing/2014/main" id="{3B9C26C2-315C-4017-AE80-59D8282521E9}"/>
              </a:ext>
            </a:extLst>
          </p:cNvPr>
          <p:cNvSpPr/>
          <p:nvPr/>
        </p:nvSpPr>
        <p:spPr>
          <a:xfrm>
            <a:off x="7060435" y="2422179"/>
            <a:ext cx="401356" cy="38105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2" name="TextBox 11">
            <a:extLst>
              <a:ext uri="{FF2B5EF4-FFF2-40B4-BE49-F238E27FC236}">
                <a16:creationId xmlns:a16="http://schemas.microsoft.com/office/drawing/2014/main" id="{FF5F04B2-74FC-46F7-9BE3-0EA8E541FA62}"/>
              </a:ext>
            </a:extLst>
          </p:cNvPr>
          <p:cNvSpPr txBox="1"/>
          <p:nvPr/>
        </p:nvSpPr>
        <p:spPr>
          <a:xfrm>
            <a:off x="6960096" y="2761183"/>
            <a:ext cx="597314" cy="307777"/>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x</a:t>
            </a:r>
          </a:p>
        </p:txBody>
      </p:sp>
      <p:sp>
        <p:nvSpPr>
          <p:cNvPr id="13" name="Isosceles Triangle 12">
            <a:extLst>
              <a:ext uri="{FF2B5EF4-FFF2-40B4-BE49-F238E27FC236}">
                <a16:creationId xmlns:a16="http://schemas.microsoft.com/office/drawing/2014/main" id="{57296A65-61EA-45DE-8CD3-A8F8F1EEFEC1}"/>
              </a:ext>
            </a:extLst>
          </p:cNvPr>
          <p:cNvSpPr/>
          <p:nvPr/>
        </p:nvSpPr>
        <p:spPr>
          <a:xfrm>
            <a:off x="8883062" y="1693043"/>
            <a:ext cx="401356" cy="38105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4" name="TextBox 13">
            <a:extLst>
              <a:ext uri="{FF2B5EF4-FFF2-40B4-BE49-F238E27FC236}">
                <a16:creationId xmlns:a16="http://schemas.microsoft.com/office/drawing/2014/main" id="{F016F6A0-519D-4E88-B598-98577F9CBFD2}"/>
              </a:ext>
            </a:extLst>
          </p:cNvPr>
          <p:cNvSpPr txBox="1"/>
          <p:nvPr/>
        </p:nvSpPr>
        <p:spPr>
          <a:xfrm>
            <a:off x="8731412" y="2032047"/>
            <a:ext cx="697627" cy="314849"/>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x</a:t>
            </a:r>
          </a:p>
        </p:txBody>
      </p:sp>
      <p:sp>
        <p:nvSpPr>
          <p:cNvPr id="15" name="TextBox 14">
            <a:extLst>
              <a:ext uri="{FF2B5EF4-FFF2-40B4-BE49-F238E27FC236}">
                <a16:creationId xmlns:a16="http://schemas.microsoft.com/office/drawing/2014/main" id="{130860A2-BED7-4837-8FB1-B954F4601776}"/>
              </a:ext>
            </a:extLst>
          </p:cNvPr>
          <p:cNvSpPr txBox="1"/>
          <p:nvPr/>
        </p:nvSpPr>
        <p:spPr>
          <a:xfrm>
            <a:off x="6909700" y="2230325"/>
            <a:ext cx="802712" cy="307776"/>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Offsite</a:t>
            </a:r>
          </a:p>
        </p:txBody>
      </p:sp>
      <p:sp>
        <p:nvSpPr>
          <p:cNvPr id="16" name="TextBox 15">
            <a:extLst>
              <a:ext uri="{FF2B5EF4-FFF2-40B4-BE49-F238E27FC236}">
                <a16:creationId xmlns:a16="http://schemas.microsoft.com/office/drawing/2014/main" id="{B4694C87-7B5A-4877-88EC-00D46E9B3DB7}"/>
              </a:ext>
            </a:extLst>
          </p:cNvPr>
          <p:cNvSpPr txBox="1"/>
          <p:nvPr/>
        </p:nvSpPr>
        <p:spPr>
          <a:xfrm>
            <a:off x="9284420" y="1630532"/>
            <a:ext cx="1204068" cy="523220"/>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Vision</a:t>
            </a:r>
            <a:br>
              <a:rPr lang="en-US" sz="1400" dirty="0">
                <a:solidFill>
                  <a:srgbClr val="000000">
                    <a:lumMod val="75000"/>
                  </a:srgbClr>
                </a:solidFill>
                <a:latin typeface="Arial"/>
                <a:cs typeface="Arial" pitchFamily="34" charset="0"/>
              </a:rPr>
            </a:br>
            <a:r>
              <a:rPr lang="en-US" sz="1400" dirty="0">
                <a:solidFill>
                  <a:srgbClr val="000000">
                    <a:lumMod val="75000"/>
                  </a:srgbClr>
                </a:solidFill>
                <a:latin typeface="Arial"/>
                <a:cs typeface="Arial" pitchFamily="34" charset="0"/>
              </a:rPr>
              <a:t>approval</a:t>
            </a:r>
          </a:p>
        </p:txBody>
      </p:sp>
      <p:sp>
        <p:nvSpPr>
          <p:cNvPr id="17" name="TextBox 16">
            <a:extLst>
              <a:ext uri="{FF2B5EF4-FFF2-40B4-BE49-F238E27FC236}">
                <a16:creationId xmlns:a16="http://schemas.microsoft.com/office/drawing/2014/main" id="{1C1D8BE7-9EDE-4685-9A08-943303C5B054}"/>
              </a:ext>
            </a:extLst>
          </p:cNvPr>
          <p:cNvSpPr txBox="1"/>
          <p:nvPr/>
        </p:nvSpPr>
        <p:spPr>
          <a:xfrm>
            <a:off x="335360" y="2545740"/>
            <a:ext cx="1765967" cy="523220"/>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Board Advisory Committee</a:t>
            </a:r>
          </a:p>
        </p:txBody>
      </p:sp>
      <p:sp>
        <p:nvSpPr>
          <p:cNvPr id="18" name="Rectangle 17">
            <a:extLst>
              <a:ext uri="{FF2B5EF4-FFF2-40B4-BE49-F238E27FC236}">
                <a16:creationId xmlns:a16="http://schemas.microsoft.com/office/drawing/2014/main" id="{04F8DC4A-9692-48C0-A111-AE23BBABC9D7}"/>
              </a:ext>
            </a:extLst>
          </p:cNvPr>
          <p:cNvSpPr/>
          <p:nvPr/>
        </p:nvSpPr>
        <p:spPr>
          <a:xfrm>
            <a:off x="4223792" y="2543289"/>
            <a:ext cx="1123797" cy="356608"/>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Interviews</a:t>
            </a:r>
          </a:p>
        </p:txBody>
      </p:sp>
      <p:sp>
        <p:nvSpPr>
          <p:cNvPr id="19" name="Rectangle 18">
            <a:extLst>
              <a:ext uri="{FF2B5EF4-FFF2-40B4-BE49-F238E27FC236}">
                <a16:creationId xmlns:a16="http://schemas.microsoft.com/office/drawing/2014/main" id="{6A3ED53B-955B-4359-B930-3FC6271352AA}"/>
              </a:ext>
            </a:extLst>
          </p:cNvPr>
          <p:cNvSpPr/>
          <p:nvPr/>
        </p:nvSpPr>
        <p:spPr>
          <a:xfrm>
            <a:off x="5519936" y="1705266"/>
            <a:ext cx="882984" cy="3566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Survey</a:t>
            </a:r>
          </a:p>
        </p:txBody>
      </p:sp>
      <p:sp>
        <p:nvSpPr>
          <p:cNvPr id="25" name="TextBox 24">
            <a:extLst>
              <a:ext uri="{FF2B5EF4-FFF2-40B4-BE49-F238E27FC236}">
                <a16:creationId xmlns:a16="http://schemas.microsoft.com/office/drawing/2014/main" id="{DADFC9AC-D5D6-4AFE-91D0-92802CF1DA48}"/>
              </a:ext>
            </a:extLst>
          </p:cNvPr>
          <p:cNvSpPr txBox="1"/>
          <p:nvPr/>
        </p:nvSpPr>
        <p:spPr>
          <a:xfrm>
            <a:off x="335360" y="3429000"/>
            <a:ext cx="1765967" cy="523220"/>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Steering</a:t>
            </a:r>
            <a:br>
              <a:rPr lang="en-US" sz="1400" dirty="0">
                <a:solidFill>
                  <a:srgbClr val="000000">
                    <a:lumMod val="75000"/>
                  </a:srgbClr>
                </a:solidFill>
                <a:latin typeface="Arial"/>
                <a:cs typeface="Arial" pitchFamily="34" charset="0"/>
              </a:rPr>
            </a:br>
            <a:r>
              <a:rPr lang="en-US" sz="1400" dirty="0">
                <a:solidFill>
                  <a:srgbClr val="000000">
                    <a:lumMod val="75000"/>
                  </a:srgbClr>
                </a:solidFill>
                <a:latin typeface="Arial"/>
                <a:cs typeface="Arial" pitchFamily="34" charset="0"/>
              </a:rPr>
              <a:t>Committee</a:t>
            </a:r>
          </a:p>
        </p:txBody>
      </p:sp>
      <p:sp>
        <p:nvSpPr>
          <p:cNvPr id="27" name="Isosceles Triangle 26">
            <a:extLst>
              <a:ext uri="{FF2B5EF4-FFF2-40B4-BE49-F238E27FC236}">
                <a16:creationId xmlns:a16="http://schemas.microsoft.com/office/drawing/2014/main" id="{560CAF83-A1AA-4393-AE77-8CFDA2BC7D95}"/>
              </a:ext>
            </a:extLst>
          </p:cNvPr>
          <p:cNvSpPr/>
          <p:nvPr/>
        </p:nvSpPr>
        <p:spPr>
          <a:xfrm>
            <a:off x="3592247" y="3412689"/>
            <a:ext cx="401356" cy="381054"/>
          </a:xfrm>
          <a:prstGeom prst="triangl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8" name="TextBox 27">
            <a:extLst>
              <a:ext uri="{FF2B5EF4-FFF2-40B4-BE49-F238E27FC236}">
                <a16:creationId xmlns:a16="http://schemas.microsoft.com/office/drawing/2014/main" id="{45055586-28C7-4703-9319-56C584F5A85E}"/>
              </a:ext>
            </a:extLst>
          </p:cNvPr>
          <p:cNvSpPr txBox="1"/>
          <p:nvPr/>
        </p:nvSpPr>
        <p:spPr>
          <a:xfrm>
            <a:off x="3449191" y="3769296"/>
            <a:ext cx="658349" cy="307777"/>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x</a:t>
            </a:r>
          </a:p>
        </p:txBody>
      </p:sp>
      <p:sp>
        <p:nvSpPr>
          <p:cNvPr id="34" name="Isosceles Triangle 33">
            <a:extLst>
              <a:ext uri="{FF2B5EF4-FFF2-40B4-BE49-F238E27FC236}">
                <a16:creationId xmlns:a16="http://schemas.microsoft.com/office/drawing/2014/main" id="{231B6750-F8E8-47E6-B359-D18C2D69E2CA}"/>
              </a:ext>
            </a:extLst>
          </p:cNvPr>
          <p:cNvSpPr/>
          <p:nvPr/>
        </p:nvSpPr>
        <p:spPr>
          <a:xfrm>
            <a:off x="8456903" y="3412689"/>
            <a:ext cx="401356" cy="381054"/>
          </a:xfrm>
          <a:prstGeom prst="triangl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36" name="Isosceles Triangle 35">
            <a:extLst>
              <a:ext uri="{FF2B5EF4-FFF2-40B4-BE49-F238E27FC236}">
                <a16:creationId xmlns:a16="http://schemas.microsoft.com/office/drawing/2014/main" id="{368B514E-8A25-46FE-8F79-D956F2EA74AA}"/>
              </a:ext>
            </a:extLst>
          </p:cNvPr>
          <p:cNvSpPr/>
          <p:nvPr/>
        </p:nvSpPr>
        <p:spPr>
          <a:xfrm>
            <a:off x="6334454" y="3412689"/>
            <a:ext cx="401356" cy="381054"/>
          </a:xfrm>
          <a:prstGeom prst="triangl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48" name="TextBox 47">
            <a:extLst>
              <a:ext uri="{FF2B5EF4-FFF2-40B4-BE49-F238E27FC236}">
                <a16:creationId xmlns:a16="http://schemas.microsoft.com/office/drawing/2014/main" id="{38EE2367-CCD3-48F3-B89A-14590A23DE7E}"/>
              </a:ext>
            </a:extLst>
          </p:cNvPr>
          <p:cNvSpPr txBox="1"/>
          <p:nvPr/>
        </p:nvSpPr>
        <p:spPr>
          <a:xfrm>
            <a:off x="6224686" y="3769296"/>
            <a:ext cx="625990" cy="307776"/>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x</a:t>
            </a:r>
          </a:p>
        </p:txBody>
      </p:sp>
      <p:sp>
        <p:nvSpPr>
          <p:cNvPr id="51" name="TextBox 50">
            <a:extLst>
              <a:ext uri="{FF2B5EF4-FFF2-40B4-BE49-F238E27FC236}">
                <a16:creationId xmlns:a16="http://schemas.microsoft.com/office/drawing/2014/main" id="{7D19CFEA-2C87-4B8A-BF9F-F0CC82F576ED}"/>
              </a:ext>
            </a:extLst>
          </p:cNvPr>
          <p:cNvSpPr txBox="1"/>
          <p:nvPr/>
        </p:nvSpPr>
        <p:spPr>
          <a:xfrm>
            <a:off x="8332719" y="3769296"/>
            <a:ext cx="658349" cy="307776"/>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x</a:t>
            </a:r>
          </a:p>
        </p:txBody>
      </p:sp>
      <p:sp>
        <p:nvSpPr>
          <p:cNvPr id="71" name="Isosceles Triangle 70">
            <a:extLst>
              <a:ext uri="{FF2B5EF4-FFF2-40B4-BE49-F238E27FC236}">
                <a16:creationId xmlns:a16="http://schemas.microsoft.com/office/drawing/2014/main" id="{EF02CAFD-B692-4E9C-9F6B-19CE411AE608}"/>
              </a:ext>
            </a:extLst>
          </p:cNvPr>
          <p:cNvSpPr/>
          <p:nvPr/>
        </p:nvSpPr>
        <p:spPr>
          <a:xfrm>
            <a:off x="3748067" y="1693043"/>
            <a:ext cx="401356" cy="38105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72" name="TextBox 71">
            <a:extLst>
              <a:ext uri="{FF2B5EF4-FFF2-40B4-BE49-F238E27FC236}">
                <a16:creationId xmlns:a16="http://schemas.microsoft.com/office/drawing/2014/main" id="{A43BA465-A397-4FA5-B40A-B38347D00B4A}"/>
              </a:ext>
            </a:extLst>
          </p:cNvPr>
          <p:cNvSpPr txBox="1"/>
          <p:nvPr/>
        </p:nvSpPr>
        <p:spPr>
          <a:xfrm>
            <a:off x="3647728" y="2032047"/>
            <a:ext cx="597314" cy="307777"/>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x</a:t>
            </a:r>
          </a:p>
        </p:txBody>
      </p:sp>
      <p:sp>
        <p:nvSpPr>
          <p:cNvPr id="73" name="TextBox 72">
            <a:extLst>
              <a:ext uri="{FF2B5EF4-FFF2-40B4-BE49-F238E27FC236}">
                <a16:creationId xmlns:a16="http://schemas.microsoft.com/office/drawing/2014/main" id="{DF1EF1DA-34EA-4782-ABD2-5FA231DACC3B}"/>
              </a:ext>
            </a:extLst>
          </p:cNvPr>
          <p:cNvSpPr txBox="1"/>
          <p:nvPr/>
        </p:nvSpPr>
        <p:spPr>
          <a:xfrm>
            <a:off x="4069152" y="1628800"/>
            <a:ext cx="802712" cy="523220"/>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30 min</a:t>
            </a:r>
            <a:br>
              <a:rPr lang="en-US" sz="1400" dirty="0">
                <a:solidFill>
                  <a:srgbClr val="000000">
                    <a:lumMod val="75000"/>
                  </a:srgbClr>
                </a:solidFill>
                <a:latin typeface="Arial"/>
                <a:cs typeface="Arial" pitchFamily="34" charset="0"/>
              </a:rPr>
            </a:br>
            <a:r>
              <a:rPr lang="en-US" sz="1400" dirty="0">
                <a:solidFill>
                  <a:srgbClr val="000000">
                    <a:lumMod val="75000"/>
                  </a:srgbClr>
                </a:solidFill>
                <a:latin typeface="Arial"/>
                <a:cs typeface="Arial" pitchFamily="34" charset="0"/>
              </a:rPr>
              <a:t>Intro</a:t>
            </a:r>
          </a:p>
        </p:txBody>
      </p:sp>
      <p:sp>
        <p:nvSpPr>
          <p:cNvPr id="74" name="Rectangle 73">
            <a:extLst>
              <a:ext uri="{FF2B5EF4-FFF2-40B4-BE49-F238E27FC236}">
                <a16:creationId xmlns:a16="http://schemas.microsoft.com/office/drawing/2014/main" id="{BEB4B810-E93E-492F-9539-4D2BD3071224}"/>
              </a:ext>
            </a:extLst>
          </p:cNvPr>
          <p:cNvSpPr/>
          <p:nvPr/>
        </p:nvSpPr>
        <p:spPr>
          <a:xfrm>
            <a:off x="5519936" y="3412689"/>
            <a:ext cx="882984" cy="3566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Survey</a:t>
            </a:r>
          </a:p>
        </p:txBody>
      </p:sp>
      <p:sp>
        <p:nvSpPr>
          <p:cNvPr id="75" name="Rectangle 74">
            <a:extLst>
              <a:ext uri="{FF2B5EF4-FFF2-40B4-BE49-F238E27FC236}">
                <a16:creationId xmlns:a16="http://schemas.microsoft.com/office/drawing/2014/main" id="{E6E9D0F4-B99A-4A36-9DE5-78302739862D}"/>
              </a:ext>
            </a:extLst>
          </p:cNvPr>
          <p:cNvSpPr/>
          <p:nvPr/>
        </p:nvSpPr>
        <p:spPr>
          <a:xfrm>
            <a:off x="4007768" y="3412689"/>
            <a:ext cx="1123797" cy="356608"/>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Interviews</a:t>
            </a:r>
          </a:p>
        </p:txBody>
      </p:sp>
      <p:sp>
        <p:nvSpPr>
          <p:cNvPr id="76" name="Isosceles Triangle 75">
            <a:extLst>
              <a:ext uri="{FF2B5EF4-FFF2-40B4-BE49-F238E27FC236}">
                <a16:creationId xmlns:a16="http://schemas.microsoft.com/office/drawing/2014/main" id="{F60FCA0E-A10C-4B84-B86A-E7166F1D4393}"/>
              </a:ext>
            </a:extLst>
          </p:cNvPr>
          <p:cNvSpPr/>
          <p:nvPr/>
        </p:nvSpPr>
        <p:spPr>
          <a:xfrm>
            <a:off x="5140396" y="3412689"/>
            <a:ext cx="401356" cy="381054"/>
          </a:xfrm>
          <a:prstGeom prst="triangl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77" name="TextBox 76">
            <a:extLst>
              <a:ext uri="{FF2B5EF4-FFF2-40B4-BE49-F238E27FC236}">
                <a16:creationId xmlns:a16="http://schemas.microsoft.com/office/drawing/2014/main" id="{8690D152-A5A2-4318-AAEB-526B3455167B}"/>
              </a:ext>
            </a:extLst>
          </p:cNvPr>
          <p:cNvSpPr txBox="1"/>
          <p:nvPr/>
        </p:nvSpPr>
        <p:spPr>
          <a:xfrm>
            <a:off x="5060124" y="3769296"/>
            <a:ext cx="625990" cy="307776"/>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x</a:t>
            </a:r>
          </a:p>
        </p:txBody>
      </p:sp>
      <p:sp>
        <p:nvSpPr>
          <p:cNvPr id="78" name="Isosceles Triangle 77">
            <a:extLst>
              <a:ext uri="{FF2B5EF4-FFF2-40B4-BE49-F238E27FC236}">
                <a16:creationId xmlns:a16="http://schemas.microsoft.com/office/drawing/2014/main" id="{97DFE5EE-54BB-44F9-9C1A-593CFE40C5E7}"/>
              </a:ext>
            </a:extLst>
          </p:cNvPr>
          <p:cNvSpPr/>
          <p:nvPr/>
        </p:nvSpPr>
        <p:spPr>
          <a:xfrm>
            <a:off x="7060435" y="3430291"/>
            <a:ext cx="401356" cy="38105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79" name="TextBox 78">
            <a:extLst>
              <a:ext uri="{FF2B5EF4-FFF2-40B4-BE49-F238E27FC236}">
                <a16:creationId xmlns:a16="http://schemas.microsoft.com/office/drawing/2014/main" id="{88179CD8-DFCD-42E4-982F-6DC8E0106E5B}"/>
              </a:ext>
            </a:extLst>
          </p:cNvPr>
          <p:cNvSpPr txBox="1"/>
          <p:nvPr/>
        </p:nvSpPr>
        <p:spPr>
          <a:xfrm>
            <a:off x="6960096" y="3769295"/>
            <a:ext cx="597314" cy="307777"/>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x</a:t>
            </a:r>
          </a:p>
        </p:txBody>
      </p:sp>
      <p:sp>
        <p:nvSpPr>
          <p:cNvPr id="80" name="TextBox 79">
            <a:extLst>
              <a:ext uri="{FF2B5EF4-FFF2-40B4-BE49-F238E27FC236}">
                <a16:creationId xmlns:a16="http://schemas.microsoft.com/office/drawing/2014/main" id="{CC53E6A3-3101-4649-9CAA-09C125869A68}"/>
              </a:ext>
            </a:extLst>
          </p:cNvPr>
          <p:cNvSpPr txBox="1"/>
          <p:nvPr/>
        </p:nvSpPr>
        <p:spPr>
          <a:xfrm>
            <a:off x="6926221" y="3230098"/>
            <a:ext cx="802712" cy="307776"/>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Offsite</a:t>
            </a:r>
          </a:p>
        </p:txBody>
      </p:sp>
      <p:sp>
        <p:nvSpPr>
          <p:cNvPr id="87" name="TextBox 86">
            <a:extLst>
              <a:ext uri="{FF2B5EF4-FFF2-40B4-BE49-F238E27FC236}">
                <a16:creationId xmlns:a16="http://schemas.microsoft.com/office/drawing/2014/main" id="{08912F89-BB91-49D8-9F0F-F4F46F00D4BE}"/>
              </a:ext>
            </a:extLst>
          </p:cNvPr>
          <p:cNvSpPr txBox="1"/>
          <p:nvPr/>
        </p:nvSpPr>
        <p:spPr>
          <a:xfrm>
            <a:off x="335360" y="4705980"/>
            <a:ext cx="1765967" cy="307777"/>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Employees</a:t>
            </a:r>
          </a:p>
        </p:txBody>
      </p:sp>
      <p:sp>
        <p:nvSpPr>
          <p:cNvPr id="88" name="Rectangle 87">
            <a:extLst>
              <a:ext uri="{FF2B5EF4-FFF2-40B4-BE49-F238E27FC236}">
                <a16:creationId xmlns:a16="http://schemas.microsoft.com/office/drawing/2014/main" id="{72B2D6AE-1467-411B-938F-533870E607B2}"/>
              </a:ext>
            </a:extLst>
          </p:cNvPr>
          <p:cNvSpPr/>
          <p:nvPr/>
        </p:nvSpPr>
        <p:spPr>
          <a:xfrm>
            <a:off x="5519936" y="4656568"/>
            <a:ext cx="882984" cy="3566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Survey</a:t>
            </a:r>
          </a:p>
        </p:txBody>
      </p:sp>
      <p:sp>
        <p:nvSpPr>
          <p:cNvPr id="89" name="Rectangle 88">
            <a:extLst>
              <a:ext uri="{FF2B5EF4-FFF2-40B4-BE49-F238E27FC236}">
                <a16:creationId xmlns:a16="http://schemas.microsoft.com/office/drawing/2014/main" id="{3D6CC142-5612-4755-83D6-D048654F65BB}"/>
              </a:ext>
            </a:extLst>
          </p:cNvPr>
          <p:cNvSpPr/>
          <p:nvPr/>
        </p:nvSpPr>
        <p:spPr>
          <a:xfrm>
            <a:off x="4007768" y="4656568"/>
            <a:ext cx="1123797" cy="3566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Interviews</a:t>
            </a:r>
          </a:p>
        </p:txBody>
      </p:sp>
      <p:sp>
        <p:nvSpPr>
          <p:cNvPr id="90" name="TextBox 89">
            <a:extLst>
              <a:ext uri="{FF2B5EF4-FFF2-40B4-BE49-F238E27FC236}">
                <a16:creationId xmlns:a16="http://schemas.microsoft.com/office/drawing/2014/main" id="{EFD027A0-241A-41D9-83F7-A9A68B3EA976}"/>
              </a:ext>
            </a:extLst>
          </p:cNvPr>
          <p:cNvSpPr txBox="1"/>
          <p:nvPr/>
        </p:nvSpPr>
        <p:spPr>
          <a:xfrm>
            <a:off x="4418566" y="2852936"/>
            <a:ext cx="597314" cy="307777"/>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3-4</a:t>
            </a:r>
          </a:p>
        </p:txBody>
      </p:sp>
      <p:sp>
        <p:nvSpPr>
          <p:cNvPr id="91" name="TextBox 90">
            <a:extLst>
              <a:ext uri="{FF2B5EF4-FFF2-40B4-BE49-F238E27FC236}">
                <a16:creationId xmlns:a16="http://schemas.microsoft.com/office/drawing/2014/main" id="{7B2B7441-8377-473A-8152-10EAEC745C81}"/>
              </a:ext>
            </a:extLst>
          </p:cNvPr>
          <p:cNvSpPr txBox="1"/>
          <p:nvPr/>
        </p:nvSpPr>
        <p:spPr>
          <a:xfrm>
            <a:off x="4274550" y="3769295"/>
            <a:ext cx="597314" cy="307777"/>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3-4</a:t>
            </a:r>
          </a:p>
        </p:txBody>
      </p:sp>
      <p:sp>
        <p:nvSpPr>
          <p:cNvPr id="92" name="TextBox 91">
            <a:extLst>
              <a:ext uri="{FF2B5EF4-FFF2-40B4-BE49-F238E27FC236}">
                <a16:creationId xmlns:a16="http://schemas.microsoft.com/office/drawing/2014/main" id="{B8471C64-833B-4277-897D-3BB219291D25}"/>
              </a:ext>
            </a:extLst>
          </p:cNvPr>
          <p:cNvSpPr txBox="1"/>
          <p:nvPr/>
        </p:nvSpPr>
        <p:spPr>
          <a:xfrm>
            <a:off x="4223792" y="4993431"/>
            <a:ext cx="597314" cy="307777"/>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2-3</a:t>
            </a:r>
          </a:p>
        </p:txBody>
      </p:sp>
      <p:sp>
        <p:nvSpPr>
          <p:cNvPr id="93" name="TextBox 92">
            <a:extLst>
              <a:ext uri="{FF2B5EF4-FFF2-40B4-BE49-F238E27FC236}">
                <a16:creationId xmlns:a16="http://schemas.microsoft.com/office/drawing/2014/main" id="{13113781-5862-4A98-B968-08A9BABA5D7B}"/>
              </a:ext>
            </a:extLst>
          </p:cNvPr>
          <p:cNvSpPr txBox="1"/>
          <p:nvPr/>
        </p:nvSpPr>
        <p:spPr>
          <a:xfrm>
            <a:off x="5642702" y="3774292"/>
            <a:ext cx="597314" cy="307777"/>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all</a:t>
            </a:r>
          </a:p>
        </p:txBody>
      </p:sp>
      <p:sp>
        <p:nvSpPr>
          <p:cNvPr id="94" name="TextBox 93">
            <a:extLst>
              <a:ext uri="{FF2B5EF4-FFF2-40B4-BE49-F238E27FC236}">
                <a16:creationId xmlns:a16="http://schemas.microsoft.com/office/drawing/2014/main" id="{B4A81310-A260-44C0-A3BB-EA84A1948666}"/>
              </a:ext>
            </a:extLst>
          </p:cNvPr>
          <p:cNvSpPr txBox="1"/>
          <p:nvPr/>
        </p:nvSpPr>
        <p:spPr>
          <a:xfrm>
            <a:off x="5663952" y="2041103"/>
            <a:ext cx="597314" cy="307777"/>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all</a:t>
            </a:r>
          </a:p>
        </p:txBody>
      </p:sp>
      <p:sp>
        <p:nvSpPr>
          <p:cNvPr id="95" name="TextBox 94">
            <a:extLst>
              <a:ext uri="{FF2B5EF4-FFF2-40B4-BE49-F238E27FC236}">
                <a16:creationId xmlns:a16="http://schemas.microsoft.com/office/drawing/2014/main" id="{AAECA872-0031-4FC9-98FA-0F2CC073311C}"/>
              </a:ext>
            </a:extLst>
          </p:cNvPr>
          <p:cNvSpPr txBox="1"/>
          <p:nvPr/>
        </p:nvSpPr>
        <p:spPr>
          <a:xfrm>
            <a:off x="5663952" y="4993431"/>
            <a:ext cx="597314" cy="307777"/>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5-10</a:t>
            </a:r>
          </a:p>
        </p:txBody>
      </p:sp>
      <p:sp>
        <p:nvSpPr>
          <p:cNvPr id="97" name="Isosceles Triangle 96">
            <a:extLst>
              <a:ext uri="{FF2B5EF4-FFF2-40B4-BE49-F238E27FC236}">
                <a16:creationId xmlns:a16="http://schemas.microsoft.com/office/drawing/2014/main" id="{62DCCD8E-AA91-4E70-BB81-3B39E5639CF7}"/>
              </a:ext>
            </a:extLst>
          </p:cNvPr>
          <p:cNvSpPr/>
          <p:nvPr/>
        </p:nvSpPr>
        <p:spPr>
          <a:xfrm>
            <a:off x="7664815" y="3429000"/>
            <a:ext cx="401356" cy="381054"/>
          </a:xfrm>
          <a:prstGeom prst="triangl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98" name="TextBox 97">
            <a:extLst>
              <a:ext uri="{FF2B5EF4-FFF2-40B4-BE49-F238E27FC236}">
                <a16:creationId xmlns:a16="http://schemas.microsoft.com/office/drawing/2014/main" id="{91827B29-6BB5-4E8E-A792-2210CEE37331}"/>
              </a:ext>
            </a:extLst>
          </p:cNvPr>
          <p:cNvSpPr txBox="1"/>
          <p:nvPr/>
        </p:nvSpPr>
        <p:spPr>
          <a:xfrm>
            <a:off x="7540631" y="3785607"/>
            <a:ext cx="658349" cy="307776"/>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x</a:t>
            </a:r>
          </a:p>
        </p:txBody>
      </p:sp>
      <p:sp>
        <p:nvSpPr>
          <p:cNvPr id="99" name="Rectangle 98">
            <a:extLst>
              <a:ext uri="{FF2B5EF4-FFF2-40B4-BE49-F238E27FC236}">
                <a16:creationId xmlns:a16="http://schemas.microsoft.com/office/drawing/2014/main" id="{7294A95F-8BC6-4880-B727-CB55F5956CB5}"/>
              </a:ext>
            </a:extLst>
          </p:cNvPr>
          <p:cNvSpPr/>
          <p:nvPr/>
        </p:nvSpPr>
        <p:spPr>
          <a:xfrm>
            <a:off x="7824192" y="2420888"/>
            <a:ext cx="802713" cy="3555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Review</a:t>
            </a:r>
          </a:p>
        </p:txBody>
      </p:sp>
      <p:cxnSp>
        <p:nvCxnSpPr>
          <p:cNvPr id="40" name="Straight Arrow Connector 39">
            <a:extLst>
              <a:ext uri="{FF2B5EF4-FFF2-40B4-BE49-F238E27FC236}">
                <a16:creationId xmlns:a16="http://schemas.microsoft.com/office/drawing/2014/main" id="{5162685E-6EAC-4D0B-BF4C-48E373A214F9}"/>
              </a:ext>
            </a:extLst>
          </p:cNvPr>
          <p:cNvCxnSpPr>
            <a:cxnSpLocks/>
          </p:cNvCxnSpPr>
          <p:nvPr/>
        </p:nvCxnSpPr>
        <p:spPr>
          <a:xfrm flipV="1">
            <a:off x="7865493" y="2852936"/>
            <a:ext cx="30707" cy="52910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4EAC62F0-3042-49A8-86FD-FB874219657A}"/>
              </a:ext>
            </a:extLst>
          </p:cNvPr>
          <p:cNvSpPr/>
          <p:nvPr/>
        </p:nvSpPr>
        <p:spPr>
          <a:xfrm>
            <a:off x="7851956" y="4629864"/>
            <a:ext cx="802713" cy="3555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Review</a:t>
            </a:r>
          </a:p>
        </p:txBody>
      </p:sp>
      <p:cxnSp>
        <p:nvCxnSpPr>
          <p:cNvPr id="42" name="Straight Arrow Connector 41">
            <a:extLst>
              <a:ext uri="{FF2B5EF4-FFF2-40B4-BE49-F238E27FC236}">
                <a16:creationId xmlns:a16="http://schemas.microsoft.com/office/drawing/2014/main" id="{F594817B-FF4B-401F-BFB1-9DB8E35ABCF3}"/>
              </a:ext>
            </a:extLst>
          </p:cNvPr>
          <p:cNvCxnSpPr>
            <a:cxnSpLocks/>
          </p:cNvCxnSpPr>
          <p:nvPr/>
        </p:nvCxnSpPr>
        <p:spPr>
          <a:xfrm>
            <a:off x="8597378" y="2882432"/>
            <a:ext cx="30707" cy="47949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87A78A01-8651-47D9-8C40-F2460930A3D3}"/>
              </a:ext>
            </a:extLst>
          </p:cNvPr>
          <p:cNvCxnSpPr>
            <a:cxnSpLocks/>
          </p:cNvCxnSpPr>
          <p:nvPr/>
        </p:nvCxnSpPr>
        <p:spPr>
          <a:xfrm>
            <a:off x="7896200" y="4123099"/>
            <a:ext cx="30707" cy="47949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BA6387D2-CDB5-42E3-A205-517AABAA1764}"/>
              </a:ext>
            </a:extLst>
          </p:cNvPr>
          <p:cNvCxnSpPr>
            <a:cxnSpLocks/>
          </p:cNvCxnSpPr>
          <p:nvPr/>
        </p:nvCxnSpPr>
        <p:spPr>
          <a:xfrm flipV="1">
            <a:off x="8590513" y="4065672"/>
            <a:ext cx="30707" cy="52910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C284374B-E1CF-48DB-985D-8656184724C3}"/>
              </a:ext>
            </a:extLst>
          </p:cNvPr>
          <p:cNvSpPr txBox="1"/>
          <p:nvPr/>
        </p:nvSpPr>
        <p:spPr>
          <a:xfrm>
            <a:off x="335360" y="5449332"/>
            <a:ext cx="1765967" cy="307777"/>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Community</a:t>
            </a:r>
          </a:p>
        </p:txBody>
      </p:sp>
      <p:sp>
        <p:nvSpPr>
          <p:cNvPr id="105" name="Rectangle 104">
            <a:extLst>
              <a:ext uri="{FF2B5EF4-FFF2-40B4-BE49-F238E27FC236}">
                <a16:creationId xmlns:a16="http://schemas.microsoft.com/office/drawing/2014/main" id="{24A73837-E83A-49DF-9BD1-1625EBA7E5A0}"/>
              </a:ext>
            </a:extLst>
          </p:cNvPr>
          <p:cNvSpPr/>
          <p:nvPr/>
        </p:nvSpPr>
        <p:spPr>
          <a:xfrm>
            <a:off x="5519936" y="5399920"/>
            <a:ext cx="882984" cy="3566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Survey</a:t>
            </a:r>
          </a:p>
        </p:txBody>
      </p:sp>
      <p:sp>
        <p:nvSpPr>
          <p:cNvPr id="106" name="Rectangle 105">
            <a:extLst>
              <a:ext uri="{FF2B5EF4-FFF2-40B4-BE49-F238E27FC236}">
                <a16:creationId xmlns:a16="http://schemas.microsoft.com/office/drawing/2014/main" id="{3B067C65-CC14-43F6-A528-44961B06662E}"/>
              </a:ext>
            </a:extLst>
          </p:cNvPr>
          <p:cNvSpPr/>
          <p:nvPr/>
        </p:nvSpPr>
        <p:spPr>
          <a:xfrm>
            <a:off x="4007768" y="5399920"/>
            <a:ext cx="1123797" cy="3566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Interviews</a:t>
            </a:r>
          </a:p>
        </p:txBody>
      </p:sp>
      <p:sp>
        <p:nvSpPr>
          <p:cNvPr id="107" name="TextBox 106">
            <a:extLst>
              <a:ext uri="{FF2B5EF4-FFF2-40B4-BE49-F238E27FC236}">
                <a16:creationId xmlns:a16="http://schemas.microsoft.com/office/drawing/2014/main" id="{473977D9-52F7-4A82-8D81-33D5F1A41EAF}"/>
              </a:ext>
            </a:extLst>
          </p:cNvPr>
          <p:cNvSpPr txBox="1"/>
          <p:nvPr/>
        </p:nvSpPr>
        <p:spPr>
          <a:xfrm>
            <a:off x="4223792" y="5736783"/>
            <a:ext cx="597314" cy="307777"/>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2-3</a:t>
            </a:r>
          </a:p>
        </p:txBody>
      </p:sp>
      <p:sp>
        <p:nvSpPr>
          <p:cNvPr id="108" name="TextBox 107">
            <a:extLst>
              <a:ext uri="{FF2B5EF4-FFF2-40B4-BE49-F238E27FC236}">
                <a16:creationId xmlns:a16="http://schemas.microsoft.com/office/drawing/2014/main" id="{E2DB594C-B2DF-4330-85BD-7ADD8BC5B9B3}"/>
              </a:ext>
            </a:extLst>
          </p:cNvPr>
          <p:cNvSpPr txBox="1"/>
          <p:nvPr/>
        </p:nvSpPr>
        <p:spPr>
          <a:xfrm>
            <a:off x="5663952" y="5736783"/>
            <a:ext cx="597314" cy="307777"/>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5-10</a:t>
            </a:r>
          </a:p>
        </p:txBody>
      </p:sp>
      <p:sp>
        <p:nvSpPr>
          <p:cNvPr id="109" name="Rectangle 108">
            <a:extLst>
              <a:ext uri="{FF2B5EF4-FFF2-40B4-BE49-F238E27FC236}">
                <a16:creationId xmlns:a16="http://schemas.microsoft.com/office/drawing/2014/main" id="{4434DE28-D570-4E4C-BC00-8386065583FB}"/>
              </a:ext>
            </a:extLst>
          </p:cNvPr>
          <p:cNvSpPr/>
          <p:nvPr/>
        </p:nvSpPr>
        <p:spPr>
          <a:xfrm>
            <a:off x="7851956" y="5373216"/>
            <a:ext cx="802713" cy="3555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Review</a:t>
            </a:r>
          </a:p>
        </p:txBody>
      </p:sp>
      <p:sp>
        <p:nvSpPr>
          <p:cNvPr id="110" name="Rectangle 109">
            <a:extLst>
              <a:ext uri="{FF2B5EF4-FFF2-40B4-BE49-F238E27FC236}">
                <a16:creationId xmlns:a16="http://schemas.microsoft.com/office/drawing/2014/main" id="{9A11F7E4-C7F9-445E-ACD1-DC7C3A7DBE1C}"/>
              </a:ext>
            </a:extLst>
          </p:cNvPr>
          <p:cNvSpPr/>
          <p:nvPr/>
        </p:nvSpPr>
        <p:spPr>
          <a:xfrm>
            <a:off x="9397744" y="4628132"/>
            <a:ext cx="1966692" cy="3788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Communication</a:t>
            </a:r>
          </a:p>
        </p:txBody>
      </p:sp>
      <p:sp>
        <p:nvSpPr>
          <p:cNvPr id="111" name="Rectangle 110">
            <a:extLst>
              <a:ext uri="{FF2B5EF4-FFF2-40B4-BE49-F238E27FC236}">
                <a16:creationId xmlns:a16="http://schemas.microsoft.com/office/drawing/2014/main" id="{AADFBD24-B924-4635-B5D7-34F4B9C0A5B4}"/>
              </a:ext>
            </a:extLst>
          </p:cNvPr>
          <p:cNvSpPr/>
          <p:nvPr/>
        </p:nvSpPr>
        <p:spPr>
          <a:xfrm>
            <a:off x="9408369" y="5377709"/>
            <a:ext cx="1966692" cy="378819"/>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Communication</a:t>
            </a:r>
          </a:p>
        </p:txBody>
      </p:sp>
      <p:sp>
        <p:nvSpPr>
          <p:cNvPr id="4" name="Rectangle 3">
            <a:extLst>
              <a:ext uri="{FF2B5EF4-FFF2-40B4-BE49-F238E27FC236}">
                <a16:creationId xmlns:a16="http://schemas.microsoft.com/office/drawing/2014/main" id="{C55424DA-2CB4-4E03-AC01-0CE630945E9D}"/>
              </a:ext>
            </a:extLst>
          </p:cNvPr>
          <p:cNvSpPr/>
          <p:nvPr/>
        </p:nvSpPr>
        <p:spPr>
          <a:xfrm>
            <a:off x="1860513" y="1628800"/>
            <a:ext cx="1535162" cy="4127728"/>
          </a:xfrm>
          <a:prstGeom prst="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61" name="TextBox 60">
            <a:extLst>
              <a:ext uri="{FF2B5EF4-FFF2-40B4-BE49-F238E27FC236}">
                <a16:creationId xmlns:a16="http://schemas.microsoft.com/office/drawing/2014/main" id="{497F4CE6-C5C7-4006-8108-1120D2A7ABC4}"/>
              </a:ext>
            </a:extLst>
          </p:cNvPr>
          <p:cNvSpPr txBox="1"/>
          <p:nvPr/>
        </p:nvSpPr>
        <p:spPr>
          <a:xfrm>
            <a:off x="1703512" y="1177008"/>
            <a:ext cx="1765967" cy="307776"/>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April</a:t>
            </a:r>
          </a:p>
        </p:txBody>
      </p:sp>
      <p:sp>
        <p:nvSpPr>
          <p:cNvPr id="62" name="TextBox 61">
            <a:extLst>
              <a:ext uri="{FF2B5EF4-FFF2-40B4-BE49-F238E27FC236}">
                <a16:creationId xmlns:a16="http://schemas.microsoft.com/office/drawing/2014/main" id="{8FD1C566-2370-44CB-8B29-C87D31F0355C}"/>
              </a:ext>
            </a:extLst>
          </p:cNvPr>
          <p:cNvSpPr txBox="1"/>
          <p:nvPr/>
        </p:nvSpPr>
        <p:spPr>
          <a:xfrm>
            <a:off x="1847528" y="2492896"/>
            <a:ext cx="1525153" cy="2046714"/>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Preparatory work</a:t>
            </a:r>
          </a:p>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Logistics and participant selection</a:t>
            </a:r>
          </a:p>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Schedule development</a:t>
            </a:r>
          </a:p>
          <a:p>
            <a:pPr algn="ctr" defTabSz="457200" fontAlgn="auto">
              <a:spcBef>
                <a:spcPts val="0"/>
              </a:spcBef>
              <a:spcAft>
                <a:spcPts val="600"/>
              </a:spcAft>
              <a:buClr>
                <a:srgbClr val="000000">
                  <a:lumMod val="75000"/>
                </a:srgbClr>
              </a:buClr>
            </a:pPr>
            <a:endParaRPr lang="en-US" sz="1400" dirty="0">
              <a:solidFill>
                <a:srgbClr val="000000">
                  <a:lumMod val="75000"/>
                </a:srgbClr>
              </a:solidFill>
              <a:latin typeface="Arial"/>
              <a:cs typeface="Arial" pitchFamily="34" charset="0"/>
            </a:endParaRPr>
          </a:p>
        </p:txBody>
      </p:sp>
      <p:sp>
        <p:nvSpPr>
          <p:cNvPr id="63" name="Isosceles Triangle 62">
            <a:extLst>
              <a:ext uri="{FF2B5EF4-FFF2-40B4-BE49-F238E27FC236}">
                <a16:creationId xmlns:a16="http://schemas.microsoft.com/office/drawing/2014/main" id="{1429E30A-0273-4072-9FB3-3917D5D4694D}"/>
              </a:ext>
            </a:extLst>
          </p:cNvPr>
          <p:cNvSpPr/>
          <p:nvPr/>
        </p:nvSpPr>
        <p:spPr>
          <a:xfrm>
            <a:off x="2451923" y="1715556"/>
            <a:ext cx="401356" cy="38105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64" name="TextBox 63">
            <a:extLst>
              <a:ext uri="{FF2B5EF4-FFF2-40B4-BE49-F238E27FC236}">
                <a16:creationId xmlns:a16="http://schemas.microsoft.com/office/drawing/2014/main" id="{024D9B6F-E55B-4D21-B04D-592E18651376}"/>
              </a:ext>
            </a:extLst>
          </p:cNvPr>
          <p:cNvSpPr txBox="1"/>
          <p:nvPr/>
        </p:nvSpPr>
        <p:spPr>
          <a:xfrm>
            <a:off x="2351584" y="2054560"/>
            <a:ext cx="597314" cy="307777"/>
          </a:xfrm>
          <a:prstGeom prst="rect">
            <a:avLst/>
          </a:prstGeom>
        </p:spPr>
        <p:txBody>
          <a:bodyPr wrap="square" rtlCol="0">
            <a:spAutoFit/>
          </a:bodyPr>
          <a:lstStyle/>
          <a:p>
            <a:pPr algn="ctr" defTabSz="457200" fontAlgn="auto">
              <a:spcBef>
                <a:spcPts val="0"/>
              </a:spcBef>
              <a:spcAft>
                <a:spcPts val="600"/>
              </a:spcAft>
              <a:buClr>
                <a:srgbClr val="000000">
                  <a:lumMod val="75000"/>
                </a:srgbClr>
              </a:buClr>
            </a:pPr>
            <a:r>
              <a:rPr lang="en-US" sz="1400" dirty="0">
                <a:solidFill>
                  <a:srgbClr val="000000">
                    <a:lumMod val="75000"/>
                  </a:srgbClr>
                </a:solidFill>
                <a:latin typeface="Arial"/>
                <a:cs typeface="Arial" pitchFamily="34" charset="0"/>
              </a:rPr>
              <a:t>x</a:t>
            </a:r>
          </a:p>
        </p:txBody>
      </p:sp>
    </p:spTree>
    <p:extLst>
      <p:ext uri="{BB962C8B-B14F-4D97-AF65-F5344CB8AC3E}">
        <p14:creationId xmlns:p14="http://schemas.microsoft.com/office/powerpoint/2010/main" val="301204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9497" y="2420888"/>
            <a:ext cx="10225136" cy="1008112"/>
          </a:xfrm>
        </p:spPr>
        <p:txBody>
          <a:bodyPr/>
          <a:lstStyle/>
          <a:p>
            <a:r>
              <a:rPr lang="en-US" sz="4000" dirty="0"/>
              <a:t>Developing a Use Case for </a:t>
            </a:r>
            <a:br>
              <a:rPr lang="en-US" sz="4000" dirty="0"/>
            </a:br>
            <a:r>
              <a:rPr lang="en-US" sz="4000" dirty="0"/>
              <a:t>Racine County</a:t>
            </a:r>
          </a:p>
        </p:txBody>
      </p:sp>
    </p:spTree>
    <p:extLst>
      <p:ext uri="{BB962C8B-B14F-4D97-AF65-F5344CB8AC3E}">
        <p14:creationId xmlns:p14="http://schemas.microsoft.com/office/powerpoint/2010/main" val="274238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06274-0CAC-42F7-BE64-F9B9E0CC862A}"/>
              </a:ext>
            </a:extLst>
          </p:cNvPr>
          <p:cNvSpPr>
            <a:spLocks noGrp="1"/>
          </p:cNvSpPr>
          <p:nvPr>
            <p:ph type="title"/>
          </p:nvPr>
        </p:nvSpPr>
        <p:spPr/>
        <p:txBody>
          <a:bodyPr/>
          <a:lstStyle/>
          <a:p>
            <a:r>
              <a:rPr lang="en-US" dirty="0"/>
              <a:t>Context and Objectives</a:t>
            </a:r>
          </a:p>
        </p:txBody>
      </p:sp>
      <p:sp>
        <p:nvSpPr>
          <p:cNvPr id="3" name="Slide Number Placeholder 2">
            <a:extLst>
              <a:ext uri="{FF2B5EF4-FFF2-40B4-BE49-F238E27FC236}">
                <a16:creationId xmlns:a16="http://schemas.microsoft.com/office/drawing/2014/main" id="{ED7998D6-0B26-492F-A76A-7EC8D5DEF690}"/>
              </a:ext>
            </a:extLst>
          </p:cNvPr>
          <p:cNvSpPr>
            <a:spLocks noGrp="1"/>
          </p:cNvSpPr>
          <p:nvPr>
            <p:ph type="sldNum" sz="quarter" idx="10"/>
          </p:nvPr>
        </p:nvSpPr>
        <p:spPr/>
        <p:txBody>
          <a:bodyPr/>
          <a:lstStyle/>
          <a:p>
            <a:pPr>
              <a:defRPr/>
            </a:pPr>
            <a:fld id="{A6A809F5-01EB-42D0-92AD-3FA12E0B7B43}" type="slidenum">
              <a:rPr lang="en-US" smtClean="0"/>
              <a:pPr>
                <a:defRPr/>
              </a:pPr>
              <a:t>1</a:t>
            </a:fld>
            <a:endParaRPr lang="en-US" dirty="0"/>
          </a:p>
        </p:txBody>
      </p:sp>
      <p:sp>
        <p:nvSpPr>
          <p:cNvPr id="5" name="TextBox 4">
            <a:extLst>
              <a:ext uri="{FF2B5EF4-FFF2-40B4-BE49-F238E27FC236}">
                <a16:creationId xmlns:a16="http://schemas.microsoft.com/office/drawing/2014/main" id="{023499BE-012B-4E82-9B60-EF9B85837C41}"/>
              </a:ext>
            </a:extLst>
          </p:cNvPr>
          <p:cNvSpPr txBox="1"/>
          <p:nvPr/>
        </p:nvSpPr>
        <p:spPr>
          <a:xfrm>
            <a:off x="623394" y="1340768"/>
            <a:ext cx="10945214" cy="3939540"/>
          </a:xfrm>
          <a:prstGeom prst="rect">
            <a:avLst/>
          </a:prstGeom>
        </p:spPr>
        <p:txBody>
          <a:bodyPr wrap="square" rtlCol="0">
            <a:spAutoFit/>
          </a:bodyPr>
          <a:lstStyle/>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In 2018 the Wisconsin Counties Association sponsored a three-symposia series “The Digital County” which explored how County services can be reimagined through the lens of new, disruptive technologies like Artificial Intelligence, Blockchain, and IoT.</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Building onto the momentum of that effort, the Digital County work is going into Phase 2 in 2019.  Brown County is currently completing a “Digital Vision” project led by consultant Oliver Buechse of My Strategy Source, the initiator of the Digital County efforts. A second element of this work will be the development of one specific use case towards implementation readiness.  This work is subsidized by a $10,000 grant of the WCA.  Two additional grants of equal amounts remain available.</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In a series of conversations between representatives of Racine County and Oliver Buechse, the plan was developed to follow the Brown County model in Racine while leveraging the lessons learned from the Brown County pilot where applicable.  Since each County is unique, this work is merely following the same methodology, but will yield outcomes which are specific to Racine County.</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Today’s presentation will provide</a:t>
            </a:r>
          </a:p>
          <a:p>
            <a:pPr marL="685800" lvl="1"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A quick recap of the Digital County work in 2018</a:t>
            </a:r>
          </a:p>
          <a:p>
            <a:pPr marL="685800" lvl="1"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An introduction to the Digital Vision work planned for Racine County</a:t>
            </a:r>
          </a:p>
          <a:p>
            <a:pPr marL="685800" lvl="1"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A preview of the timeline for the work to be completed</a:t>
            </a:r>
          </a:p>
          <a:p>
            <a:pPr marL="685800" lvl="1" indent="-228600" defTabSz="457200" fontAlgn="auto">
              <a:spcBef>
                <a:spcPts val="0"/>
              </a:spcBef>
              <a:spcAft>
                <a:spcPts val="600"/>
              </a:spcAft>
              <a:buClr>
                <a:srgbClr val="000000">
                  <a:lumMod val="75000"/>
                </a:srgbClr>
              </a:buClr>
              <a:buFont typeface="Arial" panose="020B0604020202020204" pitchFamily="34" charset="0"/>
              <a:buChar char="•"/>
            </a:pPr>
            <a:endParaRPr lang="en-US" sz="1400" dirty="0">
              <a:solidFill>
                <a:srgbClr val="000000">
                  <a:lumMod val="75000"/>
                </a:srgbClr>
              </a:solidFill>
              <a:latin typeface="Arial"/>
              <a:cs typeface="Arial" pitchFamily="34" charset="0"/>
            </a:endParaRP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For any questions regarding this presentation please contact Oliver Buechse at oliver@mystrategysource.com</a:t>
            </a:r>
          </a:p>
        </p:txBody>
      </p:sp>
    </p:spTree>
    <p:extLst>
      <p:ext uri="{BB962C8B-B14F-4D97-AF65-F5344CB8AC3E}">
        <p14:creationId xmlns:p14="http://schemas.microsoft.com/office/powerpoint/2010/main" val="2460884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06274-0CAC-42F7-BE64-F9B9E0CC862A}"/>
              </a:ext>
            </a:extLst>
          </p:cNvPr>
          <p:cNvSpPr>
            <a:spLocks noGrp="1"/>
          </p:cNvSpPr>
          <p:nvPr>
            <p:ph type="title"/>
          </p:nvPr>
        </p:nvSpPr>
        <p:spPr/>
        <p:txBody>
          <a:bodyPr/>
          <a:lstStyle/>
          <a:p>
            <a:r>
              <a:rPr lang="en-US" dirty="0"/>
              <a:t>Use Case Development</a:t>
            </a:r>
          </a:p>
        </p:txBody>
      </p:sp>
      <p:sp>
        <p:nvSpPr>
          <p:cNvPr id="3" name="Slide Number Placeholder 2">
            <a:extLst>
              <a:ext uri="{FF2B5EF4-FFF2-40B4-BE49-F238E27FC236}">
                <a16:creationId xmlns:a16="http://schemas.microsoft.com/office/drawing/2014/main" id="{ED7998D6-0B26-492F-A76A-7EC8D5DEF690}"/>
              </a:ext>
            </a:extLst>
          </p:cNvPr>
          <p:cNvSpPr>
            <a:spLocks noGrp="1"/>
          </p:cNvSpPr>
          <p:nvPr>
            <p:ph type="sldNum" sz="quarter" idx="10"/>
          </p:nvPr>
        </p:nvSpPr>
        <p:spPr/>
        <p:txBody>
          <a:bodyPr/>
          <a:lstStyle/>
          <a:p>
            <a:pPr>
              <a:defRPr/>
            </a:pPr>
            <a:fld id="{A6A809F5-01EB-42D0-92AD-3FA12E0B7B43}" type="slidenum">
              <a:rPr lang="en-US" smtClean="0"/>
              <a:pPr>
                <a:defRPr/>
              </a:pPr>
              <a:t>19</a:t>
            </a:fld>
            <a:endParaRPr lang="en-US" dirty="0"/>
          </a:p>
        </p:txBody>
      </p:sp>
      <p:sp>
        <p:nvSpPr>
          <p:cNvPr id="5" name="TextBox 4">
            <a:extLst>
              <a:ext uri="{FF2B5EF4-FFF2-40B4-BE49-F238E27FC236}">
                <a16:creationId xmlns:a16="http://schemas.microsoft.com/office/drawing/2014/main" id="{023499BE-012B-4E82-9B60-EF9B85837C41}"/>
              </a:ext>
            </a:extLst>
          </p:cNvPr>
          <p:cNvSpPr txBox="1"/>
          <p:nvPr/>
        </p:nvSpPr>
        <p:spPr>
          <a:xfrm>
            <a:off x="623394" y="1340768"/>
            <a:ext cx="10945214" cy="2046714"/>
          </a:xfrm>
          <a:prstGeom prst="rect">
            <a:avLst/>
          </a:prstGeom>
        </p:spPr>
        <p:txBody>
          <a:bodyPr wrap="square" rtlCol="0">
            <a:spAutoFit/>
          </a:bodyPr>
          <a:lstStyle/>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A second component of the contracted work will be the selection of a use case (ideally from the 14 use cases previously developed during the Digital County Phase 1) and the detailed exploration of this use case specific to Racine County.</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The objective is to develop the use case towards implementation readiness, not to actually implement it.  </a:t>
            </a:r>
          </a:p>
          <a:p>
            <a:pPr marL="685800" lvl="1"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This </a:t>
            </a:r>
            <a:r>
              <a:rPr lang="en-US" sz="1400" b="1" dirty="0">
                <a:solidFill>
                  <a:srgbClr val="000000">
                    <a:lumMod val="75000"/>
                  </a:srgbClr>
                </a:solidFill>
                <a:latin typeface="Arial"/>
                <a:cs typeface="Arial" pitchFamily="34" charset="0"/>
              </a:rPr>
              <a:t>would entail </a:t>
            </a:r>
            <a:r>
              <a:rPr lang="en-US" sz="1400" dirty="0">
                <a:solidFill>
                  <a:srgbClr val="000000">
                    <a:lumMod val="75000"/>
                  </a:srgbClr>
                </a:solidFill>
                <a:latin typeface="Arial"/>
                <a:cs typeface="Arial" pitchFamily="34" charset="0"/>
              </a:rPr>
              <a:t>understanding what benefits could be derived from implementation, what actions and resources would be required, which vendors might be available to support implementation, and what the timeline would look like from the onset of implementation to realization.</a:t>
            </a:r>
          </a:p>
          <a:p>
            <a:pPr marL="685800" lvl="1" indent="-228600" defTabSz="457200" fontAlgn="auto">
              <a:spcBef>
                <a:spcPts val="0"/>
              </a:spcBef>
              <a:spcAft>
                <a:spcPts val="600"/>
              </a:spcAft>
              <a:buClr>
                <a:srgbClr val="000000">
                  <a:lumMod val="75000"/>
                </a:srgbClr>
              </a:buClr>
              <a:buFont typeface="Arial" panose="020B0604020202020204" pitchFamily="34" charset="0"/>
              <a:buChar char="•"/>
            </a:pPr>
            <a:r>
              <a:rPr lang="en-US" sz="1400" dirty="0">
                <a:solidFill>
                  <a:srgbClr val="000000">
                    <a:lumMod val="75000"/>
                  </a:srgbClr>
                </a:solidFill>
                <a:latin typeface="Arial"/>
                <a:cs typeface="Arial" pitchFamily="34" charset="0"/>
              </a:rPr>
              <a:t>This </a:t>
            </a:r>
            <a:r>
              <a:rPr lang="en-US" sz="1400" b="1" dirty="0">
                <a:solidFill>
                  <a:srgbClr val="000000">
                    <a:lumMod val="75000"/>
                  </a:srgbClr>
                </a:solidFill>
                <a:latin typeface="Arial"/>
                <a:cs typeface="Arial" pitchFamily="34" charset="0"/>
              </a:rPr>
              <a:t>does not entail </a:t>
            </a:r>
            <a:r>
              <a:rPr lang="en-US" sz="1400" dirty="0">
                <a:solidFill>
                  <a:srgbClr val="000000">
                    <a:lumMod val="75000"/>
                  </a:srgbClr>
                </a:solidFill>
                <a:latin typeface="Arial"/>
                <a:cs typeface="Arial" pitchFamily="34" charset="0"/>
              </a:rPr>
              <a:t>the selection of a specific vendor, detailed technical requirements, an authorization to move forward or the request for funding as part of the current project.  These steps may follow depending on the outcomes of the current project.</a:t>
            </a:r>
          </a:p>
        </p:txBody>
      </p:sp>
    </p:spTree>
    <p:extLst>
      <p:ext uri="{BB962C8B-B14F-4D97-AF65-F5344CB8AC3E}">
        <p14:creationId xmlns:p14="http://schemas.microsoft.com/office/powerpoint/2010/main" val="2776352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2736DF-431D-4C65-9F95-2DB6D6544FE1}"/>
              </a:ext>
            </a:extLst>
          </p:cNvPr>
          <p:cNvSpPr/>
          <p:nvPr/>
        </p:nvSpPr>
        <p:spPr>
          <a:xfrm>
            <a:off x="623394" y="1484784"/>
            <a:ext cx="3168350" cy="43204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2" name="Title 1">
            <a:extLst>
              <a:ext uri="{FF2B5EF4-FFF2-40B4-BE49-F238E27FC236}">
                <a16:creationId xmlns:a16="http://schemas.microsoft.com/office/drawing/2014/main" id="{26926E67-8536-4D11-BE25-25BAEC14FA23}"/>
              </a:ext>
            </a:extLst>
          </p:cNvPr>
          <p:cNvSpPr>
            <a:spLocks noGrp="1"/>
          </p:cNvSpPr>
          <p:nvPr>
            <p:ph type="title"/>
          </p:nvPr>
        </p:nvSpPr>
        <p:spPr/>
        <p:txBody>
          <a:bodyPr/>
          <a:lstStyle/>
          <a:p>
            <a:r>
              <a:rPr lang="en-US" dirty="0"/>
              <a:t>Overview of 14 Use Cases from Digital County Phase 1</a:t>
            </a:r>
          </a:p>
        </p:txBody>
      </p:sp>
      <p:sp>
        <p:nvSpPr>
          <p:cNvPr id="3" name="Slide Number Placeholder 2">
            <a:extLst>
              <a:ext uri="{FF2B5EF4-FFF2-40B4-BE49-F238E27FC236}">
                <a16:creationId xmlns:a16="http://schemas.microsoft.com/office/drawing/2014/main" id="{0016369C-6284-4473-8532-602BB2EFF559}"/>
              </a:ext>
            </a:extLst>
          </p:cNvPr>
          <p:cNvSpPr>
            <a:spLocks noGrp="1"/>
          </p:cNvSpPr>
          <p:nvPr>
            <p:ph type="sldNum" sz="quarter" idx="10"/>
          </p:nvPr>
        </p:nvSpPr>
        <p:spPr/>
        <p:txBody>
          <a:bodyPr/>
          <a:lstStyle/>
          <a:p>
            <a:pPr>
              <a:defRPr/>
            </a:pPr>
            <a:fld id="{A6A809F5-01EB-42D0-92AD-3FA12E0B7B43}" type="slidenum">
              <a:rPr lang="en-US" smtClean="0"/>
              <a:pPr>
                <a:defRPr/>
              </a:pPr>
              <a:t>20</a:t>
            </a:fld>
            <a:endParaRPr lang="en-US" dirty="0"/>
          </a:p>
        </p:txBody>
      </p:sp>
      <p:sp>
        <p:nvSpPr>
          <p:cNvPr id="5" name="TextBox 4">
            <a:extLst>
              <a:ext uri="{FF2B5EF4-FFF2-40B4-BE49-F238E27FC236}">
                <a16:creationId xmlns:a16="http://schemas.microsoft.com/office/drawing/2014/main" id="{2777841C-C7A1-434C-A801-E044C3D4EAD5}"/>
              </a:ext>
            </a:extLst>
          </p:cNvPr>
          <p:cNvSpPr txBox="1"/>
          <p:nvPr/>
        </p:nvSpPr>
        <p:spPr>
          <a:xfrm>
            <a:off x="983432" y="1844824"/>
            <a:ext cx="2520280" cy="3631763"/>
          </a:xfrm>
          <a:prstGeom prst="rect">
            <a:avLst/>
          </a:prstGeom>
        </p:spPr>
        <p:txBody>
          <a:bodyPr wrap="square" rtlCol="0">
            <a:spAutoFit/>
          </a:bodyPr>
          <a:lstStyle/>
          <a:p>
            <a:pPr>
              <a:spcAft>
                <a:spcPts val="1800"/>
              </a:spcAft>
            </a:pPr>
            <a:r>
              <a:rPr lang="en-US" sz="1400" b="1" dirty="0"/>
              <a:t>AI Use Cases</a:t>
            </a:r>
          </a:p>
          <a:p>
            <a:pPr marL="285750" indent="-285750">
              <a:spcAft>
                <a:spcPts val="1800"/>
              </a:spcAft>
              <a:buFont typeface="Arial" panose="020B0604020202020204" pitchFamily="34" charset="0"/>
              <a:buChar char="•"/>
            </a:pPr>
            <a:r>
              <a:rPr lang="en-US" sz="1400" dirty="0"/>
              <a:t>911 Optimization</a:t>
            </a:r>
          </a:p>
          <a:p>
            <a:pPr marL="285750" indent="-285750">
              <a:spcAft>
                <a:spcPts val="1800"/>
              </a:spcAft>
              <a:buFont typeface="Arial" panose="020B0604020202020204" pitchFamily="34" charset="0"/>
              <a:buChar char="•"/>
            </a:pPr>
            <a:r>
              <a:rPr lang="en-US" sz="1400" dirty="0"/>
              <a:t>Jail Exit Guidance</a:t>
            </a:r>
          </a:p>
          <a:p>
            <a:pPr marL="285750" indent="-285750">
              <a:spcAft>
                <a:spcPts val="1800"/>
              </a:spcAft>
              <a:buFont typeface="Arial" panose="020B0604020202020204" pitchFamily="34" charset="0"/>
              <a:buChar char="•"/>
            </a:pPr>
            <a:r>
              <a:rPr lang="en-US" sz="1400" dirty="0"/>
              <a:t>Application for Economic Support</a:t>
            </a:r>
          </a:p>
          <a:p>
            <a:pPr marL="285750" indent="-285750">
              <a:spcAft>
                <a:spcPts val="1800"/>
              </a:spcAft>
              <a:buFont typeface="Arial" panose="020B0604020202020204" pitchFamily="34" charset="0"/>
              <a:buChar char="•"/>
            </a:pPr>
            <a:r>
              <a:rPr lang="en-US" sz="1400" dirty="0"/>
              <a:t>Child Support Case Management</a:t>
            </a:r>
          </a:p>
          <a:p>
            <a:pPr marL="285750" indent="-285750">
              <a:spcAft>
                <a:spcPts val="1800"/>
              </a:spcAft>
              <a:buFont typeface="Arial" panose="020B0604020202020204" pitchFamily="34" charset="0"/>
              <a:buChar char="•"/>
            </a:pPr>
            <a:r>
              <a:rPr lang="en-US" sz="1400" dirty="0"/>
              <a:t>Emergency Medical Detentions</a:t>
            </a:r>
          </a:p>
          <a:p>
            <a:pPr marL="228600" indent="-228600" defTabSz="457200" fontAlgn="auto">
              <a:spcBef>
                <a:spcPts val="0"/>
              </a:spcBef>
              <a:spcAft>
                <a:spcPts val="600"/>
              </a:spcAft>
              <a:buClr>
                <a:srgbClr val="000000">
                  <a:lumMod val="75000"/>
                </a:srgbClr>
              </a:buClr>
              <a:buFont typeface="Arial" panose="020B0604020202020204" pitchFamily="34" charset="0"/>
              <a:buChar char="•"/>
            </a:pPr>
            <a:endParaRPr lang="en-US" sz="1400" dirty="0">
              <a:solidFill>
                <a:srgbClr val="000000">
                  <a:lumMod val="75000"/>
                </a:srgbClr>
              </a:solidFill>
              <a:latin typeface="Arial"/>
              <a:cs typeface="Arial" pitchFamily="34" charset="0"/>
            </a:endParaRPr>
          </a:p>
        </p:txBody>
      </p:sp>
      <p:sp>
        <p:nvSpPr>
          <p:cNvPr id="7" name="Rectangle 6">
            <a:extLst>
              <a:ext uri="{FF2B5EF4-FFF2-40B4-BE49-F238E27FC236}">
                <a16:creationId xmlns:a16="http://schemas.microsoft.com/office/drawing/2014/main" id="{3383E17B-57E2-4794-8117-308AF06A0701}"/>
              </a:ext>
            </a:extLst>
          </p:cNvPr>
          <p:cNvSpPr/>
          <p:nvPr/>
        </p:nvSpPr>
        <p:spPr>
          <a:xfrm>
            <a:off x="4223794" y="1484784"/>
            <a:ext cx="3168350" cy="43204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8" name="TextBox 7">
            <a:extLst>
              <a:ext uri="{FF2B5EF4-FFF2-40B4-BE49-F238E27FC236}">
                <a16:creationId xmlns:a16="http://schemas.microsoft.com/office/drawing/2014/main" id="{DA7DC192-6744-4D2C-B370-000F9E0A1AC4}"/>
              </a:ext>
            </a:extLst>
          </p:cNvPr>
          <p:cNvSpPr txBox="1"/>
          <p:nvPr/>
        </p:nvSpPr>
        <p:spPr>
          <a:xfrm>
            <a:off x="4583832" y="1844824"/>
            <a:ext cx="2376264" cy="3400931"/>
          </a:xfrm>
          <a:prstGeom prst="rect">
            <a:avLst/>
          </a:prstGeom>
        </p:spPr>
        <p:txBody>
          <a:bodyPr wrap="square" rtlCol="0">
            <a:spAutoFit/>
          </a:bodyPr>
          <a:lstStyle/>
          <a:p>
            <a:pPr>
              <a:spcAft>
                <a:spcPts val="1800"/>
              </a:spcAft>
            </a:pPr>
            <a:r>
              <a:rPr lang="en-US" sz="1400" b="1" dirty="0"/>
              <a:t>IoT (and AI) use cases</a:t>
            </a:r>
          </a:p>
          <a:p>
            <a:pPr marL="285750" indent="-285750">
              <a:spcAft>
                <a:spcPts val="1800"/>
              </a:spcAft>
              <a:buFont typeface="Arial" panose="020B0604020202020204" pitchFamily="34" charset="0"/>
              <a:buChar char="•"/>
            </a:pPr>
            <a:r>
              <a:rPr lang="en-US" sz="1400" dirty="0"/>
              <a:t>Optimized Sheriff’s Patrols</a:t>
            </a:r>
          </a:p>
          <a:p>
            <a:pPr marL="285750" indent="-285750">
              <a:spcAft>
                <a:spcPts val="1800"/>
              </a:spcAft>
              <a:buFont typeface="Arial" panose="020B0604020202020204" pitchFamily="34" charset="0"/>
              <a:buChar char="•"/>
            </a:pPr>
            <a:r>
              <a:rPr lang="en-US" sz="1400" dirty="0"/>
              <a:t>Drones in Public Safety</a:t>
            </a:r>
          </a:p>
          <a:p>
            <a:pPr marL="285750" indent="-285750">
              <a:spcAft>
                <a:spcPts val="1800"/>
              </a:spcAft>
              <a:buFont typeface="Arial" panose="020B0604020202020204" pitchFamily="34" charset="0"/>
              <a:buChar char="•"/>
            </a:pPr>
            <a:r>
              <a:rPr lang="en-US" sz="1400" dirty="0"/>
              <a:t>Winter Road Maintenance</a:t>
            </a:r>
          </a:p>
          <a:p>
            <a:pPr marL="285750" indent="-285750">
              <a:spcAft>
                <a:spcPts val="1800"/>
              </a:spcAft>
              <a:buFont typeface="Arial" panose="020B0604020202020204" pitchFamily="34" charset="0"/>
              <a:buChar char="•"/>
            </a:pPr>
            <a:r>
              <a:rPr lang="en-US" sz="1400" dirty="0"/>
              <a:t>Sensor Based Road Maintenance</a:t>
            </a:r>
          </a:p>
          <a:p>
            <a:pPr marL="285750" indent="-285750">
              <a:spcAft>
                <a:spcPts val="1800"/>
              </a:spcAft>
              <a:buFont typeface="Arial" panose="020B0604020202020204" pitchFamily="34" charset="0"/>
              <a:buChar char="•"/>
            </a:pPr>
            <a:r>
              <a:rPr lang="en-US" sz="1400" dirty="0"/>
              <a:t>Distributed Sensor Network</a:t>
            </a:r>
            <a:endParaRPr lang="en-US" sz="1400" dirty="0">
              <a:solidFill>
                <a:srgbClr val="000000">
                  <a:lumMod val="75000"/>
                </a:srgbClr>
              </a:solidFill>
              <a:latin typeface="Arial"/>
              <a:cs typeface="Arial" pitchFamily="34" charset="0"/>
            </a:endParaRPr>
          </a:p>
        </p:txBody>
      </p:sp>
      <p:sp>
        <p:nvSpPr>
          <p:cNvPr id="9" name="Rectangle 8">
            <a:extLst>
              <a:ext uri="{FF2B5EF4-FFF2-40B4-BE49-F238E27FC236}">
                <a16:creationId xmlns:a16="http://schemas.microsoft.com/office/drawing/2014/main" id="{53265EF2-0D83-4212-8986-014159D8D6AE}"/>
              </a:ext>
            </a:extLst>
          </p:cNvPr>
          <p:cNvSpPr/>
          <p:nvPr/>
        </p:nvSpPr>
        <p:spPr>
          <a:xfrm>
            <a:off x="7896202" y="1484784"/>
            <a:ext cx="3168350" cy="432048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0" name="TextBox 9">
            <a:extLst>
              <a:ext uri="{FF2B5EF4-FFF2-40B4-BE49-F238E27FC236}">
                <a16:creationId xmlns:a16="http://schemas.microsoft.com/office/drawing/2014/main" id="{31F7B5D5-9C92-476B-8C63-6298A8C8CA79}"/>
              </a:ext>
            </a:extLst>
          </p:cNvPr>
          <p:cNvSpPr txBox="1"/>
          <p:nvPr/>
        </p:nvSpPr>
        <p:spPr>
          <a:xfrm>
            <a:off x="8256240" y="1844824"/>
            <a:ext cx="2376264" cy="2954655"/>
          </a:xfrm>
          <a:prstGeom prst="rect">
            <a:avLst/>
          </a:prstGeom>
        </p:spPr>
        <p:txBody>
          <a:bodyPr wrap="square" rtlCol="0">
            <a:spAutoFit/>
          </a:bodyPr>
          <a:lstStyle/>
          <a:p>
            <a:pPr>
              <a:spcAft>
                <a:spcPts val="1800"/>
              </a:spcAft>
            </a:pPr>
            <a:r>
              <a:rPr lang="en-US" sz="1400" b="1" dirty="0"/>
              <a:t>Blockchain use cases</a:t>
            </a:r>
          </a:p>
          <a:p>
            <a:pPr marL="285750" indent="-285750">
              <a:spcAft>
                <a:spcPts val="1800"/>
              </a:spcAft>
              <a:buFont typeface="Arial" panose="020B0604020202020204" pitchFamily="34" charset="0"/>
              <a:buChar char="•"/>
            </a:pPr>
            <a:r>
              <a:rPr lang="en-US" sz="1400" dirty="0"/>
              <a:t>Alternative Courts</a:t>
            </a:r>
          </a:p>
          <a:p>
            <a:pPr marL="285750" indent="-285750">
              <a:spcAft>
                <a:spcPts val="1800"/>
              </a:spcAft>
              <a:buFont typeface="Arial" panose="020B0604020202020204" pitchFamily="34" charset="0"/>
              <a:buChar char="•"/>
            </a:pPr>
            <a:r>
              <a:rPr lang="en-US" sz="1400" dirty="0"/>
              <a:t>Access to Public Information</a:t>
            </a:r>
          </a:p>
          <a:p>
            <a:pPr marL="285750" indent="-285750">
              <a:spcAft>
                <a:spcPts val="1800"/>
              </a:spcAft>
              <a:buFont typeface="Arial" panose="020B0604020202020204" pitchFamily="34" charset="0"/>
              <a:buChar char="•"/>
            </a:pPr>
            <a:r>
              <a:rPr lang="en-US" sz="1400" dirty="0"/>
              <a:t>Secure Information Profile</a:t>
            </a:r>
          </a:p>
          <a:p>
            <a:pPr marL="285750" indent="-285750">
              <a:spcAft>
                <a:spcPts val="1800"/>
              </a:spcAft>
              <a:buFont typeface="Arial" panose="020B0604020202020204" pitchFamily="34" charset="0"/>
              <a:buChar char="•"/>
            </a:pPr>
            <a:r>
              <a:rPr lang="en-US" sz="1400" dirty="0"/>
              <a:t>Evidence Tracking through the Court Process</a:t>
            </a:r>
          </a:p>
        </p:txBody>
      </p:sp>
    </p:spTree>
    <p:extLst>
      <p:ext uri="{BB962C8B-B14F-4D97-AF65-F5344CB8AC3E}">
        <p14:creationId xmlns:p14="http://schemas.microsoft.com/office/powerpoint/2010/main" val="1774432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5DC8-123D-4EC0-8400-B8266DD8A8CB}"/>
              </a:ext>
            </a:extLst>
          </p:cNvPr>
          <p:cNvSpPr>
            <a:spLocks noGrp="1"/>
          </p:cNvSpPr>
          <p:nvPr>
            <p:ph type="title"/>
          </p:nvPr>
        </p:nvSpPr>
        <p:spPr/>
        <p:txBody>
          <a:bodyPr/>
          <a:lstStyle/>
          <a:p>
            <a:r>
              <a:rPr lang="en-US" dirty="0"/>
              <a:t>What Will Inform the Use Case Selection?</a:t>
            </a:r>
          </a:p>
        </p:txBody>
      </p:sp>
      <p:sp>
        <p:nvSpPr>
          <p:cNvPr id="3" name="Slide Number Placeholder 2">
            <a:extLst>
              <a:ext uri="{FF2B5EF4-FFF2-40B4-BE49-F238E27FC236}">
                <a16:creationId xmlns:a16="http://schemas.microsoft.com/office/drawing/2014/main" id="{A7833E4C-E281-4F48-80B1-13AC9AA0E190}"/>
              </a:ext>
            </a:extLst>
          </p:cNvPr>
          <p:cNvSpPr>
            <a:spLocks noGrp="1"/>
          </p:cNvSpPr>
          <p:nvPr>
            <p:ph type="sldNum" sz="quarter" idx="10"/>
          </p:nvPr>
        </p:nvSpPr>
        <p:spPr/>
        <p:txBody>
          <a:bodyPr/>
          <a:lstStyle/>
          <a:p>
            <a:pPr>
              <a:defRPr/>
            </a:pPr>
            <a:fld id="{A6A809F5-01EB-42D0-92AD-3FA12E0B7B43}" type="slidenum">
              <a:rPr lang="en-US" smtClean="0"/>
              <a:pPr>
                <a:defRPr/>
              </a:pPr>
              <a:t>21</a:t>
            </a:fld>
            <a:endParaRPr lang="en-US" dirty="0"/>
          </a:p>
        </p:txBody>
      </p:sp>
      <p:sp>
        <p:nvSpPr>
          <p:cNvPr id="5" name="TextBox 4">
            <a:extLst>
              <a:ext uri="{FF2B5EF4-FFF2-40B4-BE49-F238E27FC236}">
                <a16:creationId xmlns:a16="http://schemas.microsoft.com/office/drawing/2014/main" id="{33EACE11-B1D0-48DB-BB32-4E3DC52003E2}"/>
              </a:ext>
            </a:extLst>
          </p:cNvPr>
          <p:cNvSpPr txBox="1"/>
          <p:nvPr/>
        </p:nvSpPr>
        <p:spPr>
          <a:xfrm>
            <a:off x="1127448" y="1615152"/>
            <a:ext cx="9505056" cy="2200602"/>
          </a:xfrm>
          <a:prstGeom prst="rect">
            <a:avLst/>
          </a:prstGeom>
        </p:spPr>
        <p:txBody>
          <a:bodyPr wrap="square" rtlCol="0">
            <a:spAutoFit/>
          </a:bodyPr>
          <a:lstStyle/>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600" dirty="0">
                <a:solidFill>
                  <a:srgbClr val="000000">
                    <a:lumMod val="75000"/>
                  </a:srgbClr>
                </a:solidFill>
                <a:latin typeface="Arial"/>
                <a:cs typeface="Arial" pitchFamily="34" charset="0"/>
              </a:rPr>
              <a:t>The discussions related to the Digital Vision development</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600" dirty="0">
                <a:solidFill>
                  <a:srgbClr val="000000">
                    <a:lumMod val="75000"/>
                  </a:srgbClr>
                </a:solidFill>
                <a:latin typeface="Arial"/>
                <a:cs typeface="Arial" pitchFamily="34" charset="0"/>
              </a:rPr>
              <a:t>Practical considerations such as timing, feasibility of implementation, anticipated cost range</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600" dirty="0">
                <a:solidFill>
                  <a:srgbClr val="000000">
                    <a:lumMod val="75000"/>
                  </a:srgbClr>
                </a:solidFill>
                <a:latin typeface="Arial"/>
                <a:cs typeface="Arial" pitchFamily="34" charset="0"/>
              </a:rPr>
              <a:t>Existing or planned efforts for Racine County or synergies with efforts championed by other entities</a:t>
            </a: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600" dirty="0">
                <a:solidFill>
                  <a:srgbClr val="000000">
                    <a:lumMod val="75000"/>
                  </a:srgbClr>
                </a:solidFill>
                <a:latin typeface="Arial"/>
                <a:cs typeface="Arial" pitchFamily="34" charset="0"/>
              </a:rPr>
              <a:t>Considerations of autonomy in execution vs. reliance on State or other resources</a:t>
            </a:r>
          </a:p>
          <a:p>
            <a:pPr marL="228600" indent="-228600" defTabSz="457200" fontAlgn="auto">
              <a:spcBef>
                <a:spcPts val="0"/>
              </a:spcBef>
              <a:spcAft>
                <a:spcPts val="600"/>
              </a:spcAft>
              <a:buClr>
                <a:srgbClr val="000000">
                  <a:lumMod val="75000"/>
                </a:srgbClr>
              </a:buClr>
              <a:buFont typeface="Arial" panose="020B0604020202020204" pitchFamily="34" charset="0"/>
              <a:buChar char="•"/>
            </a:pPr>
            <a:endParaRPr lang="en-US" sz="1600" dirty="0">
              <a:solidFill>
                <a:srgbClr val="000000">
                  <a:lumMod val="75000"/>
                </a:srgbClr>
              </a:solidFill>
              <a:latin typeface="Arial"/>
              <a:cs typeface="Arial" pitchFamily="34" charset="0"/>
            </a:endParaRPr>
          </a:p>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1600" dirty="0">
                <a:solidFill>
                  <a:srgbClr val="000000">
                    <a:lumMod val="75000"/>
                  </a:srgbClr>
                </a:solidFill>
                <a:latin typeface="Arial"/>
                <a:cs typeface="Arial" pitchFamily="34" charset="0"/>
              </a:rPr>
              <a:t>We will begin the use case selection concurrent with the vision development and focus effort and resources after conclusion of the Offsite</a:t>
            </a:r>
          </a:p>
        </p:txBody>
      </p:sp>
    </p:spTree>
    <p:extLst>
      <p:ext uri="{BB962C8B-B14F-4D97-AF65-F5344CB8AC3E}">
        <p14:creationId xmlns:p14="http://schemas.microsoft.com/office/powerpoint/2010/main" val="2368944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7489" y="2420888"/>
            <a:ext cx="9865096" cy="792088"/>
          </a:xfrm>
        </p:spPr>
        <p:txBody>
          <a:bodyPr/>
          <a:lstStyle/>
          <a:p>
            <a:r>
              <a:rPr lang="en-US" sz="4000" dirty="0"/>
              <a:t>What was the Digital County Effort</a:t>
            </a:r>
            <a:br>
              <a:rPr lang="en-US" sz="4000" dirty="0"/>
            </a:br>
            <a:r>
              <a:rPr lang="en-US" sz="4000" dirty="0"/>
              <a:t>(Phase 1 in 2018)?</a:t>
            </a:r>
          </a:p>
        </p:txBody>
      </p:sp>
    </p:spTree>
    <p:extLst>
      <p:ext uri="{BB962C8B-B14F-4D97-AF65-F5344CB8AC3E}">
        <p14:creationId xmlns:p14="http://schemas.microsoft.com/office/powerpoint/2010/main" val="158020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781E89-74AB-458F-BDD3-A06A8607362D}"/>
              </a:ext>
            </a:extLst>
          </p:cNvPr>
          <p:cNvPicPr>
            <a:picLocks noChangeAspect="1"/>
          </p:cNvPicPr>
          <p:nvPr/>
        </p:nvPicPr>
        <p:blipFill>
          <a:blip r:embed="rId2"/>
          <a:stretch>
            <a:fillRect/>
          </a:stretch>
        </p:blipFill>
        <p:spPr>
          <a:xfrm flipH="1">
            <a:off x="623394" y="1249202"/>
            <a:ext cx="10682654" cy="5060119"/>
          </a:xfrm>
          <a:prstGeom prst="rect">
            <a:avLst/>
          </a:prstGeom>
        </p:spPr>
      </p:pic>
      <p:sp>
        <p:nvSpPr>
          <p:cNvPr id="2" name="Title 1">
            <a:extLst>
              <a:ext uri="{FF2B5EF4-FFF2-40B4-BE49-F238E27FC236}">
                <a16:creationId xmlns:a16="http://schemas.microsoft.com/office/drawing/2014/main" id="{DBE78D59-50A4-41C6-AF27-A9812C7FD980}"/>
              </a:ext>
            </a:extLst>
          </p:cNvPr>
          <p:cNvSpPr>
            <a:spLocks noGrp="1"/>
          </p:cNvSpPr>
          <p:nvPr>
            <p:ph type="title"/>
          </p:nvPr>
        </p:nvSpPr>
        <p:spPr/>
        <p:txBody>
          <a:bodyPr/>
          <a:lstStyle/>
          <a:p>
            <a:r>
              <a:rPr lang="en-US" dirty="0"/>
              <a:t>The “Why” of the Digital County</a:t>
            </a:r>
          </a:p>
        </p:txBody>
      </p:sp>
      <p:sp>
        <p:nvSpPr>
          <p:cNvPr id="3" name="Slide Number Placeholder 2">
            <a:extLst>
              <a:ext uri="{FF2B5EF4-FFF2-40B4-BE49-F238E27FC236}">
                <a16:creationId xmlns:a16="http://schemas.microsoft.com/office/drawing/2014/main" id="{95BD9A9B-3CB6-45FC-83AD-B90CCD5D6F38}"/>
              </a:ext>
            </a:extLst>
          </p:cNvPr>
          <p:cNvSpPr>
            <a:spLocks noGrp="1"/>
          </p:cNvSpPr>
          <p:nvPr>
            <p:ph type="sldNum" sz="quarter" idx="10"/>
          </p:nvPr>
        </p:nvSpPr>
        <p:spPr/>
        <p:txBody>
          <a:bodyPr/>
          <a:lstStyle/>
          <a:p>
            <a:pPr>
              <a:defRPr/>
            </a:pPr>
            <a:fld id="{A6A809F5-01EB-42D0-92AD-3FA12E0B7B43}" type="slidenum">
              <a:rPr lang="en-US" smtClean="0"/>
              <a:pPr>
                <a:defRPr/>
              </a:pPr>
              <a:t>3</a:t>
            </a:fld>
            <a:endParaRPr lang="en-US" dirty="0"/>
          </a:p>
        </p:txBody>
      </p:sp>
      <p:sp>
        <p:nvSpPr>
          <p:cNvPr id="4" name="TextBox 3">
            <a:extLst>
              <a:ext uri="{FF2B5EF4-FFF2-40B4-BE49-F238E27FC236}">
                <a16:creationId xmlns:a16="http://schemas.microsoft.com/office/drawing/2014/main" id="{3162D6E0-4611-43B9-9592-05C42DB3FE2E}"/>
              </a:ext>
            </a:extLst>
          </p:cNvPr>
          <p:cNvSpPr txBox="1"/>
          <p:nvPr/>
        </p:nvSpPr>
        <p:spPr>
          <a:xfrm>
            <a:off x="2423592" y="5785519"/>
            <a:ext cx="5699710" cy="338554"/>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600" dirty="0">
                <a:solidFill>
                  <a:srgbClr val="FFFFFF"/>
                </a:solidFill>
                <a:latin typeface="Arial"/>
                <a:cs typeface="Arial" pitchFamily="34" charset="0"/>
              </a:rPr>
              <a:t>Microchips, Mainframes, Personal Computers</a:t>
            </a:r>
          </a:p>
        </p:txBody>
      </p:sp>
      <p:sp>
        <p:nvSpPr>
          <p:cNvPr id="5" name="TextBox 4">
            <a:extLst>
              <a:ext uri="{FF2B5EF4-FFF2-40B4-BE49-F238E27FC236}">
                <a16:creationId xmlns:a16="http://schemas.microsoft.com/office/drawing/2014/main" id="{B14768BE-BC1F-4C27-AC10-974820C3E216}"/>
              </a:ext>
            </a:extLst>
          </p:cNvPr>
          <p:cNvSpPr txBox="1"/>
          <p:nvPr/>
        </p:nvSpPr>
        <p:spPr>
          <a:xfrm>
            <a:off x="1545544" y="5396451"/>
            <a:ext cx="7509142" cy="338554"/>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600" dirty="0">
                <a:solidFill>
                  <a:srgbClr val="FFFFFF"/>
                </a:solidFill>
                <a:latin typeface="Arial"/>
                <a:cs typeface="Arial" pitchFamily="34" charset="0"/>
              </a:rPr>
              <a:t>The Internet, e-Commerce, Mobile Devices and Social Media</a:t>
            </a:r>
          </a:p>
        </p:txBody>
      </p:sp>
      <p:sp>
        <p:nvSpPr>
          <p:cNvPr id="6" name="TextBox 5">
            <a:extLst>
              <a:ext uri="{FF2B5EF4-FFF2-40B4-BE49-F238E27FC236}">
                <a16:creationId xmlns:a16="http://schemas.microsoft.com/office/drawing/2014/main" id="{19DED656-2893-455C-8CD0-C982158934EB}"/>
              </a:ext>
            </a:extLst>
          </p:cNvPr>
          <p:cNvSpPr txBox="1"/>
          <p:nvPr/>
        </p:nvSpPr>
        <p:spPr>
          <a:xfrm>
            <a:off x="1055439" y="5013176"/>
            <a:ext cx="7780557" cy="338554"/>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600" dirty="0">
                <a:solidFill>
                  <a:srgbClr val="FFFFFF"/>
                </a:solidFill>
                <a:latin typeface="Arial"/>
                <a:cs typeface="Arial" pitchFamily="34" charset="0"/>
              </a:rPr>
              <a:t>The Cloud, Digitization of Content, Accelerating Device Capabilities</a:t>
            </a:r>
          </a:p>
        </p:txBody>
      </p:sp>
      <p:sp>
        <p:nvSpPr>
          <p:cNvPr id="7" name="TextBox 6">
            <a:extLst>
              <a:ext uri="{FF2B5EF4-FFF2-40B4-BE49-F238E27FC236}">
                <a16:creationId xmlns:a16="http://schemas.microsoft.com/office/drawing/2014/main" id="{22C351CC-9974-4FCC-9BE3-5EC893444B61}"/>
              </a:ext>
            </a:extLst>
          </p:cNvPr>
          <p:cNvSpPr txBox="1"/>
          <p:nvPr/>
        </p:nvSpPr>
        <p:spPr>
          <a:xfrm>
            <a:off x="1343472" y="4581128"/>
            <a:ext cx="5790182" cy="338554"/>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600" dirty="0">
                <a:solidFill>
                  <a:srgbClr val="FFFFFF"/>
                </a:solidFill>
                <a:latin typeface="Arial"/>
                <a:cs typeface="Arial" pitchFamily="34" charset="0"/>
              </a:rPr>
              <a:t>Artificial Intelligence, Blockchain, Internet of Things</a:t>
            </a:r>
          </a:p>
        </p:txBody>
      </p:sp>
      <p:sp>
        <p:nvSpPr>
          <p:cNvPr id="8" name="TextBox 7">
            <a:extLst>
              <a:ext uri="{FF2B5EF4-FFF2-40B4-BE49-F238E27FC236}">
                <a16:creationId xmlns:a16="http://schemas.microsoft.com/office/drawing/2014/main" id="{8E09923D-7E47-478A-B7EE-CAD1294F41D1}"/>
              </a:ext>
            </a:extLst>
          </p:cNvPr>
          <p:cNvSpPr txBox="1"/>
          <p:nvPr/>
        </p:nvSpPr>
        <p:spPr>
          <a:xfrm>
            <a:off x="2423592" y="3337247"/>
            <a:ext cx="3528392" cy="338554"/>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600" dirty="0">
                <a:solidFill>
                  <a:srgbClr val="FFFFFF"/>
                </a:solidFill>
                <a:latin typeface="Arial"/>
                <a:cs typeface="Arial" pitchFamily="34" charset="0"/>
              </a:rPr>
              <a:t>3D and 4D Printing</a:t>
            </a:r>
          </a:p>
        </p:txBody>
      </p:sp>
      <p:sp>
        <p:nvSpPr>
          <p:cNvPr id="10" name="TextBox 9">
            <a:extLst>
              <a:ext uri="{FF2B5EF4-FFF2-40B4-BE49-F238E27FC236}">
                <a16:creationId xmlns:a16="http://schemas.microsoft.com/office/drawing/2014/main" id="{D76FBA9B-2ED2-43CF-8815-49544076C917}"/>
              </a:ext>
            </a:extLst>
          </p:cNvPr>
          <p:cNvSpPr txBox="1"/>
          <p:nvPr/>
        </p:nvSpPr>
        <p:spPr>
          <a:xfrm>
            <a:off x="1631504" y="4149080"/>
            <a:ext cx="5790182" cy="338554"/>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600" dirty="0">
                <a:solidFill>
                  <a:srgbClr val="FFFFFF"/>
                </a:solidFill>
                <a:latin typeface="Arial"/>
                <a:cs typeface="Arial" pitchFamily="34" charset="0"/>
              </a:rPr>
              <a:t>Augmented and Virtual Reality</a:t>
            </a:r>
          </a:p>
        </p:txBody>
      </p:sp>
      <p:sp>
        <p:nvSpPr>
          <p:cNvPr id="11" name="TextBox 10">
            <a:extLst>
              <a:ext uri="{FF2B5EF4-FFF2-40B4-BE49-F238E27FC236}">
                <a16:creationId xmlns:a16="http://schemas.microsoft.com/office/drawing/2014/main" id="{489416D8-8A7E-404A-B808-A321FFF6BAA7}"/>
              </a:ext>
            </a:extLst>
          </p:cNvPr>
          <p:cNvSpPr txBox="1"/>
          <p:nvPr/>
        </p:nvSpPr>
        <p:spPr>
          <a:xfrm>
            <a:off x="2783632" y="2924944"/>
            <a:ext cx="3528392" cy="338554"/>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600" dirty="0">
                <a:solidFill>
                  <a:srgbClr val="FFFFFF"/>
                </a:solidFill>
                <a:latin typeface="Arial"/>
                <a:cs typeface="Arial" pitchFamily="34" charset="0"/>
              </a:rPr>
              <a:t>5G Wireless</a:t>
            </a:r>
          </a:p>
        </p:txBody>
      </p:sp>
      <p:sp>
        <p:nvSpPr>
          <p:cNvPr id="12" name="TextBox 11">
            <a:extLst>
              <a:ext uri="{FF2B5EF4-FFF2-40B4-BE49-F238E27FC236}">
                <a16:creationId xmlns:a16="http://schemas.microsoft.com/office/drawing/2014/main" id="{A949A077-668E-4C21-9883-019584E72057}"/>
              </a:ext>
            </a:extLst>
          </p:cNvPr>
          <p:cNvSpPr txBox="1"/>
          <p:nvPr/>
        </p:nvSpPr>
        <p:spPr>
          <a:xfrm>
            <a:off x="3215680" y="2564904"/>
            <a:ext cx="3528392" cy="338554"/>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600" dirty="0">
                <a:solidFill>
                  <a:srgbClr val="FFFFFF"/>
                </a:solidFill>
                <a:latin typeface="Arial"/>
                <a:cs typeface="Arial" pitchFamily="34" charset="0"/>
              </a:rPr>
              <a:t>Edge Computing</a:t>
            </a:r>
          </a:p>
        </p:txBody>
      </p:sp>
      <p:sp>
        <p:nvSpPr>
          <p:cNvPr id="13" name="TextBox 12">
            <a:extLst>
              <a:ext uri="{FF2B5EF4-FFF2-40B4-BE49-F238E27FC236}">
                <a16:creationId xmlns:a16="http://schemas.microsoft.com/office/drawing/2014/main" id="{CAC894DA-5F52-410F-9C01-65BA9DE76776}"/>
              </a:ext>
            </a:extLst>
          </p:cNvPr>
          <p:cNvSpPr txBox="1"/>
          <p:nvPr/>
        </p:nvSpPr>
        <p:spPr>
          <a:xfrm>
            <a:off x="2034524" y="3711801"/>
            <a:ext cx="3528392" cy="338554"/>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600" dirty="0">
                <a:solidFill>
                  <a:srgbClr val="FFFFFF"/>
                </a:solidFill>
                <a:latin typeface="Arial"/>
                <a:cs typeface="Arial" pitchFamily="34" charset="0"/>
              </a:rPr>
              <a:t>Autonomous Transportation</a:t>
            </a:r>
          </a:p>
        </p:txBody>
      </p:sp>
      <p:sp>
        <p:nvSpPr>
          <p:cNvPr id="15" name="TextBox 14">
            <a:extLst>
              <a:ext uri="{FF2B5EF4-FFF2-40B4-BE49-F238E27FC236}">
                <a16:creationId xmlns:a16="http://schemas.microsoft.com/office/drawing/2014/main" id="{DABDF07E-45A0-4A42-9ED9-CF8BF50008F7}"/>
              </a:ext>
            </a:extLst>
          </p:cNvPr>
          <p:cNvSpPr txBox="1"/>
          <p:nvPr/>
        </p:nvSpPr>
        <p:spPr>
          <a:xfrm>
            <a:off x="8296709" y="1539949"/>
            <a:ext cx="2689884" cy="2031325"/>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800" dirty="0">
                <a:solidFill>
                  <a:srgbClr val="000000">
                    <a:lumMod val="75000"/>
                  </a:srgbClr>
                </a:solidFill>
                <a:latin typeface="Arial"/>
                <a:cs typeface="Arial" pitchFamily="34" charset="0"/>
              </a:rPr>
              <a:t>In the U.S., a new wave of investment in automation may reach $8 trillion.  By the end of 2020s, automation may eliminate 20-25% of current jobs (Bain, 2018)</a:t>
            </a:r>
          </a:p>
        </p:txBody>
      </p:sp>
    </p:spTree>
    <p:extLst>
      <p:ext uri="{BB962C8B-B14F-4D97-AF65-F5344CB8AC3E}">
        <p14:creationId xmlns:p14="http://schemas.microsoft.com/office/powerpoint/2010/main" val="218575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729-7DD2-4BD5-B566-D10FA22FB49A}"/>
              </a:ext>
            </a:extLst>
          </p:cNvPr>
          <p:cNvSpPr>
            <a:spLocks noGrp="1"/>
          </p:cNvSpPr>
          <p:nvPr>
            <p:ph type="title"/>
          </p:nvPr>
        </p:nvSpPr>
        <p:spPr/>
        <p:txBody>
          <a:bodyPr/>
          <a:lstStyle/>
          <a:p>
            <a:r>
              <a:rPr lang="en-US" dirty="0"/>
              <a:t>The Role of Government in the Great Transformation</a:t>
            </a:r>
          </a:p>
        </p:txBody>
      </p:sp>
      <p:sp>
        <p:nvSpPr>
          <p:cNvPr id="3" name="Slide Number Placeholder 2">
            <a:extLst>
              <a:ext uri="{FF2B5EF4-FFF2-40B4-BE49-F238E27FC236}">
                <a16:creationId xmlns:a16="http://schemas.microsoft.com/office/drawing/2014/main" id="{ACB5B010-27CC-4B3D-A220-2D2CF1D05EB1}"/>
              </a:ext>
            </a:extLst>
          </p:cNvPr>
          <p:cNvSpPr>
            <a:spLocks noGrp="1"/>
          </p:cNvSpPr>
          <p:nvPr>
            <p:ph type="sldNum" sz="quarter" idx="10"/>
          </p:nvPr>
        </p:nvSpPr>
        <p:spPr/>
        <p:txBody>
          <a:bodyPr/>
          <a:lstStyle/>
          <a:p>
            <a:pPr>
              <a:defRPr/>
            </a:pPr>
            <a:fld id="{A6A809F5-01EB-42D0-92AD-3FA12E0B7B43}" type="slidenum">
              <a:rPr lang="en-US" smtClean="0"/>
              <a:pPr>
                <a:defRPr/>
              </a:pPr>
              <a:t>4</a:t>
            </a:fld>
            <a:endParaRPr lang="en-US" dirty="0"/>
          </a:p>
        </p:txBody>
      </p:sp>
      <p:sp>
        <p:nvSpPr>
          <p:cNvPr id="5" name="Oval 4">
            <a:extLst>
              <a:ext uri="{FF2B5EF4-FFF2-40B4-BE49-F238E27FC236}">
                <a16:creationId xmlns:a16="http://schemas.microsoft.com/office/drawing/2014/main" id="{E3BEC9A1-268F-4546-9D8E-E25984E6FE61}"/>
              </a:ext>
            </a:extLst>
          </p:cNvPr>
          <p:cNvSpPr/>
          <p:nvPr/>
        </p:nvSpPr>
        <p:spPr>
          <a:xfrm>
            <a:off x="1631504" y="1700808"/>
            <a:ext cx="4032448" cy="172819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Legislation and Regulation</a:t>
            </a:r>
          </a:p>
        </p:txBody>
      </p:sp>
      <p:sp>
        <p:nvSpPr>
          <p:cNvPr id="6" name="Oval 5">
            <a:extLst>
              <a:ext uri="{FF2B5EF4-FFF2-40B4-BE49-F238E27FC236}">
                <a16:creationId xmlns:a16="http://schemas.microsoft.com/office/drawing/2014/main" id="{0FCD32CF-DD90-45BF-BDF3-8FB1CF690AF1}"/>
              </a:ext>
            </a:extLst>
          </p:cNvPr>
          <p:cNvSpPr/>
          <p:nvPr/>
        </p:nvSpPr>
        <p:spPr>
          <a:xfrm>
            <a:off x="6096000" y="1700808"/>
            <a:ext cx="4032448" cy="172819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Utilize Technology</a:t>
            </a:r>
            <a:br>
              <a:rPr lang="en-US" sz="2400" dirty="0">
                <a:solidFill>
                  <a:schemeClr val="tx1"/>
                </a:solidFill>
              </a:rPr>
            </a:br>
            <a:r>
              <a:rPr lang="en-US" sz="2400" dirty="0">
                <a:solidFill>
                  <a:schemeClr val="tx1"/>
                </a:solidFill>
              </a:rPr>
              <a:t>to Improve</a:t>
            </a:r>
            <a:br>
              <a:rPr lang="en-US" sz="2400" dirty="0">
                <a:solidFill>
                  <a:schemeClr val="tx1"/>
                </a:solidFill>
              </a:rPr>
            </a:br>
            <a:r>
              <a:rPr lang="en-US" sz="2400" dirty="0">
                <a:solidFill>
                  <a:schemeClr val="tx1"/>
                </a:solidFill>
              </a:rPr>
              <a:t>Services</a:t>
            </a:r>
          </a:p>
        </p:txBody>
      </p:sp>
      <p:sp>
        <p:nvSpPr>
          <p:cNvPr id="7" name="Oval 6">
            <a:extLst>
              <a:ext uri="{FF2B5EF4-FFF2-40B4-BE49-F238E27FC236}">
                <a16:creationId xmlns:a16="http://schemas.microsoft.com/office/drawing/2014/main" id="{F58F9BCB-7279-4933-930E-9CBA105507C2}"/>
              </a:ext>
            </a:extLst>
          </p:cNvPr>
          <p:cNvSpPr/>
          <p:nvPr/>
        </p:nvSpPr>
        <p:spPr>
          <a:xfrm>
            <a:off x="3791744" y="3645024"/>
            <a:ext cx="4032448" cy="172819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Foster Successful</a:t>
            </a:r>
            <a:br>
              <a:rPr lang="en-US" sz="2400" dirty="0">
                <a:solidFill>
                  <a:schemeClr val="tx1"/>
                </a:solidFill>
              </a:rPr>
            </a:br>
            <a:r>
              <a:rPr lang="en-US" sz="2400" dirty="0">
                <a:solidFill>
                  <a:schemeClr val="tx1"/>
                </a:solidFill>
              </a:rPr>
              <a:t>Adoption</a:t>
            </a:r>
          </a:p>
        </p:txBody>
      </p:sp>
    </p:spTree>
    <p:extLst>
      <p:ext uri="{BB962C8B-B14F-4D97-AF65-F5344CB8AC3E}">
        <p14:creationId xmlns:p14="http://schemas.microsoft.com/office/powerpoint/2010/main" val="1313520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668337-0772-4869-BB6D-435A403B9A27}"/>
              </a:ext>
            </a:extLst>
          </p:cNvPr>
          <p:cNvSpPr/>
          <p:nvPr/>
        </p:nvSpPr>
        <p:spPr>
          <a:xfrm>
            <a:off x="3359696" y="1484784"/>
            <a:ext cx="7946352" cy="4176464"/>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2" name="Title 1">
            <a:extLst>
              <a:ext uri="{FF2B5EF4-FFF2-40B4-BE49-F238E27FC236}">
                <a16:creationId xmlns:a16="http://schemas.microsoft.com/office/drawing/2014/main" id="{AFF8C729-7DD2-4BD5-B566-D10FA22FB49A}"/>
              </a:ext>
            </a:extLst>
          </p:cNvPr>
          <p:cNvSpPr>
            <a:spLocks noGrp="1"/>
          </p:cNvSpPr>
          <p:nvPr>
            <p:ph type="title"/>
          </p:nvPr>
        </p:nvSpPr>
        <p:spPr/>
        <p:txBody>
          <a:bodyPr/>
          <a:lstStyle/>
          <a:p>
            <a:r>
              <a:rPr lang="en-US" dirty="0"/>
              <a:t>Who Was “The Digital County”</a:t>
            </a:r>
          </a:p>
        </p:txBody>
      </p:sp>
      <p:sp>
        <p:nvSpPr>
          <p:cNvPr id="3" name="Slide Number Placeholder 2">
            <a:extLst>
              <a:ext uri="{FF2B5EF4-FFF2-40B4-BE49-F238E27FC236}">
                <a16:creationId xmlns:a16="http://schemas.microsoft.com/office/drawing/2014/main" id="{ACB5B010-27CC-4B3D-A220-2D2CF1D05EB1}"/>
              </a:ext>
            </a:extLst>
          </p:cNvPr>
          <p:cNvSpPr>
            <a:spLocks noGrp="1"/>
          </p:cNvSpPr>
          <p:nvPr>
            <p:ph type="sldNum" sz="quarter" idx="10"/>
          </p:nvPr>
        </p:nvSpPr>
        <p:spPr/>
        <p:txBody>
          <a:bodyPr/>
          <a:lstStyle/>
          <a:p>
            <a:pPr>
              <a:defRPr/>
            </a:pPr>
            <a:fld id="{A6A809F5-01EB-42D0-92AD-3FA12E0B7B43}" type="slidenum">
              <a:rPr lang="en-US" smtClean="0"/>
              <a:pPr>
                <a:defRPr/>
              </a:pPr>
              <a:t>5</a:t>
            </a:fld>
            <a:endParaRPr lang="en-US" dirty="0"/>
          </a:p>
        </p:txBody>
      </p:sp>
      <p:sp>
        <p:nvSpPr>
          <p:cNvPr id="8" name="TextBox 7">
            <a:extLst>
              <a:ext uri="{FF2B5EF4-FFF2-40B4-BE49-F238E27FC236}">
                <a16:creationId xmlns:a16="http://schemas.microsoft.com/office/drawing/2014/main" id="{6303E1FC-422C-4480-8966-E5CF96892E11}"/>
              </a:ext>
            </a:extLst>
          </p:cNvPr>
          <p:cNvSpPr txBox="1"/>
          <p:nvPr/>
        </p:nvSpPr>
        <p:spPr>
          <a:xfrm>
            <a:off x="5159896" y="2060848"/>
            <a:ext cx="5616624" cy="3370153"/>
          </a:xfrm>
          <a:prstGeom prst="rect">
            <a:avLst/>
          </a:prstGeom>
        </p:spPr>
        <p:txBody>
          <a:bodyPr wrap="square" rtlCol="0">
            <a:spAutoFit/>
          </a:bodyPr>
          <a:lstStyle/>
          <a:p>
            <a:pPr marL="228600" indent="-228600" defTabSz="457200" fontAlgn="auto">
              <a:spcBef>
                <a:spcPts val="0"/>
              </a:spcBef>
              <a:spcAft>
                <a:spcPts val="1800"/>
              </a:spcAft>
              <a:buClr>
                <a:srgbClr val="000000">
                  <a:lumMod val="75000"/>
                </a:srgbClr>
              </a:buClr>
              <a:buFont typeface="Arial" panose="020B0604020202020204" pitchFamily="34" charset="0"/>
              <a:buChar char="•"/>
            </a:pPr>
            <a:r>
              <a:rPr lang="en-US" sz="2400" dirty="0">
                <a:solidFill>
                  <a:srgbClr val="000000">
                    <a:lumMod val="75000"/>
                  </a:srgbClr>
                </a:solidFill>
                <a:latin typeface="Arial"/>
                <a:cs typeface="Arial" pitchFamily="34" charset="0"/>
              </a:rPr>
              <a:t>County employees from the frontlines to leadership roles</a:t>
            </a:r>
          </a:p>
          <a:p>
            <a:pPr marL="228600" indent="-228600" defTabSz="457200" fontAlgn="auto">
              <a:spcBef>
                <a:spcPts val="0"/>
              </a:spcBef>
              <a:spcAft>
                <a:spcPts val="1800"/>
              </a:spcAft>
              <a:buClr>
                <a:srgbClr val="000000">
                  <a:lumMod val="75000"/>
                </a:srgbClr>
              </a:buClr>
              <a:buFont typeface="Arial" panose="020B0604020202020204" pitchFamily="34" charset="0"/>
              <a:buChar char="•"/>
            </a:pPr>
            <a:r>
              <a:rPr lang="en-US" sz="2400" dirty="0">
                <a:solidFill>
                  <a:srgbClr val="000000">
                    <a:lumMod val="75000"/>
                  </a:srgbClr>
                </a:solidFill>
                <a:latin typeface="Arial"/>
                <a:cs typeface="Arial" pitchFamily="34" charset="0"/>
              </a:rPr>
              <a:t>Technology Experts to share their knowledge and facilitate sessions</a:t>
            </a:r>
          </a:p>
          <a:p>
            <a:pPr marL="228600" indent="-228600" defTabSz="457200" fontAlgn="auto">
              <a:spcBef>
                <a:spcPts val="0"/>
              </a:spcBef>
              <a:spcAft>
                <a:spcPts val="1800"/>
              </a:spcAft>
              <a:buClr>
                <a:srgbClr val="000000">
                  <a:lumMod val="75000"/>
                </a:srgbClr>
              </a:buClr>
              <a:buFont typeface="Arial" panose="020B0604020202020204" pitchFamily="34" charset="0"/>
              <a:buChar char="•"/>
            </a:pPr>
            <a:r>
              <a:rPr lang="en-US" sz="2400" dirty="0">
                <a:solidFill>
                  <a:srgbClr val="000000">
                    <a:lumMod val="75000"/>
                  </a:srgbClr>
                </a:solidFill>
                <a:latin typeface="Arial"/>
                <a:cs typeface="Arial" pitchFamily="34" charset="0"/>
              </a:rPr>
              <a:t>WCA and other Sponsors enabling the event</a:t>
            </a:r>
          </a:p>
          <a:p>
            <a:pPr marL="228600" indent="-228600" defTabSz="457200" fontAlgn="auto">
              <a:spcBef>
                <a:spcPts val="0"/>
              </a:spcBef>
              <a:spcAft>
                <a:spcPts val="1800"/>
              </a:spcAft>
              <a:buClr>
                <a:srgbClr val="000000">
                  <a:lumMod val="75000"/>
                </a:srgbClr>
              </a:buClr>
              <a:buFont typeface="Arial" panose="020B0604020202020204" pitchFamily="34" charset="0"/>
              <a:buChar char="•"/>
            </a:pPr>
            <a:endParaRPr lang="en-US" sz="2400" dirty="0">
              <a:solidFill>
                <a:srgbClr val="000000">
                  <a:lumMod val="75000"/>
                </a:srgbClr>
              </a:solidFill>
              <a:latin typeface="Arial"/>
              <a:cs typeface="Arial" pitchFamily="34" charset="0"/>
            </a:endParaRPr>
          </a:p>
        </p:txBody>
      </p:sp>
      <p:sp>
        <p:nvSpPr>
          <p:cNvPr id="7" name="Oval 6">
            <a:extLst>
              <a:ext uri="{FF2B5EF4-FFF2-40B4-BE49-F238E27FC236}">
                <a16:creationId xmlns:a16="http://schemas.microsoft.com/office/drawing/2014/main" id="{402B51DC-8252-4D84-B05B-C9ABF3C2EAAC}"/>
              </a:ext>
            </a:extLst>
          </p:cNvPr>
          <p:cNvSpPr/>
          <p:nvPr/>
        </p:nvSpPr>
        <p:spPr>
          <a:xfrm>
            <a:off x="574157" y="1484784"/>
            <a:ext cx="4032448" cy="172819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180 Participants,</a:t>
            </a:r>
            <a:br>
              <a:rPr lang="en-US" sz="2400" dirty="0">
                <a:solidFill>
                  <a:schemeClr val="tx1"/>
                </a:solidFill>
              </a:rPr>
            </a:br>
            <a:r>
              <a:rPr lang="en-US" sz="2400" dirty="0">
                <a:solidFill>
                  <a:schemeClr val="tx1"/>
                </a:solidFill>
              </a:rPr>
              <a:t>Counties and Experts</a:t>
            </a:r>
          </a:p>
        </p:txBody>
      </p:sp>
    </p:spTree>
    <p:extLst>
      <p:ext uri="{BB962C8B-B14F-4D97-AF65-F5344CB8AC3E}">
        <p14:creationId xmlns:p14="http://schemas.microsoft.com/office/powerpoint/2010/main" val="1600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668337-0772-4869-BB6D-435A403B9A27}"/>
              </a:ext>
            </a:extLst>
          </p:cNvPr>
          <p:cNvSpPr/>
          <p:nvPr/>
        </p:nvSpPr>
        <p:spPr>
          <a:xfrm>
            <a:off x="3359696" y="1484784"/>
            <a:ext cx="7946352" cy="4176464"/>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2" name="Title 1">
            <a:extLst>
              <a:ext uri="{FF2B5EF4-FFF2-40B4-BE49-F238E27FC236}">
                <a16:creationId xmlns:a16="http://schemas.microsoft.com/office/drawing/2014/main" id="{AFF8C729-7DD2-4BD5-B566-D10FA22FB49A}"/>
              </a:ext>
            </a:extLst>
          </p:cNvPr>
          <p:cNvSpPr>
            <a:spLocks noGrp="1"/>
          </p:cNvSpPr>
          <p:nvPr>
            <p:ph type="title"/>
          </p:nvPr>
        </p:nvSpPr>
        <p:spPr/>
        <p:txBody>
          <a:bodyPr/>
          <a:lstStyle/>
          <a:p>
            <a:r>
              <a:rPr lang="en-US" dirty="0"/>
              <a:t>The Scope of the Conversation</a:t>
            </a:r>
          </a:p>
        </p:txBody>
      </p:sp>
      <p:sp>
        <p:nvSpPr>
          <p:cNvPr id="3" name="Slide Number Placeholder 2">
            <a:extLst>
              <a:ext uri="{FF2B5EF4-FFF2-40B4-BE49-F238E27FC236}">
                <a16:creationId xmlns:a16="http://schemas.microsoft.com/office/drawing/2014/main" id="{ACB5B010-27CC-4B3D-A220-2D2CF1D05EB1}"/>
              </a:ext>
            </a:extLst>
          </p:cNvPr>
          <p:cNvSpPr>
            <a:spLocks noGrp="1"/>
          </p:cNvSpPr>
          <p:nvPr>
            <p:ph type="sldNum" sz="quarter" idx="10"/>
          </p:nvPr>
        </p:nvSpPr>
        <p:spPr/>
        <p:txBody>
          <a:bodyPr/>
          <a:lstStyle/>
          <a:p>
            <a:pPr>
              <a:defRPr/>
            </a:pPr>
            <a:fld id="{A6A809F5-01EB-42D0-92AD-3FA12E0B7B43}" type="slidenum">
              <a:rPr lang="en-US" smtClean="0"/>
              <a:pPr>
                <a:defRPr/>
              </a:pPr>
              <a:t>6</a:t>
            </a:fld>
            <a:endParaRPr lang="en-US" dirty="0"/>
          </a:p>
        </p:txBody>
      </p:sp>
      <p:sp>
        <p:nvSpPr>
          <p:cNvPr id="8" name="TextBox 7">
            <a:extLst>
              <a:ext uri="{FF2B5EF4-FFF2-40B4-BE49-F238E27FC236}">
                <a16:creationId xmlns:a16="http://schemas.microsoft.com/office/drawing/2014/main" id="{6303E1FC-422C-4480-8966-E5CF96892E11}"/>
              </a:ext>
            </a:extLst>
          </p:cNvPr>
          <p:cNvSpPr txBox="1"/>
          <p:nvPr/>
        </p:nvSpPr>
        <p:spPr>
          <a:xfrm>
            <a:off x="5159896" y="1777747"/>
            <a:ext cx="5616624" cy="3370153"/>
          </a:xfrm>
          <a:prstGeom prst="rect">
            <a:avLst/>
          </a:prstGeom>
        </p:spPr>
        <p:txBody>
          <a:bodyPr wrap="square" rtlCol="0">
            <a:spAutoFit/>
          </a:bodyPr>
          <a:lstStyle/>
          <a:p>
            <a:pPr marL="228600" indent="-228600" defTabSz="457200" fontAlgn="auto">
              <a:spcBef>
                <a:spcPts val="0"/>
              </a:spcBef>
              <a:spcAft>
                <a:spcPts val="1800"/>
              </a:spcAft>
              <a:buClr>
                <a:srgbClr val="000000">
                  <a:lumMod val="75000"/>
                </a:srgbClr>
              </a:buClr>
              <a:buFont typeface="Arial" panose="020B0604020202020204" pitchFamily="34" charset="0"/>
              <a:buChar char="•"/>
            </a:pPr>
            <a:r>
              <a:rPr lang="en-US" sz="2400" dirty="0">
                <a:solidFill>
                  <a:srgbClr val="000000">
                    <a:lumMod val="75000"/>
                  </a:srgbClr>
                </a:solidFill>
                <a:latin typeface="Arial"/>
                <a:cs typeface="Arial" pitchFamily="34" charset="0"/>
              </a:rPr>
              <a:t>Road Maintenance and Winter Road Maintenance</a:t>
            </a:r>
          </a:p>
          <a:p>
            <a:pPr marL="228600" indent="-228600" defTabSz="457200" fontAlgn="auto">
              <a:spcBef>
                <a:spcPts val="0"/>
              </a:spcBef>
              <a:spcAft>
                <a:spcPts val="1800"/>
              </a:spcAft>
              <a:buClr>
                <a:srgbClr val="000000">
                  <a:lumMod val="75000"/>
                </a:srgbClr>
              </a:buClr>
              <a:buFont typeface="Arial" panose="020B0604020202020204" pitchFamily="34" charset="0"/>
              <a:buChar char="•"/>
            </a:pPr>
            <a:r>
              <a:rPr lang="en-US" sz="2400" dirty="0">
                <a:solidFill>
                  <a:srgbClr val="000000">
                    <a:lumMod val="75000"/>
                  </a:srgbClr>
                </a:solidFill>
                <a:latin typeface="Arial"/>
                <a:cs typeface="Arial" pitchFamily="34" charset="0"/>
              </a:rPr>
              <a:t>Drones in Public Service, 911 Center Operations</a:t>
            </a:r>
          </a:p>
          <a:p>
            <a:pPr marL="228600" indent="-228600" defTabSz="457200" fontAlgn="auto">
              <a:spcBef>
                <a:spcPts val="0"/>
              </a:spcBef>
              <a:spcAft>
                <a:spcPts val="1800"/>
              </a:spcAft>
              <a:buClr>
                <a:srgbClr val="000000">
                  <a:lumMod val="75000"/>
                </a:srgbClr>
              </a:buClr>
              <a:buFont typeface="Arial" panose="020B0604020202020204" pitchFamily="34" charset="0"/>
              <a:buChar char="•"/>
            </a:pPr>
            <a:r>
              <a:rPr lang="en-US" sz="2400" dirty="0">
                <a:solidFill>
                  <a:srgbClr val="000000">
                    <a:lumMod val="75000"/>
                  </a:srgbClr>
                </a:solidFill>
                <a:latin typeface="Arial"/>
                <a:cs typeface="Arial" pitchFamily="34" charset="0"/>
              </a:rPr>
              <a:t>Sheriff’s Patrols, Tracking of Evidence, Jail Exit Guidance</a:t>
            </a:r>
          </a:p>
          <a:p>
            <a:pPr marL="228600" indent="-228600" defTabSz="457200" fontAlgn="auto">
              <a:spcBef>
                <a:spcPts val="0"/>
              </a:spcBef>
              <a:spcAft>
                <a:spcPts val="1800"/>
              </a:spcAft>
              <a:buClr>
                <a:srgbClr val="000000">
                  <a:lumMod val="75000"/>
                </a:srgbClr>
              </a:buClr>
              <a:buFont typeface="Arial" panose="020B0604020202020204" pitchFamily="34" charset="0"/>
              <a:buChar char="•"/>
            </a:pPr>
            <a:r>
              <a:rPr lang="en-US" sz="2400" dirty="0">
                <a:solidFill>
                  <a:srgbClr val="000000">
                    <a:lumMod val="75000"/>
                  </a:srgbClr>
                </a:solidFill>
                <a:latin typeface="Arial"/>
                <a:cs typeface="Arial" pitchFamily="34" charset="0"/>
              </a:rPr>
              <a:t>Application for Economic Support</a:t>
            </a:r>
          </a:p>
        </p:txBody>
      </p:sp>
      <p:sp>
        <p:nvSpPr>
          <p:cNvPr id="9" name="Oval 8">
            <a:extLst>
              <a:ext uri="{FF2B5EF4-FFF2-40B4-BE49-F238E27FC236}">
                <a16:creationId xmlns:a16="http://schemas.microsoft.com/office/drawing/2014/main" id="{A6A05F59-0EA2-4EBE-A05B-DBC6335528E9}"/>
              </a:ext>
            </a:extLst>
          </p:cNvPr>
          <p:cNvSpPr/>
          <p:nvPr/>
        </p:nvSpPr>
        <p:spPr>
          <a:xfrm>
            <a:off x="656970" y="1484784"/>
            <a:ext cx="4032448" cy="172819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14 Use Cases to</a:t>
            </a:r>
            <a:br>
              <a:rPr lang="en-US" sz="2400" dirty="0">
                <a:solidFill>
                  <a:schemeClr val="tx1"/>
                </a:solidFill>
              </a:rPr>
            </a:br>
            <a:r>
              <a:rPr lang="en-US" sz="2400" dirty="0">
                <a:solidFill>
                  <a:schemeClr val="tx1"/>
                </a:solidFill>
              </a:rPr>
              <a:t>be Reimagined</a:t>
            </a:r>
          </a:p>
        </p:txBody>
      </p:sp>
    </p:spTree>
    <p:extLst>
      <p:ext uri="{BB962C8B-B14F-4D97-AF65-F5344CB8AC3E}">
        <p14:creationId xmlns:p14="http://schemas.microsoft.com/office/powerpoint/2010/main" val="2901562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668337-0772-4869-BB6D-435A403B9A27}"/>
              </a:ext>
            </a:extLst>
          </p:cNvPr>
          <p:cNvSpPr/>
          <p:nvPr/>
        </p:nvSpPr>
        <p:spPr>
          <a:xfrm>
            <a:off x="3359696" y="1484784"/>
            <a:ext cx="7946352" cy="4176464"/>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2" name="Title 1">
            <a:extLst>
              <a:ext uri="{FF2B5EF4-FFF2-40B4-BE49-F238E27FC236}">
                <a16:creationId xmlns:a16="http://schemas.microsoft.com/office/drawing/2014/main" id="{AFF8C729-7DD2-4BD5-B566-D10FA22FB49A}"/>
              </a:ext>
            </a:extLst>
          </p:cNvPr>
          <p:cNvSpPr>
            <a:spLocks noGrp="1"/>
          </p:cNvSpPr>
          <p:nvPr>
            <p:ph type="title"/>
          </p:nvPr>
        </p:nvSpPr>
        <p:spPr/>
        <p:txBody>
          <a:bodyPr/>
          <a:lstStyle/>
          <a:p>
            <a:r>
              <a:rPr lang="en-US" dirty="0"/>
              <a:t>So, What Exactly Happened?</a:t>
            </a:r>
          </a:p>
        </p:txBody>
      </p:sp>
      <p:sp>
        <p:nvSpPr>
          <p:cNvPr id="3" name="Slide Number Placeholder 2">
            <a:extLst>
              <a:ext uri="{FF2B5EF4-FFF2-40B4-BE49-F238E27FC236}">
                <a16:creationId xmlns:a16="http://schemas.microsoft.com/office/drawing/2014/main" id="{ACB5B010-27CC-4B3D-A220-2D2CF1D05EB1}"/>
              </a:ext>
            </a:extLst>
          </p:cNvPr>
          <p:cNvSpPr>
            <a:spLocks noGrp="1"/>
          </p:cNvSpPr>
          <p:nvPr>
            <p:ph type="sldNum" sz="quarter" idx="10"/>
          </p:nvPr>
        </p:nvSpPr>
        <p:spPr/>
        <p:txBody>
          <a:bodyPr/>
          <a:lstStyle/>
          <a:p>
            <a:pPr>
              <a:defRPr/>
            </a:pPr>
            <a:fld id="{A6A809F5-01EB-42D0-92AD-3FA12E0B7B43}" type="slidenum">
              <a:rPr lang="en-US" smtClean="0"/>
              <a:pPr>
                <a:defRPr/>
              </a:pPr>
              <a:t>7</a:t>
            </a:fld>
            <a:endParaRPr lang="en-US" dirty="0"/>
          </a:p>
        </p:txBody>
      </p:sp>
      <p:sp>
        <p:nvSpPr>
          <p:cNvPr id="8" name="TextBox 7">
            <a:extLst>
              <a:ext uri="{FF2B5EF4-FFF2-40B4-BE49-F238E27FC236}">
                <a16:creationId xmlns:a16="http://schemas.microsoft.com/office/drawing/2014/main" id="{6303E1FC-422C-4480-8966-E5CF96892E11}"/>
              </a:ext>
            </a:extLst>
          </p:cNvPr>
          <p:cNvSpPr txBox="1"/>
          <p:nvPr/>
        </p:nvSpPr>
        <p:spPr>
          <a:xfrm>
            <a:off x="5159896" y="1844238"/>
            <a:ext cx="5616624" cy="2862322"/>
          </a:xfrm>
          <a:prstGeom prst="rect">
            <a:avLst/>
          </a:prstGeom>
        </p:spPr>
        <p:txBody>
          <a:bodyPr wrap="square" rtlCol="0">
            <a:spAutoFit/>
          </a:bodyPr>
          <a:lstStyle/>
          <a:p>
            <a:pPr marL="228600" indent="-228600" defTabSz="457200" fontAlgn="auto">
              <a:spcBef>
                <a:spcPts val="0"/>
              </a:spcBef>
              <a:spcAft>
                <a:spcPts val="1800"/>
              </a:spcAft>
              <a:buClr>
                <a:srgbClr val="000000">
                  <a:lumMod val="75000"/>
                </a:srgbClr>
              </a:buClr>
              <a:buFont typeface="Arial" panose="020B0604020202020204" pitchFamily="34" charset="0"/>
              <a:buChar char="•"/>
            </a:pPr>
            <a:r>
              <a:rPr lang="en-US" sz="2400" dirty="0" err="1">
                <a:solidFill>
                  <a:srgbClr val="000000">
                    <a:lumMod val="75000"/>
                  </a:srgbClr>
                </a:solidFill>
                <a:latin typeface="Arial"/>
                <a:cs typeface="Arial" pitchFamily="34" charset="0"/>
              </a:rPr>
              <a:t>Eau</a:t>
            </a:r>
            <a:r>
              <a:rPr lang="en-US" sz="2400" dirty="0">
                <a:solidFill>
                  <a:srgbClr val="000000">
                    <a:lumMod val="75000"/>
                  </a:srgbClr>
                </a:solidFill>
                <a:latin typeface="Arial"/>
                <a:cs typeface="Arial" pitchFamily="34" charset="0"/>
              </a:rPr>
              <a:t> Claire, Green Bay, Cedarburg</a:t>
            </a:r>
          </a:p>
          <a:p>
            <a:pPr marL="228600" indent="-228600" defTabSz="457200" fontAlgn="auto">
              <a:spcBef>
                <a:spcPts val="0"/>
              </a:spcBef>
              <a:spcAft>
                <a:spcPts val="1800"/>
              </a:spcAft>
              <a:buClr>
                <a:srgbClr val="000000">
                  <a:lumMod val="75000"/>
                </a:srgbClr>
              </a:buClr>
              <a:buFont typeface="Arial" panose="020B0604020202020204" pitchFamily="34" charset="0"/>
              <a:buChar char="•"/>
            </a:pPr>
            <a:r>
              <a:rPr lang="en-US" sz="2400" dirty="0">
                <a:solidFill>
                  <a:srgbClr val="000000">
                    <a:lumMod val="75000"/>
                  </a:srgbClr>
                </a:solidFill>
                <a:latin typeface="Arial"/>
                <a:cs typeface="Arial" pitchFamily="34" charset="0"/>
              </a:rPr>
              <a:t>AI, IoT, Blockchain</a:t>
            </a:r>
          </a:p>
          <a:p>
            <a:pPr marL="228600" indent="-228600" defTabSz="457200" fontAlgn="auto">
              <a:spcBef>
                <a:spcPts val="0"/>
              </a:spcBef>
              <a:spcAft>
                <a:spcPts val="1800"/>
              </a:spcAft>
              <a:buClr>
                <a:srgbClr val="000000">
                  <a:lumMod val="75000"/>
                </a:srgbClr>
              </a:buClr>
              <a:buFont typeface="Arial" panose="020B0604020202020204" pitchFamily="34" charset="0"/>
              <a:buChar char="•"/>
            </a:pPr>
            <a:r>
              <a:rPr lang="en-US" sz="2400" dirty="0">
                <a:solidFill>
                  <a:srgbClr val="000000">
                    <a:lumMod val="75000"/>
                  </a:srgbClr>
                </a:solidFill>
                <a:latin typeface="Arial"/>
                <a:cs typeface="Arial" pitchFamily="34" charset="0"/>
              </a:rPr>
              <a:t>Keynotes to educate</a:t>
            </a:r>
          </a:p>
          <a:p>
            <a:pPr marL="228600" indent="-228600" defTabSz="457200" fontAlgn="auto">
              <a:spcBef>
                <a:spcPts val="0"/>
              </a:spcBef>
              <a:spcAft>
                <a:spcPts val="1800"/>
              </a:spcAft>
              <a:buClr>
                <a:srgbClr val="000000">
                  <a:lumMod val="75000"/>
                </a:srgbClr>
              </a:buClr>
              <a:buFont typeface="Arial" panose="020B0604020202020204" pitchFamily="34" charset="0"/>
              <a:buChar char="•"/>
            </a:pPr>
            <a:r>
              <a:rPr lang="en-US" sz="2400" dirty="0">
                <a:solidFill>
                  <a:srgbClr val="000000">
                    <a:lumMod val="75000"/>
                  </a:srgbClr>
                </a:solidFill>
                <a:latin typeface="Arial"/>
                <a:cs typeface="Arial" pitchFamily="34" charset="0"/>
              </a:rPr>
              <a:t>Problem definition to understand</a:t>
            </a:r>
          </a:p>
          <a:p>
            <a:pPr marL="228600" indent="-228600" defTabSz="457200" fontAlgn="auto">
              <a:spcBef>
                <a:spcPts val="0"/>
              </a:spcBef>
              <a:spcAft>
                <a:spcPts val="1800"/>
              </a:spcAft>
              <a:buClr>
                <a:srgbClr val="000000">
                  <a:lumMod val="75000"/>
                </a:srgbClr>
              </a:buClr>
              <a:buFont typeface="Arial" panose="020B0604020202020204" pitchFamily="34" charset="0"/>
              <a:buChar char="•"/>
            </a:pPr>
            <a:r>
              <a:rPr lang="en-US" sz="2400" dirty="0">
                <a:solidFill>
                  <a:srgbClr val="000000">
                    <a:lumMod val="75000"/>
                  </a:srgbClr>
                </a:solidFill>
                <a:latin typeface="Arial"/>
                <a:cs typeface="Arial" pitchFamily="34" charset="0"/>
              </a:rPr>
              <a:t>Brainstorming to imagine solutions</a:t>
            </a:r>
          </a:p>
        </p:txBody>
      </p:sp>
      <p:sp>
        <p:nvSpPr>
          <p:cNvPr id="7" name="Oval 6">
            <a:extLst>
              <a:ext uri="{FF2B5EF4-FFF2-40B4-BE49-F238E27FC236}">
                <a16:creationId xmlns:a16="http://schemas.microsoft.com/office/drawing/2014/main" id="{C358DC2B-EC27-4497-B4C9-67A21A7D2FBD}"/>
              </a:ext>
            </a:extLst>
          </p:cNvPr>
          <p:cNvSpPr/>
          <p:nvPr/>
        </p:nvSpPr>
        <p:spPr>
          <a:xfrm>
            <a:off x="585477" y="1484784"/>
            <a:ext cx="4032448" cy="172819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3 Events to Create</a:t>
            </a:r>
            <a:br>
              <a:rPr lang="en-US" sz="2400" dirty="0">
                <a:solidFill>
                  <a:schemeClr val="tx1"/>
                </a:solidFill>
              </a:rPr>
            </a:br>
            <a:r>
              <a:rPr lang="en-US" sz="2400" dirty="0">
                <a:solidFill>
                  <a:schemeClr val="tx1"/>
                </a:solidFill>
              </a:rPr>
              <a:t>Ideas for Tomorrow</a:t>
            </a:r>
          </a:p>
        </p:txBody>
      </p:sp>
    </p:spTree>
    <p:extLst>
      <p:ext uri="{BB962C8B-B14F-4D97-AF65-F5344CB8AC3E}">
        <p14:creationId xmlns:p14="http://schemas.microsoft.com/office/powerpoint/2010/main" val="2314258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CD8A-411B-43AE-A1D8-9650AC6AE06B}"/>
              </a:ext>
            </a:extLst>
          </p:cNvPr>
          <p:cNvSpPr>
            <a:spLocks noGrp="1"/>
          </p:cNvSpPr>
          <p:nvPr>
            <p:ph type="title"/>
          </p:nvPr>
        </p:nvSpPr>
        <p:spPr/>
        <p:txBody>
          <a:bodyPr/>
          <a:lstStyle/>
          <a:p>
            <a:r>
              <a:rPr lang="en-US" dirty="0"/>
              <a:t>For Background Info on the Digital County Effort to Date</a:t>
            </a:r>
          </a:p>
        </p:txBody>
      </p:sp>
      <p:sp>
        <p:nvSpPr>
          <p:cNvPr id="3" name="Slide Number Placeholder 2">
            <a:extLst>
              <a:ext uri="{FF2B5EF4-FFF2-40B4-BE49-F238E27FC236}">
                <a16:creationId xmlns:a16="http://schemas.microsoft.com/office/drawing/2014/main" id="{96DDE52D-E699-4931-9299-1472693F1455}"/>
              </a:ext>
            </a:extLst>
          </p:cNvPr>
          <p:cNvSpPr>
            <a:spLocks noGrp="1"/>
          </p:cNvSpPr>
          <p:nvPr>
            <p:ph type="sldNum" sz="quarter" idx="10"/>
          </p:nvPr>
        </p:nvSpPr>
        <p:spPr/>
        <p:txBody>
          <a:bodyPr/>
          <a:lstStyle/>
          <a:p>
            <a:pPr>
              <a:defRPr/>
            </a:pPr>
            <a:fld id="{A6A809F5-01EB-42D0-92AD-3FA12E0B7B43}" type="slidenum">
              <a:rPr lang="en-US" smtClean="0"/>
              <a:pPr>
                <a:defRPr/>
              </a:pPr>
              <a:t>8</a:t>
            </a:fld>
            <a:endParaRPr lang="en-US" dirty="0"/>
          </a:p>
        </p:txBody>
      </p:sp>
      <p:sp>
        <p:nvSpPr>
          <p:cNvPr id="5" name="TextBox 4">
            <a:extLst>
              <a:ext uri="{FF2B5EF4-FFF2-40B4-BE49-F238E27FC236}">
                <a16:creationId xmlns:a16="http://schemas.microsoft.com/office/drawing/2014/main" id="{6CA5839B-6BDD-452B-9FE2-58AA7FD80A02}"/>
              </a:ext>
            </a:extLst>
          </p:cNvPr>
          <p:cNvSpPr txBox="1"/>
          <p:nvPr/>
        </p:nvSpPr>
        <p:spPr>
          <a:xfrm>
            <a:off x="1127448" y="1196752"/>
            <a:ext cx="9865096" cy="4939814"/>
          </a:xfrm>
          <a:prstGeom prst="rect">
            <a:avLst/>
          </a:prstGeom>
        </p:spPr>
        <p:txBody>
          <a:bodyPr wrap="square" rtlCol="0">
            <a:spAutoFit/>
          </a:bodyPr>
          <a:lstStyle/>
          <a:p>
            <a:pPr marL="228600" indent="-228600" defTabSz="457200" fontAlgn="auto">
              <a:spcBef>
                <a:spcPts val="0"/>
              </a:spcBef>
              <a:spcAft>
                <a:spcPts val="600"/>
              </a:spcAft>
              <a:buClr>
                <a:srgbClr val="000000">
                  <a:lumMod val="75000"/>
                </a:srgbClr>
              </a:buClr>
              <a:buFont typeface="Arial" panose="020B0604020202020204" pitchFamily="34" charset="0"/>
              <a:buChar char="•"/>
            </a:pPr>
            <a:r>
              <a:rPr lang="en-US" sz="2800" dirty="0">
                <a:solidFill>
                  <a:srgbClr val="000000">
                    <a:lumMod val="75000"/>
                  </a:srgbClr>
                </a:solidFill>
                <a:latin typeface="Arial"/>
                <a:cs typeface="Arial" pitchFamily="34" charset="0"/>
              </a:rPr>
              <a:t>WCA Website (wicounties.org)</a:t>
            </a:r>
          </a:p>
          <a:p>
            <a:pPr marL="685800" lvl="1" indent="-228600" defTabSz="457200" fontAlgn="auto">
              <a:spcBef>
                <a:spcPts val="0"/>
              </a:spcBef>
              <a:spcAft>
                <a:spcPts val="600"/>
              </a:spcAft>
              <a:buClr>
                <a:srgbClr val="000000">
                  <a:lumMod val="75000"/>
                </a:srgbClr>
              </a:buClr>
              <a:buFont typeface="Arial" panose="020B0604020202020204" pitchFamily="34" charset="0"/>
              <a:buChar char="•"/>
            </a:pPr>
            <a:r>
              <a:rPr lang="en-US" sz="2800" dirty="0">
                <a:solidFill>
                  <a:srgbClr val="000000">
                    <a:lumMod val="75000"/>
                  </a:srgbClr>
                </a:solidFill>
                <a:latin typeface="Arial"/>
                <a:cs typeface="Arial" pitchFamily="34" charset="0"/>
              </a:rPr>
              <a:t>Digital County report (200+ pages)</a:t>
            </a:r>
          </a:p>
          <a:p>
            <a:pPr lvl="1" defTabSz="457200" fontAlgn="auto">
              <a:spcBef>
                <a:spcPts val="0"/>
              </a:spcBef>
              <a:spcAft>
                <a:spcPts val="600"/>
              </a:spcAft>
              <a:buClr>
                <a:srgbClr val="000000">
                  <a:lumMod val="75000"/>
                </a:srgbClr>
              </a:buClr>
            </a:pPr>
            <a:r>
              <a:rPr lang="en-US" sz="2800" dirty="0">
                <a:solidFill>
                  <a:srgbClr val="000000">
                    <a:lumMod val="75000"/>
                  </a:srgbClr>
                </a:solidFill>
                <a:latin typeface="Arial"/>
                <a:cs typeface="Arial" pitchFamily="34" charset="0"/>
                <a:hlinkClick r:id="rId2"/>
              </a:rPr>
              <a:t>https://www.wicounties.org/uploads/legislative_documents/the-digital-county-outcomes-20180910-v3.pdf</a:t>
            </a:r>
            <a:endParaRPr lang="en-US" sz="2800" dirty="0">
              <a:solidFill>
                <a:srgbClr val="000000">
                  <a:lumMod val="75000"/>
                </a:srgbClr>
              </a:solidFill>
              <a:latin typeface="Arial"/>
              <a:cs typeface="Arial" pitchFamily="34" charset="0"/>
            </a:endParaRPr>
          </a:p>
          <a:p>
            <a:pPr lvl="1" defTabSz="457200" fontAlgn="auto">
              <a:spcBef>
                <a:spcPts val="0"/>
              </a:spcBef>
              <a:spcAft>
                <a:spcPts val="600"/>
              </a:spcAft>
              <a:buClr>
                <a:srgbClr val="000000">
                  <a:lumMod val="75000"/>
                </a:srgbClr>
              </a:buClr>
            </a:pPr>
            <a:endParaRPr lang="en-US" sz="2800" dirty="0">
              <a:solidFill>
                <a:srgbClr val="000000">
                  <a:lumMod val="75000"/>
                </a:srgbClr>
              </a:solidFill>
              <a:latin typeface="Arial"/>
              <a:cs typeface="Arial" pitchFamily="34" charset="0"/>
            </a:endParaRPr>
          </a:p>
          <a:p>
            <a:pPr marL="685800" lvl="1" indent="-228600" defTabSz="457200" fontAlgn="auto">
              <a:spcBef>
                <a:spcPts val="0"/>
              </a:spcBef>
              <a:spcAft>
                <a:spcPts val="600"/>
              </a:spcAft>
              <a:buClr>
                <a:srgbClr val="000000">
                  <a:lumMod val="75000"/>
                </a:srgbClr>
              </a:buClr>
              <a:buFont typeface="Arial" panose="020B0604020202020204" pitchFamily="34" charset="0"/>
              <a:buChar char="•"/>
            </a:pPr>
            <a:r>
              <a:rPr lang="en-US" sz="2800" dirty="0">
                <a:solidFill>
                  <a:srgbClr val="000000">
                    <a:lumMod val="75000"/>
                  </a:srgbClr>
                </a:solidFill>
                <a:latin typeface="Arial"/>
                <a:cs typeface="Arial" pitchFamily="34" charset="0"/>
              </a:rPr>
              <a:t>Recorded Webinar</a:t>
            </a:r>
          </a:p>
          <a:p>
            <a:pPr lvl="1" defTabSz="457200" fontAlgn="auto">
              <a:spcBef>
                <a:spcPts val="0"/>
              </a:spcBef>
              <a:spcAft>
                <a:spcPts val="600"/>
              </a:spcAft>
              <a:buClr>
                <a:srgbClr val="000000">
                  <a:lumMod val="75000"/>
                </a:srgbClr>
              </a:buClr>
            </a:pPr>
            <a:r>
              <a:rPr lang="en-US" sz="2800" dirty="0">
                <a:solidFill>
                  <a:srgbClr val="000000">
                    <a:lumMod val="75000"/>
                  </a:srgbClr>
                </a:solidFill>
                <a:latin typeface="Arial"/>
                <a:cs typeface="Arial" pitchFamily="34" charset="0"/>
                <a:hlinkClick r:id="rId3"/>
              </a:rPr>
              <a:t>https://www.wicounties.org/uploads/EventMaterials/wca-webinar-january-201901171.pdf</a:t>
            </a:r>
            <a:endParaRPr lang="en-US" sz="2800" dirty="0">
              <a:solidFill>
                <a:srgbClr val="000000">
                  <a:lumMod val="75000"/>
                </a:srgbClr>
              </a:solidFill>
              <a:latin typeface="Arial"/>
              <a:cs typeface="Arial" pitchFamily="34" charset="0"/>
            </a:endParaRPr>
          </a:p>
          <a:p>
            <a:pPr lvl="1" defTabSz="457200" fontAlgn="auto">
              <a:spcBef>
                <a:spcPts val="0"/>
              </a:spcBef>
              <a:spcAft>
                <a:spcPts val="600"/>
              </a:spcAft>
              <a:buClr>
                <a:srgbClr val="000000">
                  <a:lumMod val="75000"/>
                </a:srgbClr>
              </a:buClr>
            </a:pPr>
            <a:endParaRPr lang="en-US" sz="2800" dirty="0">
              <a:solidFill>
                <a:srgbClr val="000000">
                  <a:lumMod val="75000"/>
                </a:srgbClr>
              </a:solidFill>
              <a:latin typeface="Arial"/>
              <a:cs typeface="Arial" pitchFamily="34" charset="0"/>
            </a:endParaRPr>
          </a:p>
          <a:p>
            <a:pPr defTabSz="457200" fontAlgn="auto">
              <a:spcBef>
                <a:spcPts val="0"/>
              </a:spcBef>
              <a:spcAft>
                <a:spcPts val="600"/>
              </a:spcAft>
              <a:buClr>
                <a:srgbClr val="000000">
                  <a:lumMod val="75000"/>
                </a:srgbClr>
              </a:buClr>
            </a:pPr>
            <a:r>
              <a:rPr lang="en-US" sz="2800" dirty="0">
                <a:solidFill>
                  <a:srgbClr val="000000">
                    <a:lumMod val="75000"/>
                  </a:srgbClr>
                </a:solidFill>
                <a:latin typeface="Arial"/>
                <a:cs typeface="Arial" pitchFamily="34" charset="0"/>
              </a:rPr>
              <a:t>oliver@mystrategysource.com</a:t>
            </a:r>
          </a:p>
        </p:txBody>
      </p:sp>
    </p:spTree>
    <p:extLst>
      <p:ext uri="{BB962C8B-B14F-4D97-AF65-F5344CB8AC3E}">
        <p14:creationId xmlns:p14="http://schemas.microsoft.com/office/powerpoint/2010/main" val="1887555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56"/>
</p:tagLst>
</file>

<file path=ppt/theme/theme1.xml><?xml version="1.0" encoding="utf-8"?>
<a:theme xmlns:a="http://schemas.openxmlformats.org/drawingml/2006/main" name="Default Theme">
  <a:themeElements>
    <a:clrScheme name="Custom 5">
      <a:dk1>
        <a:srgbClr val="040910"/>
      </a:dk1>
      <a:lt1>
        <a:srgbClr val="548DD4"/>
      </a:lt1>
      <a:dk2>
        <a:srgbClr val="1F497D"/>
      </a:dk2>
      <a:lt2>
        <a:srgbClr val="548DD4"/>
      </a:lt2>
      <a:accent1>
        <a:srgbClr val="98BAE5"/>
      </a:accent1>
      <a:accent2>
        <a:srgbClr val="F79646"/>
      </a:accent2>
      <a:accent3>
        <a:srgbClr val="FFC000"/>
      </a:accent3>
      <a:accent4>
        <a:srgbClr val="C0504D"/>
      </a:accent4>
      <a:accent5>
        <a:srgbClr val="92D050"/>
      </a:accent5>
      <a:accent6>
        <a:srgbClr val="8064A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marL="228600" indent="-228600" defTabSz="457200" fontAlgn="auto">
          <a:spcBef>
            <a:spcPts val="0"/>
          </a:spcBef>
          <a:spcAft>
            <a:spcPts val="600"/>
          </a:spcAft>
          <a:buClr>
            <a:srgbClr val="000000">
              <a:lumMod val="75000"/>
            </a:srgbClr>
          </a:buClr>
          <a:buFont typeface="Arial" panose="020B0604020202020204" pitchFamily="34" charset="0"/>
          <a:buChar char="•"/>
          <a:defRPr sz="1400" dirty="0">
            <a:solidFill>
              <a:srgbClr val="000000">
                <a:lumMod val="75000"/>
              </a:srgbClr>
            </a:solidFill>
            <a:latin typeface="Arial"/>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5522</TotalTime>
  <Words>1707</Words>
  <Application>Microsoft Office PowerPoint</Application>
  <PresentationFormat>Widescreen</PresentationFormat>
  <Paragraphs>261</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Times</vt:lpstr>
      <vt:lpstr>Default Theme</vt:lpstr>
      <vt:lpstr>Digital Vision for Racine County</vt:lpstr>
      <vt:lpstr>Context and Objectives</vt:lpstr>
      <vt:lpstr>What was the Digital County Effort (Phase 1 in 2018)?</vt:lpstr>
      <vt:lpstr>The “Why” of the Digital County</vt:lpstr>
      <vt:lpstr>The Role of Government in the Great Transformation</vt:lpstr>
      <vt:lpstr>Who Was “The Digital County”</vt:lpstr>
      <vt:lpstr>The Scope of the Conversation</vt:lpstr>
      <vt:lpstr>So, What Exactly Happened?</vt:lpstr>
      <vt:lpstr>For Background Info on the Digital County Effort to Date</vt:lpstr>
      <vt:lpstr>Developing a Digital Vision for  Racine County</vt:lpstr>
      <vt:lpstr>A Digital Vision is More Than Just a Vision Statement</vt:lpstr>
      <vt:lpstr>Digital Vision for a County – Sample Dimensions</vt:lpstr>
      <vt:lpstr>Outcomes can Vary for Every County</vt:lpstr>
      <vt:lpstr>The Path Towards a Digital Vision for Racine County</vt:lpstr>
      <vt:lpstr>Developing a Vision is an Opportunity for Engagement</vt:lpstr>
      <vt:lpstr>Identifying and Working with Key Stakeholders (1/2)</vt:lpstr>
      <vt:lpstr>Identifying and Working with Key Stakeholders (2/2)</vt:lpstr>
      <vt:lpstr>Detailed Calendar – Planning Phase (To be Refined)</vt:lpstr>
      <vt:lpstr>Developing a Use Case for  Racine County</vt:lpstr>
      <vt:lpstr>Use Case Development</vt:lpstr>
      <vt:lpstr>Overview of 14 Use Cases from Digital County Phase 1</vt:lpstr>
      <vt:lpstr>What Will Inform the Use Case Selection?</vt:lpstr>
    </vt:vector>
  </TitlesOfParts>
  <Company>Mystrategysource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Oliver Buechse</dc:creator>
  <cp:lastModifiedBy>Oliver</cp:lastModifiedBy>
  <cp:revision>16</cp:revision>
  <cp:lastPrinted>2011-10-13T15:58:59Z</cp:lastPrinted>
  <dcterms:created xsi:type="dcterms:W3CDTF">2011-11-22T17:25:57Z</dcterms:created>
  <dcterms:modified xsi:type="dcterms:W3CDTF">2019-04-08T17:18:30Z</dcterms:modified>
</cp:coreProperties>
</file>