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6" r:id="rId9"/>
    <p:sldId id="267" r:id="rId10"/>
    <p:sldId id="263" r:id="rId11"/>
    <p:sldId id="264" r:id="rId12"/>
    <p:sldId id="268"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28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10/2/2017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10/2/2017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10/2/2017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10/2/2017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ncbddd/childdevelopment/index.html" TargetMode="External"/><Relationship Id="rId2" Type="http://schemas.openxmlformats.org/officeDocument/2006/relationships/hyperlink" Target="http://en.wikipedia.org/wiki/Child_development" TargetMode="External"/><Relationship Id="rId1" Type="http://schemas.openxmlformats.org/officeDocument/2006/relationships/slideLayout" Target="../slideLayouts/slideLayout2.xml"/><Relationship Id="rId4" Type="http://schemas.openxmlformats.org/officeDocument/2006/relationships/hyperlink" Target="http://www.cdc.gov/ncbddd/childdevelopment/index.html"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nctsn.org/trauma-typ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Respite care training</a:t>
            </a:r>
          </a:p>
        </p:txBody>
      </p:sp>
      <p:sp>
        <p:nvSpPr>
          <p:cNvPr id="3" name="Subtitle 2"/>
          <p:cNvSpPr>
            <a:spLocks noGrp="1"/>
          </p:cNvSpPr>
          <p:nvPr>
            <p:ph type="subTitle" idx="1"/>
          </p:nvPr>
        </p:nvSpPr>
        <p:spPr/>
        <p:txBody>
          <a:bodyPr/>
          <a:lstStyle/>
          <a:p>
            <a:r>
              <a:rPr lang="en-US" dirty="0"/>
              <a:t>For Racine County</a:t>
            </a:r>
          </a:p>
        </p:txBody>
      </p:sp>
    </p:spTree>
    <p:extLst>
      <p:ext uri="{BB962C8B-B14F-4D97-AF65-F5344CB8AC3E}">
        <p14:creationId xmlns:p14="http://schemas.microsoft.com/office/powerpoint/2010/main" val="3592543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Respite Care Training</a:t>
            </a:r>
          </a:p>
        </p:txBody>
      </p:sp>
      <p:sp>
        <p:nvSpPr>
          <p:cNvPr id="3" name="Content Placeholder 2"/>
          <p:cNvSpPr>
            <a:spLocks noGrp="1"/>
          </p:cNvSpPr>
          <p:nvPr>
            <p:ph idx="1"/>
          </p:nvPr>
        </p:nvSpPr>
        <p:spPr/>
        <p:txBody>
          <a:bodyPr>
            <a:normAutofit lnSpcReduction="10000"/>
          </a:bodyPr>
          <a:lstStyle/>
          <a:p>
            <a:pPr marL="0" indent="0">
              <a:buNone/>
            </a:pPr>
            <a:r>
              <a:rPr lang="en-US" dirty="0"/>
              <a:t>Are there things I can give the children permission to do?  What are things I can’t give permission for children to do?</a:t>
            </a:r>
          </a:p>
          <a:p>
            <a:pPr marL="0" indent="0">
              <a:buNone/>
            </a:pPr>
            <a:r>
              <a:rPr lang="en-US" dirty="0"/>
              <a:t>Respite providers cannot make decisions about a child in their care regarding issues like visits and overnights.  This doesn’t come up often, but can at times when children are in respite for a week or more.  You should be provided information from workers and foster parents about what is permissible for a child so you feel confident with decision making, but here are couple of scenarios to consider.</a:t>
            </a:r>
          </a:p>
          <a:p>
            <a:r>
              <a:rPr lang="en-US" dirty="0"/>
              <a:t>Scenario- a respite child in your care for a few weeks wants to spend the night with a friend.  </a:t>
            </a:r>
          </a:p>
          <a:p>
            <a:r>
              <a:rPr lang="en-US" dirty="0"/>
              <a:t>Scenario- a child you see on a regular basis for respite care wants to spend an extra 15 minutes on the phone with their parent.</a:t>
            </a:r>
          </a:p>
          <a:p>
            <a:pPr marL="0" indent="0">
              <a:buNone/>
            </a:pPr>
            <a:endParaRPr lang="en-US" dirty="0"/>
          </a:p>
        </p:txBody>
      </p:sp>
    </p:spTree>
    <p:extLst>
      <p:ext uri="{BB962C8B-B14F-4D97-AF65-F5344CB8AC3E}">
        <p14:creationId xmlns:p14="http://schemas.microsoft.com/office/powerpoint/2010/main" val="669895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653366"/>
          </a:xfrm>
        </p:spPr>
        <p:txBody>
          <a:bodyPr/>
          <a:lstStyle/>
          <a:p>
            <a:r>
              <a:rPr lang="en-US" dirty="0"/>
              <a:t>Respite Care Training</a:t>
            </a:r>
          </a:p>
        </p:txBody>
      </p:sp>
      <p:sp>
        <p:nvSpPr>
          <p:cNvPr id="3" name="Content Placeholder 2"/>
          <p:cNvSpPr>
            <a:spLocks noGrp="1"/>
          </p:cNvSpPr>
          <p:nvPr>
            <p:ph idx="1"/>
          </p:nvPr>
        </p:nvSpPr>
        <p:spPr>
          <a:xfrm>
            <a:off x="685800" y="1476462"/>
            <a:ext cx="10820400" cy="4742223"/>
          </a:xfrm>
        </p:spPr>
        <p:txBody>
          <a:bodyPr>
            <a:normAutofit/>
          </a:bodyPr>
          <a:lstStyle/>
          <a:p>
            <a:r>
              <a:rPr lang="en-US" sz="1800" dirty="0"/>
              <a:t>To be confident and feel enjoyment as a respite provider it’s important to remember the following:</a:t>
            </a:r>
          </a:p>
          <a:p>
            <a:r>
              <a:rPr lang="en-US" sz="1800" dirty="0"/>
              <a:t>Communication is key in respite care.  It helps all parties involved to be on the same page and support one another.  If you have a question or something doesn’t seem okay to you reach out to your contact list to talk it through or look for direction.</a:t>
            </a:r>
          </a:p>
        </p:txBody>
      </p:sp>
      <p:pic>
        <p:nvPicPr>
          <p:cNvPr id="4" name="Picture 3"/>
          <p:cNvPicPr>
            <a:picLocks noChangeAspect="1"/>
          </p:cNvPicPr>
          <p:nvPr/>
        </p:nvPicPr>
        <p:blipFill>
          <a:blip r:embed="rId2"/>
          <a:stretch>
            <a:fillRect/>
          </a:stretch>
        </p:blipFill>
        <p:spPr>
          <a:xfrm>
            <a:off x="2793535" y="2994870"/>
            <a:ext cx="6669248" cy="3863130"/>
          </a:xfrm>
          <a:prstGeom prst="rect">
            <a:avLst/>
          </a:prstGeom>
        </p:spPr>
      </p:pic>
    </p:spTree>
    <p:extLst>
      <p:ext uri="{BB962C8B-B14F-4D97-AF65-F5344CB8AC3E}">
        <p14:creationId xmlns:p14="http://schemas.microsoft.com/office/powerpoint/2010/main" val="278331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569477"/>
          </a:xfrm>
        </p:spPr>
        <p:txBody>
          <a:bodyPr>
            <a:normAutofit fontScale="90000"/>
          </a:bodyPr>
          <a:lstStyle/>
          <a:p>
            <a:r>
              <a:rPr lang="en-US" dirty="0"/>
              <a:t>Respite care training</a:t>
            </a:r>
          </a:p>
        </p:txBody>
      </p:sp>
      <p:sp>
        <p:nvSpPr>
          <p:cNvPr id="3" name="Content Placeholder 2"/>
          <p:cNvSpPr>
            <a:spLocks noGrp="1"/>
          </p:cNvSpPr>
          <p:nvPr>
            <p:ph idx="1"/>
          </p:nvPr>
        </p:nvSpPr>
        <p:spPr>
          <a:xfrm>
            <a:off x="685800" y="1476462"/>
            <a:ext cx="10820400" cy="4742223"/>
          </a:xfrm>
        </p:spPr>
        <p:txBody>
          <a:bodyPr/>
          <a:lstStyle/>
          <a:p>
            <a:r>
              <a:rPr lang="en-US" sz="2400" dirty="0"/>
              <a:t>To be confident and feel enjoyment as a respite provider it’s important to remember the following continued..</a:t>
            </a:r>
            <a:endParaRPr lang="en-US" dirty="0"/>
          </a:p>
          <a:p>
            <a:r>
              <a:rPr lang="en-US" sz="2000" dirty="0"/>
              <a:t>Don’t forget to </a:t>
            </a:r>
            <a:r>
              <a:rPr lang="en-US" sz="2000" b="1" i="1" u="sng" dirty="0"/>
              <a:t>take care of yourself </a:t>
            </a:r>
          </a:p>
          <a:p>
            <a:r>
              <a:rPr lang="en-US" sz="2000" dirty="0"/>
              <a:t>Don’t feel obligated to say yes to providing respite at times when your own life is chaotic, too busy, or simply not a good time to provide respite care.</a:t>
            </a:r>
          </a:p>
          <a:p>
            <a:endParaRPr lang="en-US" dirty="0"/>
          </a:p>
        </p:txBody>
      </p:sp>
      <p:pic>
        <p:nvPicPr>
          <p:cNvPr id="6" name="Picture 5"/>
          <p:cNvPicPr>
            <a:picLocks noChangeAspect="1"/>
          </p:cNvPicPr>
          <p:nvPr/>
        </p:nvPicPr>
        <p:blipFill>
          <a:blip r:embed="rId2"/>
          <a:stretch>
            <a:fillRect/>
          </a:stretch>
        </p:blipFill>
        <p:spPr>
          <a:xfrm>
            <a:off x="3171039" y="3330430"/>
            <a:ext cx="5041784" cy="3030868"/>
          </a:xfrm>
          <a:prstGeom prst="rect">
            <a:avLst/>
          </a:prstGeom>
        </p:spPr>
      </p:pic>
    </p:spTree>
    <p:extLst>
      <p:ext uri="{BB962C8B-B14F-4D97-AF65-F5344CB8AC3E}">
        <p14:creationId xmlns:p14="http://schemas.microsoft.com/office/powerpoint/2010/main" val="3678775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a:xfrm>
            <a:off x="685800" y="1698172"/>
            <a:ext cx="10820400" cy="4520514"/>
          </a:xfrm>
        </p:spPr>
        <p:txBody>
          <a:bodyPr/>
          <a:lstStyle/>
          <a:p>
            <a:r>
              <a:rPr lang="en-US" dirty="0"/>
              <a:t>Thank you for taking the time to learn about being a respite provider</a:t>
            </a:r>
          </a:p>
          <a:p>
            <a:r>
              <a:rPr lang="en-US" dirty="0"/>
              <a:t>Questions from the group</a:t>
            </a:r>
          </a:p>
          <a:p>
            <a:endParaRPr lang="en-US" dirty="0"/>
          </a:p>
        </p:txBody>
      </p:sp>
      <p:pic>
        <p:nvPicPr>
          <p:cNvPr id="4" name="Picture 3"/>
          <p:cNvPicPr>
            <a:picLocks noChangeAspect="1"/>
          </p:cNvPicPr>
          <p:nvPr/>
        </p:nvPicPr>
        <p:blipFill>
          <a:blip r:embed="rId2"/>
          <a:stretch>
            <a:fillRect/>
          </a:stretch>
        </p:blipFill>
        <p:spPr>
          <a:xfrm>
            <a:off x="3562350" y="2631233"/>
            <a:ext cx="5067300" cy="3452326"/>
          </a:xfrm>
          <a:prstGeom prst="rect">
            <a:avLst/>
          </a:prstGeom>
        </p:spPr>
      </p:pic>
    </p:spTree>
    <p:extLst>
      <p:ext uri="{BB962C8B-B14F-4D97-AF65-F5344CB8AC3E}">
        <p14:creationId xmlns:p14="http://schemas.microsoft.com/office/powerpoint/2010/main" val="797503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Respite care training</a:t>
            </a:r>
          </a:p>
        </p:txBody>
      </p:sp>
      <p:sp>
        <p:nvSpPr>
          <p:cNvPr id="3" name="Content Placeholder 2"/>
          <p:cNvSpPr>
            <a:spLocks noGrp="1"/>
          </p:cNvSpPr>
          <p:nvPr>
            <p:ph idx="1"/>
          </p:nvPr>
        </p:nvSpPr>
        <p:spPr/>
        <p:txBody>
          <a:bodyPr/>
          <a:lstStyle/>
          <a:p>
            <a:r>
              <a:rPr lang="en-US" dirty="0"/>
              <a:t>What is a respite care provider?</a:t>
            </a:r>
          </a:p>
          <a:p>
            <a:pPr marL="0" indent="0">
              <a:buNone/>
            </a:pPr>
            <a:r>
              <a:rPr lang="en-US" dirty="0"/>
              <a:t>Respite care providers for foster families offer short term child care in their home.  This gives foster families a break when needed, or helps them out in times of crisis or emergency.  Respite care is provided when it works within the respite provider’s schedule.  </a:t>
            </a:r>
          </a:p>
          <a:p>
            <a:pPr marL="0" indent="0">
              <a:buNone/>
            </a:pPr>
            <a:r>
              <a:rPr lang="en-US" dirty="0"/>
              <a:t>Respite care helps prevent burn out for foster families and often times respite providers will build relationships with children and foster families and be a consistent respite provider for a child.  This helps to create additional positive, adult interactions for children in foster care.</a:t>
            </a:r>
          </a:p>
        </p:txBody>
      </p:sp>
    </p:spTree>
    <p:extLst>
      <p:ext uri="{BB962C8B-B14F-4D97-AF65-F5344CB8AC3E}">
        <p14:creationId xmlns:p14="http://schemas.microsoft.com/office/powerpoint/2010/main" val="891090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Respite care Training</a:t>
            </a:r>
          </a:p>
        </p:txBody>
      </p:sp>
      <p:sp>
        <p:nvSpPr>
          <p:cNvPr id="3" name="Content Placeholder 2"/>
          <p:cNvSpPr>
            <a:spLocks noGrp="1"/>
          </p:cNvSpPr>
          <p:nvPr>
            <p:ph idx="1"/>
          </p:nvPr>
        </p:nvSpPr>
        <p:spPr/>
        <p:txBody>
          <a:bodyPr/>
          <a:lstStyle/>
          <a:p>
            <a:r>
              <a:rPr lang="en-US" dirty="0"/>
              <a:t>Who uses respite care?</a:t>
            </a:r>
          </a:p>
          <a:p>
            <a:pPr marL="0" indent="0">
              <a:buNone/>
            </a:pPr>
            <a:endParaRPr lang="en-US" dirty="0"/>
          </a:p>
          <a:p>
            <a:r>
              <a:rPr lang="en-US" dirty="0"/>
              <a:t>Foster parents use respite care for children placed in their home.  Foster parents can be relatives, too, of the children in their care.  </a:t>
            </a:r>
          </a:p>
          <a:p>
            <a:endParaRPr lang="en-US" dirty="0"/>
          </a:p>
          <a:p>
            <a:r>
              <a:rPr lang="en-US" dirty="0"/>
              <a:t>Foster parents can use respite care for emergencies, for self care, to give the child(</a:t>
            </a:r>
            <a:r>
              <a:rPr lang="en-US" dirty="0" err="1"/>
              <a:t>ren</a:t>
            </a:r>
            <a:r>
              <a:rPr lang="en-US" dirty="0"/>
              <a:t>) and caregivers a break, and for scheduling conflicts.  </a:t>
            </a:r>
          </a:p>
        </p:txBody>
      </p:sp>
    </p:spTree>
    <p:extLst>
      <p:ext uri="{BB962C8B-B14F-4D97-AF65-F5344CB8AC3E}">
        <p14:creationId xmlns:p14="http://schemas.microsoft.com/office/powerpoint/2010/main" val="2716033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Respite Care Training</a:t>
            </a:r>
          </a:p>
        </p:txBody>
      </p:sp>
      <p:sp>
        <p:nvSpPr>
          <p:cNvPr id="3" name="Content Placeholder 2"/>
          <p:cNvSpPr>
            <a:spLocks noGrp="1"/>
          </p:cNvSpPr>
          <p:nvPr>
            <p:ph idx="1"/>
          </p:nvPr>
        </p:nvSpPr>
        <p:spPr/>
        <p:txBody>
          <a:bodyPr/>
          <a:lstStyle/>
          <a:p>
            <a:pPr marL="0" indent="0">
              <a:buNone/>
            </a:pPr>
            <a:r>
              <a:rPr lang="en-US" dirty="0"/>
              <a:t>How is respite care arranged?</a:t>
            </a:r>
          </a:p>
          <a:p>
            <a:r>
              <a:rPr lang="en-US" dirty="0"/>
              <a:t>Foster parents can let the foster care workers know when they need respite and respite providers receive a call from the worker to inquire if you are available for respite </a:t>
            </a:r>
          </a:p>
          <a:p>
            <a:r>
              <a:rPr lang="en-US" dirty="0"/>
              <a:t>Sometimes foster parents can arrange the respite if there is already an established understanding between the foster home, specific respite home, and workers about an ongoing arrangement for respite</a:t>
            </a:r>
          </a:p>
          <a:p>
            <a:r>
              <a:rPr lang="en-US" dirty="0"/>
              <a:t>There are times of emergency when a county worker may call a respite provider looking for emergency respite and there is very little notice as respite could be needed a soon as possible</a:t>
            </a:r>
          </a:p>
          <a:p>
            <a:r>
              <a:rPr lang="en-US" dirty="0"/>
              <a:t>There is a rate of 25.00 per day per child for respite care providers</a:t>
            </a:r>
          </a:p>
        </p:txBody>
      </p:sp>
    </p:spTree>
    <p:extLst>
      <p:ext uri="{BB962C8B-B14F-4D97-AF65-F5344CB8AC3E}">
        <p14:creationId xmlns:p14="http://schemas.microsoft.com/office/powerpoint/2010/main" val="2654135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Respite care Training</a:t>
            </a:r>
          </a:p>
        </p:txBody>
      </p:sp>
      <p:sp>
        <p:nvSpPr>
          <p:cNvPr id="3" name="Content Placeholder 2"/>
          <p:cNvSpPr>
            <a:spLocks noGrp="1"/>
          </p:cNvSpPr>
          <p:nvPr>
            <p:ph idx="1"/>
          </p:nvPr>
        </p:nvSpPr>
        <p:spPr>
          <a:xfrm>
            <a:off x="685800" y="1887524"/>
            <a:ext cx="10820400" cy="4331162"/>
          </a:xfrm>
        </p:spPr>
        <p:txBody>
          <a:bodyPr>
            <a:normAutofit fontScale="92500" lnSpcReduction="10000"/>
          </a:bodyPr>
          <a:lstStyle/>
          <a:p>
            <a:r>
              <a:rPr lang="en-US" b="1" dirty="0"/>
              <a:t>What information should I have when providing respite care?</a:t>
            </a:r>
          </a:p>
          <a:p>
            <a:r>
              <a:rPr lang="en-US" sz="1900" dirty="0">
                <a:effectLst>
                  <a:outerShdw dist="38100" dir="2700000" algn="bl">
                    <a:schemeClr val="accent5"/>
                  </a:outerShdw>
                </a:effectLst>
              </a:rPr>
              <a:t>Case manager name and contact information</a:t>
            </a:r>
            <a:endParaRPr lang="en-US" sz="1900" dirty="0"/>
          </a:p>
          <a:p>
            <a:r>
              <a:rPr lang="en-US" sz="1900" dirty="0">
                <a:effectLst>
                  <a:outerShdw dist="38100" dir="2700000" algn="bl">
                    <a:schemeClr val="accent5"/>
                  </a:outerShdw>
                </a:effectLst>
              </a:rPr>
              <a:t>Foster parent name and contact information</a:t>
            </a:r>
            <a:endParaRPr lang="en-US" sz="1900" dirty="0"/>
          </a:p>
          <a:p>
            <a:r>
              <a:rPr lang="en-US" sz="1900" dirty="0">
                <a:effectLst>
                  <a:outerShdw dist="38100" dir="2700000" algn="bl">
                    <a:schemeClr val="accent5"/>
                  </a:outerShdw>
                </a:effectLst>
              </a:rPr>
              <a:t>Birth parent name and contact information when applicable</a:t>
            </a:r>
            <a:endParaRPr lang="en-US" sz="1900" dirty="0"/>
          </a:p>
          <a:p>
            <a:r>
              <a:rPr lang="en-US" sz="1900" dirty="0">
                <a:effectLst>
                  <a:outerShdw dist="38100" dir="2700000" algn="bl">
                    <a:schemeClr val="accent5"/>
                  </a:outerShdw>
                </a:effectLst>
              </a:rPr>
              <a:t>Medication needs</a:t>
            </a:r>
            <a:endParaRPr lang="en-US" sz="1900" dirty="0"/>
          </a:p>
          <a:p>
            <a:r>
              <a:rPr lang="en-US" sz="1900" dirty="0">
                <a:effectLst>
                  <a:outerShdw dist="38100" dir="2700000" algn="bl">
                    <a:schemeClr val="accent5"/>
                  </a:outerShdw>
                </a:effectLst>
              </a:rPr>
              <a:t>Dietary needs</a:t>
            </a:r>
            <a:endParaRPr lang="en-US" sz="1900" dirty="0"/>
          </a:p>
          <a:p>
            <a:r>
              <a:rPr lang="en-US" sz="1900" dirty="0">
                <a:effectLst>
                  <a:outerShdw dist="38100" dir="2700000" algn="bl">
                    <a:schemeClr val="accent5"/>
                  </a:outerShdw>
                </a:effectLst>
              </a:rPr>
              <a:t>Physical and/or cognitive disabilities</a:t>
            </a:r>
            <a:endParaRPr lang="en-US" sz="1900" dirty="0"/>
          </a:p>
          <a:p>
            <a:r>
              <a:rPr lang="en-US" sz="1900" dirty="0">
                <a:effectLst>
                  <a:outerShdw dist="38100" dir="2700000" algn="bl">
                    <a:schemeClr val="accent5"/>
                  </a:outerShdw>
                </a:effectLst>
              </a:rPr>
              <a:t>Behavioral and emotional needs of the child to help respite providers care the child (ex: afraid of the dark and needs a night light, tell plans in advance for the day or the child gets anxious)</a:t>
            </a:r>
            <a:endParaRPr lang="en-US" sz="1900" dirty="0"/>
          </a:p>
          <a:p>
            <a:r>
              <a:rPr lang="en-US" sz="1900" dirty="0">
                <a:effectLst>
                  <a:outerShdw dist="38100" dir="2700000" algn="bl">
                    <a:schemeClr val="accent5"/>
                  </a:outerShdw>
                </a:effectLst>
              </a:rPr>
              <a:t>Foster care unit names and contact information</a:t>
            </a:r>
            <a:endParaRPr lang="en-US" sz="1900" dirty="0"/>
          </a:p>
          <a:p>
            <a:r>
              <a:rPr lang="en-US" sz="1900" dirty="0">
                <a:effectLst>
                  <a:outerShdw dist="38100" dir="2700000" algn="bl">
                    <a:schemeClr val="accent5"/>
                  </a:outerShdw>
                </a:effectLst>
              </a:rPr>
              <a:t>Dates of care</a:t>
            </a:r>
            <a:endParaRPr lang="en-US" sz="1900" dirty="0"/>
          </a:p>
          <a:p>
            <a:r>
              <a:rPr lang="en-US" sz="1900" dirty="0">
                <a:effectLst>
                  <a:outerShdw dist="38100" dir="2700000" algn="bl">
                    <a:schemeClr val="accent5"/>
                  </a:outerShdw>
                </a:effectLst>
              </a:rPr>
              <a:t>When applicable: school information, doctor information, visitation information</a:t>
            </a:r>
            <a:endParaRPr lang="en-US" sz="1900" dirty="0"/>
          </a:p>
          <a:p>
            <a:endParaRPr lang="en-US" dirty="0"/>
          </a:p>
        </p:txBody>
      </p:sp>
    </p:spTree>
    <p:extLst>
      <p:ext uri="{BB962C8B-B14F-4D97-AF65-F5344CB8AC3E}">
        <p14:creationId xmlns:p14="http://schemas.microsoft.com/office/powerpoint/2010/main" val="2565539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Respite Care Training</a:t>
            </a:r>
          </a:p>
        </p:txBody>
      </p:sp>
      <p:sp>
        <p:nvSpPr>
          <p:cNvPr id="3" name="Content Placeholder 2"/>
          <p:cNvSpPr>
            <a:spLocks noGrp="1"/>
          </p:cNvSpPr>
          <p:nvPr>
            <p:ph idx="1"/>
          </p:nvPr>
        </p:nvSpPr>
        <p:spPr/>
        <p:txBody>
          <a:bodyPr/>
          <a:lstStyle/>
          <a:p>
            <a:r>
              <a:rPr lang="en-US" dirty="0"/>
              <a:t>What if there’s an emergency while providing respite care?</a:t>
            </a:r>
          </a:p>
          <a:p>
            <a:pPr marL="0" indent="0">
              <a:buNone/>
            </a:pPr>
            <a:endParaRPr lang="en-US" dirty="0"/>
          </a:p>
          <a:p>
            <a:pPr marL="0" indent="0">
              <a:buNone/>
            </a:pPr>
            <a:r>
              <a:rPr lang="en-US" dirty="0"/>
              <a:t>Have your emergency contact list ready to go before respite begins</a:t>
            </a:r>
          </a:p>
          <a:p>
            <a:pPr marL="0" indent="0">
              <a:buNone/>
            </a:pPr>
            <a:r>
              <a:rPr lang="en-US" dirty="0"/>
              <a:t>Scenario1:  A child you are providing respite care for falls and injures their arm.  What do you do?</a:t>
            </a:r>
          </a:p>
          <a:p>
            <a:pPr marL="0" indent="0">
              <a:buNone/>
            </a:pPr>
            <a:endParaRPr lang="en-US" dirty="0"/>
          </a:p>
          <a:p>
            <a:pPr marL="0" indent="0">
              <a:buNone/>
            </a:pPr>
            <a:r>
              <a:rPr lang="en-US" dirty="0"/>
              <a:t>Scenario 2: A child you are providing respite for is supposed to have medication in the evening from what the foster parent stated, but there are no medications provided when you unpack their things.  What do you do?</a:t>
            </a:r>
          </a:p>
        </p:txBody>
      </p:sp>
    </p:spTree>
    <p:extLst>
      <p:ext uri="{BB962C8B-B14F-4D97-AF65-F5344CB8AC3E}">
        <p14:creationId xmlns:p14="http://schemas.microsoft.com/office/powerpoint/2010/main" val="506807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Respite care training</a:t>
            </a:r>
          </a:p>
        </p:txBody>
      </p:sp>
      <p:sp>
        <p:nvSpPr>
          <p:cNvPr id="3" name="Content Placeholder 2"/>
          <p:cNvSpPr>
            <a:spLocks noGrp="1"/>
          </p:cNvSpPr>
          <p:nvPr>
            <p:ph idx="1"/>
          </p:nvPr>
        </p:nvSpPr>
        <p:spPr/>
        <p:txBody>
          <a:bodyPr>
            <a:normAutofit lnSpcReduction="10000"/>
          </a:bodyPr>
          <a:lstStyle/>
          <a:p>
            <a:r>
              <a:rPr lang="en-US" dirty="0"/>
              <a:t>Child development and the effects of trauma on development</a:t>
            </a:r>
          </a:p>
          <a:p>
            <a:r>
              <a:rPr lang="en-US" dirty="0"/>
              <a:t>What is child development?</a:t>
            </a:r>
          </a:p>
          <a:p>
            <a:pPr marL="0" indent="0">
              <a:buNone/>
            </a:pPr>
            <a:r>
              <a:rPr lang="en-US" sz="2000" dirty="0"/>
              <a:t>Child development refers to the biological, psychological and emotional changes that occur in human beings between birth and the end of adolescence, as the individual progresses from dependency to increasing autonomy. It is a continuous process with a predictable sequence yet having a unique course for every child-</a:t>
            </a:r>
            <a:r>
              <a:rPr lang="en-US" sz="2000" dirty="0">
                <a:hlinkClick r:id="rId2"/>
              </a:rPr>
              <a:t>en.wikipedia.org</a:t>
            </a:r>
            <a:endParaRPr lang="en-US" sz="2000" dirty="0"/>
          </a:p>
          <a:p>
            <a:pPr marL="0" indent="0">
              <a:buNone/>
            </a:pPr>
            <a:r>
              <a:rPr lang="en-US" sz="2000" dirty="0"/>
              <a:t>The early years of a child's life are very important for his or her health and development. Parents, health professionals, educators, and others can work together as partners to help children grow up to reach their full potential.</a:t>
            </a:r>
          </a:p>
          <a:p>
            <a:pPr marL="0" indent="0">
              <a:buNone/>
            </a:pPr>
            <a:r>
              <a:rPr lang="en-US" sz="2000" b="1" dirty="0">
                <a:hlinkClick r:id="rId3"/>
              </a:rPr>
              <a:t>CDC - Child Development, Home - NCBDDD</a:t>
            </a:r>
            <a:endParaRPr lang="en-US" sz="2000" b="1" dirty="0"/>
          </a:p>
          <a:p>
            <a:pPr marL="0" indent="0">
              <a:buNone/>
            </a:pPr>
            <a:r>
              <a:rPr lang="en-US" sz="2000" i="1" dirty="0">
                <a:hlinkClick r:id="rId4"/>
              </a:rPr>
              <a:t>www.cdc.gov/ncbddd/childdevelopment/index.html</a:t>
            </a:r>
            <a:endParaRPr lang="en-US" sz="2000" i="1" dirty="0"/>
          </a:p>
          <a:p>
            <a:pPr marL="0" indent="0">
              <a:buNone/>
            </a:pPr>
            <a:endParaRPr lang="en-US" i="1" dirty="0"/>
          </a:p>
          <a:p>
            <a:pPr marL="0" indent="0">
              <a:buNone/>
            </a:pPr>
            <a:endParaRPr lang="en-US" dirty="0"/>
          </a:p>
        </p:txBody>
      </p:sp>
    </p:spTree>
    <p:extLst>
      <p:ext uri="{BB962C8B-B14F-4D97-AF65-F5344CB8AC3E}">
        <p14:creationId xmlns:p14="http://schemas.microsoft.com/office/powerpoint/2010/main" val="2359882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Respite care training</a:t>
            </a:r>
          </a:p>
        </p:txBody>
      </p:sp>
      <p:sp>
        <p:nvSpPr>
          <p:cNvPr id="3" name="Content Placeholder 2"/>
          <p:cNvSpPr>
            <a:spLocks noGrp="1"/>
          </p:cNvSpPr>
          <p:nvPr>
            <p:ph idx="1"/>
          </p:nvPr>
        </p:nvSpPr>
        <p:spPr/>
        <p:txBody>
          <a:bodyPr/>
          <a:lstStyle/>
          <a:p>
            <a:r>
              <a:rPr lang="en-US" dirty="0"/>
              <a:t>Child development and the effects of trauma on development</a:t>
            </a:r>
          </a:p>
          <a:p>
            <a:r>
              <a:rPr lang="en-US" dirty="0"/>
              <a:t>What is trauma?</a:t>
            </a:r>
          </a:p>
          <a:p>
            <a:pPr marL="0" indent="0">
              <a:buNone/>
            </a:pPr>
            <a:r>
              <a:rPr lang="en-US" dirty="0"/>
              <a:t>Typically, complex trauma exposure involves the simultaneous or sequential occurrence of child maltreatment—including psychological maltreatment, neglect, physical and sexual abuse, and domestic violence—that is chronic, begins in early childhood, and occurs within the primary caregiving system-NCTSN</a:t>
            </a:r>
          </a:p>
          <a:p>
            <a:pPr marL="0" indent="0">
              <a:buNone/>
            </a:pPr>
            <a:r>
              <a:rPr lang="en-US" b="1" dirty="0">
                <a:hlinkClick r:id="rId2"/>
              </a:rPr>
              <a:t>Types of Traumatic Stress | National ... - Child Trauma Home</a:t>
            </a:r>
            <a:endParaRPr lang="en-US" b="1" dirty="0"/>
          </a:p>
          <a:p>
            <a:pPr marL="0" indent="0">
              <a:buNone/>
            </a:pPr>
            <a:r>
              <a:rPr lang="en-US" i="1" dirty="0">
                <a:hlinkClick r:id="rId2"/>
              </a:rPr>
              <a:t>www.nctsn.org/trauma-types</a:t>
            </a:r>
            <a:endParaRPr lang="en-US" i="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857644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Respite Care Training</a:t>
            </a:r>
          </a:p>
        </p:txBody>
      </p:sp>
      <p:sp>
        <p:nvSpPr>
          <p:cNvPr id="3" name="Content Placeholder 2"/>
          <p:cNvSpPr>
            <a:spLocks noGrp="1"/>
          </p:cNvSpPr>
          <p:nvPr>
            <p:ph idx="1"/>
          </p:nvPr>
        </p:nvSpPr>
        <p:spPr/>
        <p:txBody>
          <a:bodyPr>
            <a:normAutofit fontScale="92500" lnSpcReduction="10000"/>
          </a:bodyPr>
          <a:lstStyle/>
          <a:p>
            <a:r>
              <a:rPr lang="en-US" dirty="0"/>
              <a:t>Effects of trauma on emotions, behavior, and learning</a:t>
            </a:r>
          </a:p>
          <a:p>
            <a:r>
              <a:rPr lang="en-US" sz="1400" dirty="0"/>
              <a:t>Children who have experienced complex trauma often have difficulty identifying, expressing, and managing emotions, and may have limited language for feeling states.  They often internalize and/or externalize stress reactions and as a result may experience significant depression, anxiety, or anger.. Their emotional responses may be unpredictable or explosive. A child may react to a reminder of a traumatic event with trembling, anger, sadness, or avoidance. For a child with a complex trauma history, reminders of various traumatic events may be everywhere in the environment. Such a child may react often, react powerfully, and have difficulty calming down when upset. Since the traumas are often of an interpersonal nature, even mildly stressful interactions with others may serve as trauma reminders and trigger intense emotional responses. – NCTSN</a:t>
            </a:r>
          </a:p>
          <a:p>
            <a:r>
              <a:rPr lang="en-US" sz="1400" dirty="0"/>
              <a:t>A child with a complex trauma history may be easily triggered or “set off” and is more likely to react very intensely.  The child may struggle with self-regulation (i.e., knowing how to calm down) and may lack impulse control or the ability to think through consequences before acting.  As a result, complexly traumatized children may behave in ways that appear unpredictable, oppositional, volatile, and extreme.  A child who feels powerless or who grew up fearing an abusive authority figure may react defensively and aggressively in response to perceived blame or attack, or alternately, may at times be overcontrolled, rigid, and unusually compliant with adults. -NCTSN</a:t>
            </a:r>
          </a:p>
          <a:p>
            <a:r>
              <a:rPr lang="en-US" sz="1400" dirty="0"/>
              <a:t>Children with complex trauma histories may have problems thinking clearly, reasoning, or problem solving. They may be unable to plan ahead, anticipate the future, and act accordingly. When children grow up under conditions of constant threat, all their internal resources go toward survival. When their bodies and minds have learned to be in chronic stress response mode, they may have trouble thinking a problem through calmly and considering multiple alternatives. They may find it hard to acquire new skills or take in new information. They may struggle with sustaining attention or curiosity or be distracted by reactions to trauma reminders. They may show deficits in language development and abstract reasoning skills. Many children who have experienced complex trauma have learning difficulties that may require support in the academic environment.-NCTSN</a:t>
            </a:r>
          </a:p>
          <a:p>
            <a:endParaRPr lang="en-US" dirty="0"/>
          </a:p>
        </p:txBody>
      </p:sp>
    </p:spTree>
    <p:extLst>
      <p:ext uri="{BB962C8B-B14F-4D97-AF65-F5344CB8AC3E}">
        <p14:creationId xmlns:p14="http://schemas.microsoft.com/office/powerpoint/2010/main" val="325093532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TM04033937[[fn=Vapor Trail]]</Template>
  <TotalTime>345</TotalTime>
  <Words>1034</Words>
  <Application>Microsoft Office PowerPoint</Application>
  <PresentationFormat>Widescreen</PresentationFormat>
  <Paragraphs>70</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Century Gothic</vt:lpstr>
      <vt:lpstr>Vapor Trail</vt:lpstr>
      <vt:lpstr>Respite care training</vt:lpstr>
      <vt:lpstr>Respite care training</vt:lpstr>
      <vt:lpstr>Respite care Training</vt:lpstr>
      <vt:lpstr>Respite Care Training</vt:lpstr>
      <vt:lpstr>Respite care Training</vt:lpstr>
      <vt:lpstr>Respite Care Training</vt:lpstr>
      <vt:lpstr>Respite care training</vt:lpstr>
      <vt:lpstr>Respite care training</vt:lpstr>
      <vt:lpstr>Respite Care Training</vt:lpstr>
      <vt:lpstr>Respite Care Training</vt:lpstr>
      <vt:lpstr>Respite Care Training</vt:lpstr>
      <vt:lpstr>Respite care training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Respite care training</dc:title>
  <dc:creator>Watkins, Rebecca M.</dc:creator>
  <cp:lastModifiedBy>Chiappetta, Dan</cp:lastModifiedBy>
  <cp:revision>30</cp:revision>
  <dcterms:created xsi:type="dcterms:W3CDTF">2017-05-22T20:39:26Z</dcterms:created>
  <dcterms:modified xsi:type="dcterms:W3CDTF">2017-10-02T13:42:46Z</dcterms:modified>
</cp:coreProperties>
</file>