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B045"/>
    <a:srgbClr val="2A56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82" autoAdjust="0"/>
  </p:normalViewPr>
  <p:slideViewPr>
    <p:cSldViewPr>
      <p:cViewPr varScale="1">
        <p:scale>
          <a:sx n="46" d="100"/>
          <a:sy n="46" d="100"/>
        </p:scale>
        <p:origin x="2274" y="4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F7C46989-5638-4F86-B7AD-C5A7F02AC45B}" type="datetimeFigureOut">
              <a:rPr lang="en-US" smtClean="0"/>
              <a:t>8/29/2017</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24C36EE2-B77F-4D97-87B3-9B4D6A4569B7}" type="slidenum">
              <a:rPr lang="en-US" smtClean="0"/>
              <a:t>‹#›</a:t>
            </a:fld>
            <a:endParaRPr lang="en-US"/>
          </a:p>
        </p:txBody>
      </p:sp>
    </p:spTree>
    <p:extLst>
      <p:ext uri="{BB962C8B-B14F-4D97-AF65-F5344CB8AC3E}">
        <p14:creationId xmlns:p14="http://schemas.microsoft.com/office/powerpoint/2010/main" val="25252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36EE2-B77F-4D97-87B3-9B4D6A4569B7}" type="slidenum">
              <a:rPr lang="en-US" smtClean="0"/>
              <a:t>2</a:t>
            </a:fld>
            <a:endParaRPr lang="en-US"/>
          </a:p>
        </p:txBody>
      </p:sp>
    </p:spTree>
    <p:extLst>
      <p:ext uri="{BB962C8B-B14F-4D97-AF65-F5344CB8AC3E}">
        <p14:creationId xmlns:p14="http://schemas.microsoft.com/office/powerpoint/2010/main" val="3549821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4C16B9-5FD4-4BC6-B5EC-2E625EBAAEE3}"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427281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16B9-5FD4-4BC6-B5EC-2E625EBAAEE3}"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277760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16B9-5FD4-4BC6-B5EC-2E625EBAAEE3}"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2066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4C16B9-5FD4-4BC6-B5EC-2E625EBAAEE3}"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40070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4C16B9-5FD4-4BC6-B5EC-2E625EBAAEE3}"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345051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4C16B9-5FD4-4BC6-B5EC-2E625EBAAEE3}"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298869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4C16B9-5FD4-4BC6-B5EC-2E625EBAAEE3}"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428241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4C16B9-5FD4-4BC6-B5EC-2E625EBAAEE3}"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86611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C16B9-5FD4-4BC6-B5EC-2E625EBAAEE3}"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131727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C16B9-5FD4-4BC6-B5EC-2E625EBAAEE3}"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148045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C16B9-5FD4-4BC6-B5EC-2E625EBAAEE3}"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14481-1B88-47CE-9D12-B98B799B9C6D}" type="slidenum">
              <a:rPr lang="en-US" smtClean="0"/>
              <a:t>‹#›</a:t>
            </a:fld>
            <a:endParaRPr lang="en-US"/>
          </a:p>
        </p:txBody>
      </p:sp>
    </p:spTree>
    <p:extLst>
      <p:ext uri="{BB962C8B-B14F-4D97-AF65-F5344CB8AC3E}">
        <p14:creationId xmlns:p14="http://schemas.microsoft.com/office/powerpoint/2010/main" val="399610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094C16B9-5FD4-4BC6-B5EC-2E625EBAAEE3}" type="datetimeFigureOut">
              <a:rPr lang="en-US" smtClean="0"/>
              <a:t>8/29/2017</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BE14481-1B88-47CE-9D12-B98B799B9C6D}" type="slidenum">
              <a:rPr lang="en-US" smtClean="0"/>
              <a:t>‹#›</a:t>
            </a:fld>
            <a:endParaRPr lang="en-US"/>
          </a:p>
        </p:txBody>
      </p:sp>
    </p:spTree>
    <p:extLst>
      <p:ext uri="{BB962C8B-B14F-4D97-AF65-F5344CB8AC3E}">
        <p14:creationId xmlns:p14="http://schemas.microsoft.com/office/powerpoint/2010/main" val="332793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464" b="38132"/>
          <a:stretch/>
        </p:blipFill>
        <p:spPr bwMode="auto">
          <a:xfrm>
            <a:off x="-2" y="-1"/>
            <a:ext cx="7772399" cy="3026247"/>
          </a:xfrm>
          <a:prstGeom prst="rect">
            <a:avLst/>
          </a:prstGeom>
          <a:noFill/>
          <a:ln w="12700">
            <a:solidFill>
              <a:schemeClr val="bg1"/>
            </a:solidFill>
          </a:ln>
          <a:extLst>
            <a:ext uri="{909E8E84-426E-40DD-AFC4-6F175D3DCCD1}">
              <a14:hiddenFill xmlns:a14="http://schemas.microsoft.com/office/drawing/2010/main">
                <a:solidFill>
                  <a:srgbClr val="FFFFFF"/>
                </a:solidFill>
              </a14:hiddenFill>
            </a:ext>
          </a:extLst>
        </p:spPr>
      </p:pic>
      <p:pic>
        <p:nvPicPr>
          <p:cNvPr id="6" name="Picture 5" descr="Q:\_MARKETING LIBRARY\LOGOS\MAIN Healthstat Logo\HS_Logo_Trademark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9448800"/>
            <a:ext cx="2053787" cy="5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1394" y="3036386"/>
            <a:ext cx="7772400" cy="1947271"/>
          </a:xfrm>
          <a:prstGeom prst="rect">
            <a:avLst/>
          </a:prstGeom>
          <a:solidFill>
            <a:srgbClr val="2A568F"/>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4953000"/>
            <a:ext cx="2133600" cy="44196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33600" y="4953001"/>
            <a:ext cx="5638800" cy="4413848"/>
          </a:xfrm>
          <a:prstGeom prst="rect">
            <a:avLst/>
          </a:prstGeom>
          <a:solidFill>
            <a:srgbClr val="6BB0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3400" y="1106692"/>
            <a:ext cx="4138448" cy="2474708"/>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85952" y="1177764"/>
            <a:ext cx="4085896" cy="1841530"/>
          </a:xfrm>
          <a:prstGeom prst="rect">
            <a:avLst/>
          </a:prstGeom>
          <a:noFill/>
        </p:spPr>
        <p:txBody>
          <a:bodyPr wrap="square" rtlCol="0">
            <a:spAutoFit/>
          </a:bodyPr>
          <a:lstStyle/>
          <a:p>
            <a:pPr lvl="0">
              <a:spcAft>
                <a:spcPts val="200"/>
              </a:spcAft>
            </a:pPr>
            <a:r>
              <a:rPr lang="en-US" sz="4800" dirty="0">
                <a:solidFill>
                  <a:srgbClr val="6BB045"/>
                </a:solidFill>
                <a:latin typeface="Franklin Gothic Demi" panose="020B0703020102020204" pitchFamily="34" charset="0"/>
              </a:rPr>
              <a:t>HEALTH MATTERS</a:t>
            </a:r>
          </a:p>
          <a:p>
            <a:pPr lvl="0">
              <a:spcAft>
                <a:spcPts val="200"/>
              </a:spcAft>
            </a:pPr>
            <a:r>
              <a:rPr lang="en-US" sz="1600" dirty="0" err="1">
                <a:solidFill>
                  <a:schemeClr val="bg1"/>
                </a:solidFill>
                <a:latin typeface="Franklin Gothic Demi" panose="020B0703020102020204" pitchFamily="34" charset="0"/>
              </a:rPr>
              <a:t>Healthstat</a:t>
            </a:r>
            <a:r>
              <a:rPr lang="en-US" sz="1600" dirty="0">
                <a:solidFill>
                  <a:schemeClr val="bg1"/>
                </a:solidFill>
                <a:latin typeface="Franklin Gothic Demi" panose="020B0703020102020204" pitchFamily="34" charset="0"/>
              </a:rPr>
              <a:t> Wellness Newsletter</a:t>
            </a:r>
            <a:endParaRPr lang="en-US" sz="4800" dirty="0">
              <a:solidFill>
                <a:schemeClr val="bg1"/>
              </a:solidFill>
              <a:latin typeface="Franklin Gothic Demi" panose="020B0703020102020204" pitchFamily="34" charset="0"/>
            </a:endParaRPr>
          </a:p>
        </p:txBody>
      </p:sp>
      <p:sp>
        <p:nvSpPr>
          <p:cNvPr id="12" name="TextBox 11"/>
          <p:cNvSpPr txBox="1"/>
          <p:nvPr/>
        </p:nvSpPr>
        <p:spPr>
          <a:xfrm>
            <a:off x="557377" y="3108196"/>
            <a:ext cx="3833648" cy="369332"/>
          </a:xfrm>
          <a:prstGeom prst="rect">
            <a:avLst/>
          </a:prstGeom>
          <a:noFill/>
        </p:spPr>
        <p:txBody>
          <a:bodyPr wrap="square" rtlCol="0">
            <a:spAutoFit/>
          </a:bodyPr>
          <a:lstStyle/>
          <a:p>
            <a:r>
              <a:rPr lang="en-US" dirty="0">
                <a:solidFill>
                  <a:schemeClr val="bg1"/>
                </a:solidFill>
                <a:latin typeface="Franklin Gothic Book" panose="020B0503020102020204" pitchFamily="34" charset="0"/>
              </a:rPr>
              <a:t>Disease Prevention and Management</a:t>
            </a:r>
          </a:p>
        </p:txBody>
      </p:sp>
      <p:sp>
        <p:nvSpPr>
          <p:cNvPr id="13" name="TextBox 12"/>
          <p:cNvSpPr txBox="1"/>
          <p:nvPr/>
        </p:nvSpPr>
        <p:spPr>
          <a:xfrm>
            <a:off x="5152827" y="124217"/>
            <a:ext cx="2463560" cy="307777"/>
          </a:xfrm>
          <a:prstGeom prst="rect">
            <a:avLst/>
          </a:prstGeom>
          <a:noFill/>
        </p:spPr>
        <p:txBody>
          <a:bodyPr wrap="square" rtlCol="0">
            <a:spAutoFit/>
          </a:bodyPr>
          <a:lstStyle/>
          <a:p>
            <a:pPr algn="r"/>
            <a:r>
              <a:rPr lang="en-US" sz="1400" dirty="0">
                <a:solidFill>
                  <a:schemeClr val="bg1"/>
                </a:solidFill>
                <a:latin typeface="Franklin Gothic Book" panose="020B0503020102020204" pitchFamily="34" charset="0"/>
              </a:rPr>
              <a:t>SEPTEMBER 2017</a:t>
            </a:r>
          </a:p>
        </p:txBody>
      </p:sp>
      <p:sp>
        <p:nvSpPr>
          <p:cNvPr id="16" name="TextBox 15"/>
          <p:cNvSpPr txBox="1"/>
          <p:nvPr/>
        </p:nvSpPr>
        <p:spPr>
          <a:xfrm>
            <a:off x="495297" y="3852652"/>
            <a:ext cx="6781799" cy="600164"/>
          </a:xfrm>
          <a:prstGeom prst="rect">
            <a:avLst/>
          </a:prstGeom>
          <a:noFill/>
        </p:spPr>
        <p:txBody>
          <a:bodyPr wrap="square" rtlCol="0">
            <a:spAutoFit/>
          </a:bodyPr>
          <a:lstStyle/>
          <a:p>
            <a:r>
              <a:rPr lang="en-US" sz="1100" dirty="0">
                <a:solidFill>
                  <a:schemeClr val="bg1"/>
                </a:solidFill>
                <a:latin typeface="Franklin Gothic Book" panose="020B0503020102020204" pitchFamily="34" charset="0"/>
              </a:rPr>
              <a:t>Health can be influenced by behavioral, lifestyle, and environmental factors, along with genetics. Though we cannot change our genetic makeup, we can alter our behaviors  and learn to mange our environment so that we can prevent disease, or better manage an existing disease, to improve overall health. </a:t>
            </a:r>
          </a:p>
        </p:txBody>
      </p:sp>
      <p:sp>
        <p:nvSpPr>
          <p:cNvPr id="17" name="TextBox 16"/>
          <p:cNvSpPr txBox="1"/>
          <p:nvPr/>
        </p:nvSpPr>
        <p:spPr>
          <a:xfrm>
            <a:off x="153946" y="5674680"/>
            <a:ext cx="1968260" cy="369332"/>
          </a:xfrm>
          <a:prstGeom prst="rect">
            <a:avLst/>
          </a:prstGeom>
          <a:noFill/>
        </p:spPr>
        <p:txBody>
          <a:bodyPr wrap="square" rtlCol="0">
            <a:spAutoFit/>
          </a:bodyPr>
          <a:lstStyle/>
          <a:p>
            <a:r>
              <a:rPr lang="en-US" dirty="0">
                <a:solidFill>
                  <a:schemeClr val="tx1">
                    <a:lumMod val="65000"/>
                    <a:lumOff val="35000"/>
                  </a:schemeClr>
                </a:solidFill>
                <a:latin typeface="Franklin Gothic Demi" panose="020B0703020102020204" pitchFamily="34" charset="0"/>
              </a:rPr>
              <a:t>DID YOU KNOW?</a:t>
            </a:r>
          </a:p>
        </p:txBody>
      </p:sp>
      <p:sp>
        <p:nvSpPr>
          <p:cNvPr id="18" name="TextBox 17"/>
          <p:cNvSpPr txBox="1"/>
          <p:nvPr/>
        </p:nvSpPr>
        <p:spPr>
          <a:xfrm>
            <a:off x="304800" y="6215015"/>
            <a:ext cx="1524000" cy="2492990"/>
          </a:xfrm>
          <a:prstGeom prst="rect">
            <a:avLst/>
          </a:prstGeom>
          <a:noFill/>
        </p:spPr>
        <p:txBody>
          <a:bodyPr wrap="square" rtlCol="0">
            <a:spAutoFit/>
          </a:bodyPr>
          <a:lstStyle/>
          <a:p>
            <a:r>
              <a:rPr lang="en-US" sz="1200" i="1" dirty="0">
                <a:solidFill>
                  <a:schemeClr val="tx1">
                    <a:lumMod val="65000"/>
                    <a:lumOff val="35000"/>
                  </a:schemeClr>
                </a:solidFill>
                <a:latin typeface="Franklin Gothic Book" panose="020B0503020102020204" pitchFamily="34" charset="0"/>
              </a:rPr>
              <a:t>Risky behaviors, such as lack of exercise or physical activity, poor nutrition, tobacco use, and drinking too much alcohol cause much of the suffering and early death related to chronic disease. </a:t>
            </a:r>
          </a:p>
          <a:p>
            <a:endParaRPr lang="en-US" sz="1200" i="1" dirty="0">
              <a:solidFill>
                <a:schemeClr val="tx1">
                  <a:lumMod val="65000"/>
                  <a:lumOff val="35000"/>
                </a:schemeClr>
              </a:solidFill>
              <a:latin typeface="Franklin Gothic Book" panose="020B0503020102020204" pitchFamily="34" charset="0"/>
            </a:endParaRPr>
          </a:p>
          <a:p>
            <a:r>
              <a:rPr lang="en-US" sz="1200" dirty="0">
                <a:solidFill>
                  <a:schemeClr val="tx1">
                    <a:lumMod val="65000"/>
                    <a:lumOff val="35000"/>
                  </a:schemeClr>
                </a:solidFill>
                <a:latin typeface="Franklin Gothic Book" panose="020B0503020102020204" pitchFamily="34" charset="0"/>
              </a:rPr>
              <a:t> –CDC, 2009</a:t>
            </a:r>
          </a:p>
        </p:txBody>
      </p:sp>
      <p:sp>
        <p:nvSpPr>
          <p:cNvPr id="19" name="TextBox 18"/>
          <p:cNvSpPr txBox="1"/>
          <p:nvPr/>
        </p:nvSpPr>
        <p:spPr>
          <a:xfrm>
            <a:off x="2352675" y="5269082"/>
            <a:ext cx="4076700" cy="369332"/>
          </a:xfrm>
          <a:prstGeom prst="rect">
            <a:avLst/>
          </a:prstGeom>
          <a:noFill/>
        </p:spPr>
        <p:txBody>
          <a:bodyPr wrap="square" rtlCol="0">
            <a:spAutoFit/>
          </a:bodyPr>
          <a:lstStyle/>
          <a:p>
            <a:r>
              <a:rPr lang="en-US" dirty="0">
                <a:solidFill>
                  <a:schemeClr val="bg1"/>
                </a:solidFill>
                <a:latin typeface="Franklin Gothic Demi" panose="020B0703020102020204" pitchFamily="34" charset="0"/>
              </a:rPr>
              <a:t>The Impact of Chronic Disease</a:t>
            </a:r>
          </a:p>
        </p:txBody>
      </p:sp>
      <p:sp>
        <p:nvSpPr>
          <p:cNvPr id="20" name="TextBox 19"/>
          <p:cNvSpPr txBox="1"/>
          <p:nvPr/>
        </p:nvSpPr>
        <p:spPr>
          <a:xfrm>
            <a:off x="2674620" y="5707476"/>
            <a:ext cx="4556760" cy="3200876"/>
          </a:xfrm>
          <a:prstGeom prst="rect">
            <a:avLst/>
          </a:prstGeom>
          <a:noFill/>
        </p:spPr>
        <p:txBody>
          <a:bodyPr wrap="square" rtlCol="0">
            <a:spAutoFit/>
          </a:bodyPr>
          <a:lstStyle/>
          <a:p>
            <a:r>
              <a:rPr lang="en-US" sz="1000" dirty="0">
                <a:solidFill>
                  <a:schemeClr val="bg1"/>
                </a:solidFill>
                <a:latin typeface="Franklin Gothic Book" panose="020B0503020102020204" pitchFamily="34" charset="0"/>
              </a:rPr>
              <a:t>Chronic diseases are among the most common and costly health problems in the United States. Heart disease and stroke, cancer, diabetes, arthritis, obesity, respiratory diseases, and oral conditions are among the major conditions that affect our nation. </a:t>
            </a:r>
          </a:p>
          <a:p>
            <a:endParaRPr lang="en-US" sz="1000" dirty="0">
              <a:solidFill>
                <a:schemeClr val="bg1"/>
              </a:solidFill>
              <a:latin typeface="Franklin Gothic Book" panose="020B0503020102020204" pitchFamily="34" charset="0"/>
            </a:endParaRPr>
          </a:p>
          <a:p>
            <a:r>
              <a:rPr lang="en-US" sz="1000" dirty="0">
                <a:solidFill>
                  <a:schemeClr val="bg1"/>
                </a:solidFill>
                <a:latin typeface="Franklin Gothic Book" panose="020B0503020102020204" pitchFamily="34" charset="0"/>
              </a:rPr>
              <a:t>Chronic and mental health conditions make up more than 86% of the nation’s $2.7 trillion annual health care expenditures. In 2006, the United States health care expenditure was over $7,000 per person. This was more than twice the average of 29 other developed countries. Despite the additional spending, the average life expectancy in the United States is far below many other nations. </a:t>
            </a:r>
          </a:p>
          <a:p>
            <a:endParaRPr lang="en-US" sz="1000" dirty="0">
              <a:solidFill>
                <a:schemeClr val="bg1"/>
              </a:solidFill>
              <a:latin typeface="Franklin Gothic Book" panose="020B0503020102020204" pitchFamily="34" charset="0"/>
            </a:endParaRPr>
          </a:p>
          <a:p>
            <a:r>
              <a:rPr lang="en-US" sz="1000" dirty="0">
                <a:solidFill>
                  <a:schemeClr val="bg1"/>
                </a:solidFill>
                <a:latin typeface="Franklin Gothic Book" panose="020B0503020102020204" pitchFamily="34" charset="0"/>
              </a:rPr>
              <a:t>As of 2012, about half of all US adults were living with at least one chronic condition and about 1 in 4 adults had two or more chronic health conditions. 7 of the top 10 causes of US deaths in 2014 were chronic diseases. Heart disease and cancer accounted for nearly 46% of all deaths. Chronic disease is most prevalent among racial and ethnic minority populations. For example, heart disease death rates are higher among African Americans than whites. Diabetes rates are higher among American Indians and Alaska Natives than whites. </a:t>
            </a:r>
          </a:p>
          <a:p>
            <a:endParaRPr lang="en-US" sz="1100" dirty="0">
              <a:solidFill>
                <a:schemeClr val="bg1"/>
              </a:solidFill>
              <a:latin typeface="Franklin Gothic Book" panose="020B0503020102020204" pitchFamily="34" charset="0"/>
            </a:endParaRPr>
          </a:p>
          <a:p>
            <a:endParaRPr lang="en-US" sz="1100" dirty="0">
              <a:solidFill>
                <a:schemeClr val="bg1"/>
              </a:solidFill>
              <a:latin typeface="Franklin Gothic Book" panose="020B0503020102020204" pitchFamily="34" charset="0"/>
            </a:endParaRPr>
          </a:p>
        </p:txBody>
      </p:sp>
      <p:sp>
        <p:nvSpPr>
          <p:cNvPr id="21" name="Rectangle 20"/>
          <p:cNvSpPr/>
          <p:nvPr/>
        </p:nvSpPr>
        <p:spPr>
          <a:xfrm>
            <a:off x="5708493" y="8899994"/>
            <a:ext cx="1907894" cy="338554"/>
          </a:xfrm>
          <a:prstGeom prst="rect">
            <a:avLst/>
          </a:prstGeom>
        </p:spPr>
        <p:txBody>
          <a:bodyPr wrap="none">
            <a:spAutoFit/>
          </a:bodyPr>
          <a:lstStyle/>
          <a:p>
            <a:pPr lvl="0" algn="r"/>
            <a:r>
              <a:rPr lang="en-US" sz="800" dirty="0">
                <a:solidFill>
                  <a:prstClr val="white"/>
                </a:solidFill>
                <a:latin typeface="Franklin Gothic Demi" pitchFamily="34" charset="0"/>
              </a:rPr>
              <a:t>Source: </a:t>
            </a:r>
            <a:r>
              <a:rPr lang="en-US" sz="800" dirty="0">
                <a:solidFill>
                  <a:prstClr val="white"/>
                </a:solidFill>
                <a:latin typeface="Franklin Gothic Book" pitchFamily="34" charset="0"/>
              </a:rPr>
              <a:t>CDC, 2017. 1.0.07.26.2017KY</a:t>
            </a:r>
          </a:p>
          <a:p>
            <a:pPr lvl="0" algn="r"/>
            <a:r>
              <a:rPr lang="en-US" sz="800" dirty="0">
                <a:solidFill>
                  <a:prstClr val="white"/>
                </a:solidFill>
                <a:latin typeface="Franklin Gothic Book" pitchFamily="34" charset="0"/>
              </a:rPr>
              <a:t>CDC, 2009. 1.0.07.26.2017KY</a:t>
            </a:r>
          </a:p>
        </p:txBody>
      </p:sp>
      <p:sp>
        <p:nvSpPr>
          <p:cNvPr id="22" name="object 18"/>
          <p:cNvSpPr txBox="1">
            <a:spLocks noGrp="1"/>
          </p:cNvSpPr>
          <p:nvPr>
            <p:ph type="ftr" sz="quarter" idx="4294967295"/>
          </p:nvPr>
        </p:nvSpPr>
        <p:spPr>
          <a:xfrm>
            <a:off x="1412150" y="9581643"/>
            <a:ext cx="4800600" cy="370614"/>
          </a:xfrm>
          <a:prstGeom prst="rect">
            <a:avLst/>
          </a:prstGeom>
        </p:spPr>
        <p:txBody>
          <a:bodyPr vert="horz" wrap="square" lIns="0" tIns="1270" rIns="0" bIns="0" rtlCol="0">
            <a:spAutoFit/>
          </a:bodyPr>
          <a:lstStyle/>
          <a:p>
            <a:pPr marL="12700">
              <a:lnSpc>
                <a:spcPct val="100000"/>
              </a:lnSpc>
              <a:spcBef>
                <a:spcPts val="10"/>
              </a:spcBef>
            </a:pPr>
            <a:r>
              <a:rPr lang="en-US" spc="-5" dirty="0">
                <a:solidFill>
                  <a:schemeClr val="tx1">
                    <a:lumMod val="65000"/>
                    <a:lumOff val="35000"/>
                  </a:schemeClr>
                </a:solidFill>
                <a:latin typeface="Franklin Gothic Book" panose="020B0503020102020204" pitchFamily="34" charset="0"/>
              </a:rPr>
              <a:t>2333 Northwestern Ave. Ste 114 </a:t>
            </a:r>
            <a:r>
              <a:rPr spc="-5" dirty="0">
                <a:solidFill>
                  <a:schemeClr val="tx1">
                    <a:lumMod val="65000"/>
                    <a:lumOff val="35000"/>
                  </a:schemeClr>
                </a:solidFill>
                <a:latin typeface="Franklin Gothic Book" panose="020B0503020102020204" pitchFamily="34" charset="0"/>
              </a:rPr>
              <a:t>• </a:t>
            </a:r>
            <a:r>
              <a:rPr lang="en-US" spc="-5" dirty="0">
                <a:solidFill>
                  <a:schemeClr val="tx1">
                    <a:lumMod val="65000"/>
                    <a:lumOff val="35000"/>
                  </a:schemeClr>
                </a:solidFill>
                <a:latin typeface="Franklin Gothic Book" panose="020B0503020102020204" pitchFamily="34" charset="0"/>
              </a:rPr>
              <a:t>Racine, WI. </a:t>
            </a:r>
            <a:br>
              <a:rPr lang="en-US" spc="-5" dirty="0">
                <a:solidFill>
                  <a:schemeClr val="tx1">
                    <a:lumMod val="65000"/>
                    <a:lumOff val="35000"/>
                  </a:schemeClr>
                </a:solidFill>
                <a:latin typeface="Franklin Gothic Book" panose="020B0503020102020204" pitchFamily="34" charset="0"/>
              </a:rPr>
            </a:br>
            <a:r>
              <a:rPr lang="en-US" spc="-5" dirty="0">
                <a:solidFill>
                  <a:schemeClr val="tx1">
                    <a:lumMod val="65000"/>
                    <a:lumOff val="35000"/>
                  </a:schemeClr>
                </a:solidFill>
                <a:latin typeface="Franklin Gothic Book" panose="020B0503020102020204" pitchFamily="34" charset="0"/>
              </a:rPr>
              <a:t>To Schedule Call: </a:t>
            </a:r>
            <a:r>
              <a:rPr lang="en-US" b="1" spc="-5" dirty="0">
                <a:solidFill>
                  <a:schemeClr val="tx1">
                    <a:lumMod val="65000"/>
                    <a:lumOff val="35000"/>
                  </a:schemeClr>
                </a:solidFill>
                <a:latin typeface="Franklin Gothic Book" panose="020B0503020102020204" pitchFamily="34" charset="0"/>
              </a:rPr>
              <a:t>866-959-9355</a:t>
            </a:r>
            <a:endParaRPr b="1" spc="-5" dirty="0">
              <a:solidFill>
                <a:schemeClr val="tx1">
                  <a:lumMod val="65000"/>
                  <a:lumOff val="35000"/>
                </a:schemeClr>
              </a:solidFill>
              <a:latin typeface="Franklin Gothic Book" panose="020B0503020102020204" pitchFamily="34" charset="0"/>
            </a:endParaRPr>
          </a:p>
        </p:txBody>
      </p:sp>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321" y="308144"/>
            <a:ext cx="2135299" cy="738870"/>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853" y="9424613"/>
            <a:ext cx="1848446" cy="467618"/>
          </a:xfrm>
          <a:prstGeom prst="rect">
            <a:avLst/>
          </a:prstGeom>
        </p:spPr>
      </p:pic>
    </p:spTree>
    <p:extLst>
      <p:ext uri="{BB962C8B-B14F-4D97-AF65-F5344CB8AC3E}">
        <p14:creationId xmlns:p14="http://schemas.microsoft.com/office/powerpoint/2010/main" val="373734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459" t="-329" r="26850" b="329"/>
          <a:stretch/>
        </p:blipFill>
        <p:spPr bwMode="auto">
          <a:xfrm>
            <a:off x="-35944" y="-31333"/>
            <a:ext cx="2807900" cy="343597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Q:\_MARKETING LIBRARY\LOGOS\MAIN Healthstat Logo\HS_Logo_Trademark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9448800"/>
            <a:ext cx="2053787" cy="5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5944" y="3429000"/>
            <a:ext cx="4988944" cy="5943600"/>
          </a:xfrm>
          <a:prstGeom prst="rect">
            <a:avLst/>
          </a:prstGeom>
          <a:solidFill>
            <a:srgbClr val="2A568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88943" y="3429000"/>
            <a:ext cx="2783457" cy="4242852"/>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71957" y="-82666"/>
            <a:ext cx="5000443" cy="3510951"/>
          </a:xfrm>
          <a:prstGeom prst="rect">
            <a:avLst/>
          </a:prstGeom>
          <a:solidFill>
            <a:srgbClr val="6BB04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988945" y="7671852"/>
            <a:ext cx="2783455" cy="1693558"/>
          </a:xfrm>
          <a:prstGeom prst="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50255" y="228600"/>
            <a:ext cx="4722559" cy="3593291"/>
          </a:xfrm>
          <a:prstGeom prst="rect">
            <a:avLst/>
          </a:prstGeom>
          <a:noFill/>
        </p:spPr>
        <p:txBody>
          <a:bodyPr wrap="square" rtlCol="0">
            <a:spAutoFit/>
          </a:bodyPr>
          <a:lstStyle/>
          <a:p>
            <a:pPr lvl="0"/>
            <a:r>
              <a:rPr lang="en-US" dirty="0">
                <a:solidFill>
                  <a:prstClr val="white"/>
                </a:solidFill>
                <a:latin typeface="Franklin Gothic Demi" panose="020B0703020102020204" pitchFamily="34" charset="0"/>
              </a:rPr>
              <a:t>The Powers of Prevention</a:t>
            </a:r>
            <a:endParaRPr lang="en-US" sz="1000" dirty="0">
              <a:solidFill>
                <a:schemeClr val="bg1"/>
              </a:solidFill>
              <a:latin typeface="Franklin Gothic Book" panose="020B0503020102020204" pitchFamily="34" charset="0"/>
            </a:endParaRPr>
          </a:p>
          <a:p>
            <a:pPr lvl="0"/>
            <a:endParaRPr lang="en-US" sz="1000" dirty="0">
              <a:solidFill>
                <a:schemeClr val="bg1"/>
              </a:solidFill>
              <a:latin typeface="Franklin Gothic Book" panose="020B0503020102020204" pitchFamily="34" charset="0"/>
            </a:endParaRPr>
          </a:p>
          <a:p>
            <a:r>
              <a:rPr lang="en-US" sz="1000" dirty="0">
                <a:solidFill>
                  <a:schemeClr val="bg1"/>
                </a:solidFill>
                <a:latin typeface="Franklin Gothic Book" panose="020B0503020102020204" pitchFamily="34" charset="0"/>
              </a:rPr>
              <a:t>Did you know regardless of being the most common health problems, chronic diseases are the most preventable of health problems? According to The World Health Organization, if the major risk factors for chronic disease were prevented, at least 80% of all heart disease, stroke, and type 2 diabetes cases would be avoided and more than 40% of all cancer cases would be avoided.</a:t>
            </a:r>
          </a:p>
          <a:p>
            <a:endParaRPr lang="en-US" sz="1000" dirty="0">
              <a:solidFill>
                <a:schemeClr val="bg1"/>
              </a:solidFill>
              <a:latin typeface="Franklin Gothic Book" panose="020B0503020102020204" pitchFamily="34" charset="0"/>
            </a:endParaRPr>
          </a:p>
          <a:p>
            <a:r>
              <a:rPr lang="en-US" sz="1000" dirty="0">
                <a:solidFill>
                  <a:schemeClr val="bg1"/>
                </a:solidFill>
                <a:latin typeface="Franklin Gothic Book" panose="020B0503020102020204" pitchFamily="34" charset="0"/>
              </a:rPr>
              <a:t>Most US adults have more than one of the following risk factors for chronic disease:</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High blood pressure.</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Tobacco use and exposure to secondhand smoke.</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Obesity (high body mass index).</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Physical inactivity.</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Excessive alcohol use.</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Diets low in fruits and vegetables.</a:t>
            </a:r>
          </a:p>
          <a:p>
            <a:pPr marL="1085850" lvl="2" indent="-171450">
              <a:buFont typeface="Arial" panose="020B0604020202020204" pitchFamily="34" charset="0"/>
              <a:buChar char="•"/>
            </a:pPr>
            <a:r>
              <a:rPr lang="en-US" sz="1000" dirty="0">
                <a:solidFill>
                  <a:schemeClr val="bg1"/>
                </a:solidFill>
                <a:latin typeface="Franklin Gothic Book" panose="020B0503020102020204" pitchFamily="34" charset="0"/>
              </a:rPr>
              <a:t>Diets high in sodium and saturated fats.</a:t>
            </a:r>
          </a:p>
          <a:p>
            <a:endParaRPr lang="en-US" sz="1100" dirty="0">
              <a:solidFill>
                <a:schemeClr val="bg1"/>
              </a:solidFill>
              <a:latin typeface="Franklin Gothic Book" panose="020B0503020102020204" pitchFamily="34" charset="0"/>
            </a:endParaRPr>
          </a:p>
          <a:p>
            <a:endParaRPr lang="en-US" sz="1000" b="1" dirty="0">
              <a:solidFill>
                <a:schemeClr val="bg1"/>
              </a:solidFill>
              <a:latin typeface="Franklin Gothic Book" panose="020B0503020102020204" pitchFamily="34" charset="0"/>
            </a:endParaRPr>
          </a:p>
          <a:p>
            <a:endParaRPr lang="en-US" sz="1050" dirty="0">
              <a:solidFill>
                <a:schemeClr val="bg1"/>
              </a:solidFill>
              <a:latin typeface="Franklin Gothic Book" panose="020B0503020102020204" pitchFamily="34" charset="0"/>
            </a:endParaRPr>
          </a:p>
          <a:p>
            <a:pPr marL="171450" lvl="0" indent="-171450">
              <a:buFont typeface="Arial" panose="020B0604020202020204" pitchFamily="34" charset="0"/>
              <a:buChar char="•"/>
            </a:pPr>
            <a:endParaRPr lang="en-US" sz="1000" dirty="0">
              <a:solidFill>
                <a:schemeClr val="bg1"/>
              </a:solidFill>
              <a:latin typeface="Franklin Gothic Book" panose="020B0503020102020204" pitchFamily="34" charset="0"/>
            </a:endParaRPr>
          </a:p>
          <a:p>
            <a:pPr lvl="0"/>
            <a:endParaRPr lang="en-US" dirty="0">
              <a:solidFill>
                <a:prstClr val="white"/>
              </a:solidFill>
              <a:latin typeface="Franklin Gothic Demi" panose="020B0703020102020204" pitchFamily="34" charset="0"/>
            </a:endParaRPr>
          </a:p>
        </p:txBody>
      </p:sp>
      <p:sp>
        <p:nvSpPr>
          <p:cNvPr id="18" name="TextBox 17"/>
          <p:cNvSpPr txBox="1"/>
          <p:nvPr/>
        </p:nvSpPr>
        <p:spPr>
          <a:xfrm>
            <a:off x="239751" y="3437474"/>
            <a:ext cx="4437554" cy="6524863"/>
          </a:xfrm>
          <a:prstGeom prst="rect">
            <a:avLst/>
          </a:prstGeom>
          <a:noFill/>
        </p:spPr>
        <p:txBody>
          <a:bodyPr wrap="square" rtlCol="0">
            <a:spAutoFit/>
          </a:bodyPr>
          <a:lstStyle/>
          <a:p>
            <a:r>
              <a:rPr lang="en-US" dirty="0">
                <a:solidFill>
                  <a:schemeClr val="bg1"/>
                </a:solidFill>
                <a:latin typeface="Franklin Gothic Demi" panose="020B0703020102020204" pitchFamily="34" charset="0"/>
              </a:rPr>
              <a:t>Preventing and Managing Chronic Disease</a:t>
            </a:r>
          </a:p>
          <a:p>
            <a:endParaRPr lang="en-US" sz="1000" dirty="0">
              <a:solidFill>
                <a:schemeClr val="bg1"/>
              </a:solidFill>
              <a:latin typeface="Franklin Gothic Book" panose="020B0503020102020204" pitchFamily="34" charset="0"/>
            </a:endParaRPr>
          </a:p>
          <a:p>
            <a:r>
              <a:rPr lang="en-US" sz="1000" b="1" dirty="0">
                <a:solidFill>
                  <a:schemeClr val="bg1"/>
                </a:solidFill>
                <a:latin typeface="Franklin Gothic Book" panose="020B0503020102020204" pitchFamily="34" charset="0"/>
              </a:rPr>
              <a:t>Quit Smoking</a:t>
            </a:r>
          </a:p>
          <a:p>
            <a:r>
              <a:rPr lang="en-US" sz="1000" dirty="0">
                <a:solidFill>
                  <a:schemeClr val="bg1"/>
                </a:solidFill>
                <a:latin typeface="Franklin Gothic Book" panose="020B0503020102020204" pitchFamily="34" charset="0"/>
              </a:rPr>
              <a:t>Heart attack risk begins to drop and lung function begins to improve in just 2- weeks to 3-months after quitting. One year after quitting, increased risk for heart disease is cut in half. 10 years after quitting, the lung cancer death rate is about half that of a current smoker. Fifteen years after quitting, an ex-smoker’s risk for heart disease is about the same as that of a lifelong nonsmoker.</a:t>
            </a:r>
          </a:p>
          <a:p>
            <a:endParaRPr lang="en-US" sz="1000" dirty="0">
              <a:solidFill>
                <a:schemeClr val="bg1"/>
              </a:solidFill>
              <a:latin typeface="Franklin Gothic Book" panose="020B0503020102020204" pitchFamily="34" charset="0"/>
            </a:endParaRPr>
          </a:p>
          <a:p>
            <a:r>
              <a:rPr lang="en-US" sz="1000" b="1" dirty="0">
                <a:solidFill>
                  <a:schemeClr val="bg1"/>
                </a:solidFill>
                <a:latin typeface="Franklin Gothic Book" panose="020B0503020102020204" pitchFamily="34" charset="0"/>
              </a:rPr>
              <a:t>Focus on Diet and Exercise</a:t>
            </a:r>
          </a:p>
          <a:p>
            <a:r>
              <a:rPr lang="en-US" sz="1000" dirty="0">
                <a:solidFill>
                  <a:schemeClr val="bg1"/>
                </a:solidFill>
                <a:latin typeface="Franklin Gothic Book" panose="020B0503020102020204" pitchFamily="34" charset="0"/>
              </a:rPr>
              <a:t>For those who are at risk, the onset of type 2 diabetes can be prevented or delayed by maintaining a weight loss of 5%–7% through healthy diet and regular exercise. Participating in at least 150 minutes of physical activity per week is considered regular exercise. Speak with a dietitian to find a eating plan appropriate for your preferences and needs. </a:t>
            </a:r>
          </a:p>
          <a:p>
            <a:endParaRPr lang="en-US" sz="1000" dirty="0">
              <a:solidFill>
                <a:schemeClr val="bg1"/>
              </a:solidFill>
              <a:latin typeface="Franklin Gothic Book" panose="020B0503020102020204" pitchFamily="34" charset="0"/>
            </a:endParaRPr>
          </a:p>
          <a:p>
            <a:r>
              <a:rPr lang="en-US" sz="1000" b="1" dirty="0">
                <a:solidFill>
                  <a:schemeClr val="bg1"/>
                </a:solidFill>
                <a:latin typeface="Franklin Gothic Book" panose="020B0503020102020204" pitchFamily="34" charset="0"/>
              </a:rPr>
              <a:t>Know Your Numbers</a:t>
            </a:r>
          </a:p>
          <a:p>
            <a:r>
              <a:rPr lang="en-US" sz="1000" dirty="0">
                <a:solidFill>
                  <a:schemeClr val="bg1"/>
                </a:solidFill>
                <a:latin typeface="Franklin Gothic Book" panose="020B0503020102020204" pitchFamily="34" charset="0"/>
              </a:rPr>
              <a:t>Keeping up to date on your A1c, blood pressure, and cholesterol levels can help prevent or manage complications such as diabetes and heart disease.  Cardiovascular disease deaths can be reduced by 25% with a 12- to 13-point reduction in systolic blood pressure. Risk for coronary heart disease can be reduced by 30% with a 10% decrease in total cholesterol levels. Every percentage point drop in A1c blood test results can reduce the risk of diabetes related complications (eye, kidney, and nerve diseases) by 40%. Eating a well-balanced and low-salt diet, limiting alcohol, staying physically active, maintaining a healthy weight, and taking medications properly are few ways to improve your A1c, blood pressure, and cholesterol levels. </a:t>
            </a:r>
          </a:p>
          <a:p>
            <a:endParaRPr lang="en-US" sz="1000" dirty="0">
              <a:solidFill>
                <a:schemeClr val="bg1"/>
              </a:solidFill>
              <a:latin typeface="Franklin Gothic Book" panose="020B0503020102020204" pitchFamily="34" charset="0"/>
            </a:endParaRPr>
          </a:p>
          <a:p>
            <a:r>
              <a:rPr lang="en-US" sz="1000" b="1" dirty="0">
                <a:solidFill>
                  <a:schemeClr val="bg1"/>
                </a:solidFill>
                <a:latin typeface="Franklin Gothic Book" panose="020B0503020102020204" pitchFamily="34" charset="0"/>
              </a:rPr>
              <a:t>Maintain Regular Screenings and Preventative Exams</a:t>
            </a:r>
          </a:p>
          <a:p>
            <a:r>
              <a:rPr lang="en-US" sz="1000" dirty="0">
                <a:solidFill>
                  <a:schemeClr val="bg1"/>
                </a:solidFill>
                <a:latin typeface="Franklin Gothic Book" panose="020B0503020102020204" pitchFamily="34" charset="0"/>
              </a:rPr>
              <a:t>A major part of preventing and managing chronic disease is early detection, when chances for treatment and cure are better. For example, when colorectal cancer is found early and treated, the 5-year relative survival rate is 90%. For women aged 40 years or older, mammograms every 12–33 months significantly reduce mortality from breast cancer. Talk with your healthcare provider for recommendations on screenings, exams, and vaccines. </a:t>
            </a:r>
          </a:p>
          <a:p>
            <a:endParaRPr lang="en-US" sz="1000" dirty="0">
              <a:solidFill>
                <a:schemeClr val="bg1"/>
              </a:solidFill>
              <a:latin typeface="Franklin Gothic Book" panose="020B0503020102020204" pitchFamily="34" charset="0"/>
            </a:endParaRPr>
          </a:p>
          <a:p>
            <a:pPr lvl="2"/>
            <a:endParaRPr lang="en-US" sz="1000" dirty="0">
              <a:solidFill>
                <a:schemeClr val="bg1"/>
              </a:solidFill>
              <a:latin typeface="Franklin Gothic Book" panose="020B0503020102020204" pitchFamily="34" charset="0"/>
            </a:endParaRPr>
          </a:p>
          <a:p>
            <a:pPr lvl="2"/>
            <a:endParaRPr lang="en-US" sz="1000" dirty="0">
              <a:solidFill>
                <a:schemeClr val="bg1"/>
              </a:solidFill>
              <a:latin typeface="Franklin Gothic Book" panose="020B0503020102020204" pitchFamily="34" charset="0"/>
            </a:endParaRPr>
          </a:p>
          <a:p>
            <a:pPr lvl="2"/>
            <a:endParaRPr lang="en-US" sz="1000" dirty="0">
              <a:solidFill>
                <a:schemeClr val="bg1"/>
              </a:solidFill>
              <a:latin typeface="Franklin Gothic Book" panose="020B0503020102020204" pitchFamily="34" charset="0"/>
            </a:endParaRPr>
          </a:p>
          <a:p>
            <a:endParaRPr lang="en-US" sz="1000" dirty="0">
              <a:solidFill>
                <a:schemeClr val="bg1"/>
              </a:solidFill>
              <a:latin typeface="Franklin Gothic Book" panose="020B0503020102020204" pitchFamily="34" charset="0"/>
            </a:endParaRPr>
          </a:p>
        </p:txBody>
      </p:sp>
      <p:sp>
        <p:nvSpPr>
          <p:cNvPr id="2" name="TextBox 1"/>
          <p:cNvSpPr txBox="1"/>
          <p:nvPr/>
        </p:nvSpPr>
        <p:spPr>
          <a:xfrm>
            <a:off x="5243935" y="8008832"/>
            <a:ext cx="2266943" cy="1015663"/>
          </a:xfrm>
          <a:prstGeom prst="rect">
            <a:avLst/>
          </a:prstGeom>
          <a:noFill/>
        </p:spPr>
        <p:txBody>
          <a:bodyPr wrap="square" rtlCol="0">
            <a:spAutoFit/>
          </a:bodyPr>
          <a:lstStyle/>
          <a:p>
            <a:r>
              <a:rPr lang="en-US" sz="1200" dirty="0">
                <a:solidFill>
                  <a:schemeClr val="bg1"/>
                </a:solidFill>
                <a:latin typeface="Franklin Gothic Book" panose="020B0503020102020204" pitchFamily="34" charset="0"/>
              </a:rPr>
              <a:t>By making healthy choices you may improve someone else's quality of life in addition to your own. You will set a healthy example for others to follow. </a:t>
            </a:r>
            <a:endParaRPr lang="en-US" sz="1600" dirty="0">
              <a:solidFill>
                <a:schemeClr val="bg1"/>
              </a:solidFill>
              <a:latin typeface="Franklin Gothic Book" panose="020B0503020102020204" pitchFamily="34" charset="0"/>
            </a:endParaRPr>
          </a:p>
        </p:txBody>
      </p:sp>
      <p:sp>
        <p:nvSpPr>
          <p:cNvPr id="3" name="TextBox 2"/>
          <p:cNvSpPr txBox="1"/>
          <p:nvPr/>
        </p:nvSpPr>
        <p:spPr>
          <a:xfrm>
            <a:off x="5154465" y="3592111"/>
            <a:ext cx="2356413" cy="4185761"/>
          </a:xfrm>
          <a:prstGeom prst="rect">
            <a:avLst/>
          </a:prstGeom>
          <a:noFill/>
        </p:spPr>
        <p:txBody>
          <a:bodyPr wrap="square" rtlCol="0">
            <a:spAutoFit/>
          </a:bodyPr>
          <a:lstStyle/>
          <a:p>
            <a:pPr algn="ctr"/>
            <a:r>
              <a:rPr lang="en-US" dirty="0">
                <a:solidFill>
                  <a:schemeClr val="tx1">
                    <a:lumMod val="65000"/>
                    <a:lumOff val="35000"/>
                  </a:schemeClr>
                </a:solidFill>
                <a:latin typeface="Franklin Gothic Demi" panose="020B0703020102020204" pitchFamily="34" charset="0"/>
              </a:rPr>
              <a:t>Is it time to</a:t>
            </a:r>
          </a:p>
          <a:p>
            <a:pPr algn="ctr"/>
            <a:r>
              <a:rPr lang="en-US" dirty="0">
                <a:solidFill>
                  <a:schemeClr val="tx1">
                    <a:lumMod val="65000"/>
                    <a:lumOff val="35000"/>
                  </a:schemeClr>
                </a:solidFill>
                <a:latin typeface="Franklin Gothic Demi" panose="020B0703020102020204" pitchFamily="34" charset="0"/>
              </a:rPr>
              <a:t>make a change?</a:t>
            </a:r>
          </a:p>
          <a:p>
            <a:pPr algn="ctr"/>
            <a:endParaRPr lang="en-US" sz="1000" dirty="0">
              <a:solidFill>
                <a:schemeClr val="tx1">
                  <a:lumMod val="65000"/>
                  <a:lumOff val="35000"/>
                </a:schemeClr>
              </a:solidFill>
              <a:latin typeface="Franklin Gothic Demi" panose="020B0703020102020204" pitchFamily="34" charset="0"/>
            </a:endParaRPr>
          </a:p>
          <a:p>
            <a:pPr algn="ctr"/>
            <a:r>
              <a:rPr lang="en-US" sz="1000" dirty="0">
                <a:solidFill>
                  <a:schemeClr val="tx1">
                    <a:lumMod val="65000"/>
                    <a:lumOff val="35000"/>
                  </a:schemeClr>
                </a:solidFill>
                <a:latin typeface="Franklin Gothic Demi" panose="020B0703020102020204" pitchFamily="34" charset="0"/>
              </a:rPr>
              <a:t>Consider this….</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How are your current behaviors affecting your health and the health of those close to you? </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What are the pros and cons to working towards a healthier behavior? </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Are there any barriers that you may need help overcoming in order to make a healthier change?</a:t>
            </a:r>
          </a:p>
          <a:p>
            <a:pPr marL="171450" indent="-171450">
              <a:buFont typeface="Arial" panose="020B0604020202020204" pitchFamily="34" charset="0"/>
              <a:buChar char="•"/>
            </a:pPr>
            <a:endParaRPr lang="en-US" sz="1000" dirty="0">
              <a:solidFill>
                <a:schemeClr val="tx1">
                  <a:lumMod val="65000"/>
                  <a:lumOff val="35000"/>
                </a:schemeClr>
              </a:solidFill>
              <a:latin typeface="Franklin Gothic Book" panose="020B0503020102020204" pitchFamily="34" charset="0"/>
            </a:endParaRPr>
          </a:p>
          <a:p>
            <a:pPr algn="ctr"/>
            <a:r>
              <a:rPr lang="en-US" sz="1000" dirty="0">
                <a:solidFill>
                  <a:schemeClr val="tx1">
                    <a:lumMod val="65000"/>
                    <a:lumOff val="35000"/>
                  </a:schemeClr>
                </a:solidFill>
                <a:latin typeface="Franklin Gothic Demi" panose="020B0703020102020204" pitchFamily="34" charset="0"/>
              </a:rPr>
              <a:t>Try this….</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Make a commitment to yourself and create an action plan for working towards a healthier behavior. </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Seek out support in health professionals, family, and friends to help overcome your barriers. </a:t>
            </a:r>
          </a:p>
          <a:p>
            <a:pPr marL="171450" indent="-171450">
              <a:buFont typeface="Arial" panose="020B0604020202020204" pitchFamily="34" charset="0"/>
              <a:buChar char="•"/>
            </a:pPr>
            <a:r>
              <a:rPr lang="en-US" sz="1000" dirty="0">
                <a:solidFill>
                  <a:schemeClr val="tx1">
                    <a:lumMod val="65000"/>
                    <a:lumOff val="35000"/>
                  </a:schemeClr>
                </a:solidFill>
                <a:latin typeface="Franklin Gothic Book" panose="020B0503020102020204" pitchFamily="34" charset="0"/>
              </a:rPr>
              <a:t>Reward yourself as you progress towards a heathier you!</a:t>
            </a:r>
          </a:p>
          <a:p>
            <a:pPr marL="171450" indent="-171450">
              <a:buFont typeface="Arial" panose="020B0604020202020204" pitchFamily="34" charset="0"/>
              <a:buChar char="•"/>
            </a:pPr>
            <a:endParaRPr lang="en-US" sz="1000" dirty="0">
              <a:solidFill>
                <a:schemeClr val="tx1">
                  <a:lumMod val="65000"/>
                  <a:lumOff val="35000"/>
                </a:schemeClr>
              </a:solidFill>
              <a:latin typeface="Franklin Gothic Book" panose="020B0503020102020204" pitchFamily="34" charset="0"/>
            </a:endParaRPr>
          </a:p>
          <a:p>
            <a:pPr marL="171450" indent="-171450">
              <a:buFont typeface="Arial" panose="020B0604020202020204" pitchFamily="34" charset="0"/>
              <a:buChar char="•"/>
            </a:pPr>
            <a:endParaRPr lang="en-US" sz="1000" dirty="0">
              <a:solidFill>
                <a:schemeClr val="tx1">
                  <a:lumMod val="65000"/>
                  <a:lumOff val="35000"/>
                </a:schemeClr>
              </a:solidFill>
              <a:latin typeface="Franklin Gothic Book" panose="020B0503020102020204" pitchFamily="34" charset="0"/>
            </a:endParaRPr>
          </a:p>
        </p:txBody>
      </p:sp>
      <p:sp>
        <p:nvSpPr>
          <p:cNvPr id="19" name="Rectangle 18"/>
          <p:cNvSpPr/>
          <p:nvPr/>
        </p:nvSpPr>
        <p:spPr>
          <a:xfrm>
            <a:off x="5683160" y="3075088"/>
            <a:ext cx="1919116" cy="215444"/>
          </a:xfrm>
          <a:prstGeom prst="rect">
            <a:avLst/>
          </a:prstGeom>
        </p:spPr>
        <p:txBody>
          <a:bodyPr wrap="none">
            <a:spAutoFit/>
          </a:bodyPr>
          <a:lstStyle/>
          <a:p>
            <a:pPr lvl="0" algn="r"/>
            <a:r>
              <a:rPr lang="en-US" sz="800" dirty="0">
                <a:solidFill>
                  <a:prstClr val="white"/>
                </a:solidFill>
                <a:latin typeface="Franklin Gothic Demi" pitchFamily="34" charset="0"/>
              </a:rPr>
              <a:t>Source: CDC</a:t>
            </a:r>
            <a:r>
              <a:rPr lang="en-US" sz="800" dirty="0">
                <a:solidFill>
                  <a:prstClr val="white"/>
                </a:solidFill>
                <a:latin typeface="Franklin Gothic Book" pitchFamily="34" charset="0"/>
              </a:rPr>
              <a:t>, 2015. 1.0.07.26.2017KY</a:t>
            </a:r>
          </a:p>
        </p:txBody>
      </p:sp>
      <p:sp>
        <p:nvSpPr>
          <p:cNvPr id="20" name="Rectangle 19"/>
          <p:cNvSpPr/>
          <p:nvPr/>
        </p:nvSpPr>
        <p:spPr>
          <a:xfrm>
            <a:off x="2934822" y="9072563"/>
            <a:ext cx="1919116" cy="215444"/>
          </a:xfrm>
          <a:prstGeom prst="rect">
            <a:avLst/>
          </a:prstGeom>
        </p:spPr>
        <p:txBody>
          <a:bodyPr wrap="none">
            <a:spAutoFit/>
          </a:bodyPr>
          <a:lstStyle/>
          <a:p>
            <a:pPr lvl="0" algn="r"/>
            <a:r>
              <a:rPr lang="en-US" sz="800" dirty="0">
                <a:solidFill>
                  <a:prstClr val="white"/>
                </a:solidFill>
                <a:latin typeface="Franklin Gothic Demi" pitchFamily="34" charset="0"/>
              </a:rPr>
              <a:t>Source: CDC</a:t>
            </a:r>
            <a:r>
              <a:rPr lang="en-US" sz="800" dirty="0">
                <a:solidFill>
                  <a:prstClr val="white"/>
                </a:solidFill>
                <a:latin typeface="Franklin Gothic Book" pitchFamily="34" charset="0"/>
              </a:rPr>
              <a:t>, 2009. 1.0.07.26.2017KY</a:t>
            </a:r>
          </a:p>
        </p:txBody>
      </p:sp>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9751" y="9438845"/>
            <a:ext cx="1848446" cy="467618"/>
          </a:xfrm>
          <a:prstGeom prst="rect">
            <a:avLst/>
          </a:prstGeom>
        </p:spPr>
      </p:pic>
      <p:sp>
        <p:nvSpPr>
          <p:cNvPr id="22" name="object 18"/>
          <p:cNvSpPr txBox="1">
            <a:spLocks noGrp="1"/>
          </p:cNvSpPr>
          <p:nvPr>
            <p:ph type="ftr" sz="quarter" idx="4294967295"/>
          </p:nvPr>
        </p:nvSpPr>
        <p:spPr>
          <a:xfrm>
            <a:off x="1976089" y="9508041"/>
            <a:ext cx="3686289" cy="370614"/>
          </a:xfrm>
          <a:prstGeom prst="rect">
            <a:avLst/>
          </a:prstGeom>
        </p:spPr>
        <p:txBody>
          <a:bodyPr vert="horz" wrap="square" lIns="0" tIns="1270" rIns="0" bIns="0" rtlCol="0">
            <a:spAutoFit/>
          </a:bodyPr>
          <a:lstStyle/>
          <a:p>
            <a:pPr marL="12700">
              <a:lnSpc>
                <a:spcPct val="100000"/>
              </a:lnSpc>
              <a:spcBef>
                <a:spcPts val="10"/>
              </a:spcBef>
            </a:pPr>
            <a:r>
              <a:rPr lang="en-US" spc="-5" dirty="0">
                <a:solidFill>
                  <a:schemeClr val="tx1">
                    <a:lumMod val="65000"/>
                    <a:lumOff val="35000"/>
                  </a:schemeClr>
                </a:solidFill>
                <a:latin typeface="Franklin Gothic Book" panose="020B0503020102020204" pitchFamily="34" charset="0"/>
              </a:rPr>
              <a:t>2333 Northwestern Ave. Ste 114 </a:t>
            </a:r>
            <a:r>
              <a:rPr spc="-5" dirty="0">
                <a:solidFill>
                  <a:schemeClr val="tx1">
                    <a:lumMod val="65000"/>
                    <a:lumOff val="35000"/>
                  </a:schemeClr>
                </a:solidFill>
                <a:latin typeface="Franklin Gothic Book" panose="020B0503020102020204" pitchFamily="34" charset="0"/>
              </a:rPr>
              <a:t>• </a:t>
            </a:r>
            <a:r>
              <a:rPr lang="en-US" spc="-5" dirty="0">
                <a:solidFill>
                  <a:schemeClr val="tx1">
                    <a:lumMod val="65000"/>
                    <a:lumOff val="35000"/>
                  </a:schemeClr>
                </a:solidFill>
                <a:latin typeface="Franklin Gothic Book" panose="020B0503020102020204" pitchFamily="34" charset="0"/>
              </a:rPr>
              <a:t>Racine, WI. </a:t>
            </a:r>
            <a:br>
              <a:rPr lang="en-US" spc="-5" dirty="0">
                <a:solidFill>
                  <a:schemeClr val="tx1">
                    <a:lumMod val="65000"/>
                    <a:lumOff val="35000"/>
                  </a:schemeClr>
                </a:solidFill>
                <a:latin typeface="Franklin Gothic Book" panose="020B0503020102020204" pitchFamily="34" charset="0"/>
              </a:rPr>
            </a:br>
            <a:r>
              <a:rPr lang="en-US" spc="-5" dirty="0">
                <a:solidFill>
                  <a:schemeClr val="tx1">
                    <a:lumMod val="65000"/>
                    <a:lumOff val="35000"/>
                  </a:schemeClr>
                </a:solidFill>
                <a:latin typeface="Franklin Gothic Book" panose="020B0503020102020204" pitchFamily="34" charset="0"/>
              </a:rPr>
              <a:t>To Schedule Call: </a:t>
            </a:r>
            <a:r>
              <a:rPr lang="en-US" b="1" spc="-5" dirty="0">
                <a:solidFill>
                  <a:schemeClr val="tx1">
                    <a:lumMod val="65000"/>
                    <a:lumOff val="35000"/>
                  </a:schemeClr>
                </a:solidFill>
                <a:latin typeface="Franklin Gothic Book" panose="020B0503020102020204" pitchFamily="34" charset="0"/>
              </a:rPr>
              <a:t>866-959-9355</a:t>
            </a:r>
            <a:endParaRPr b="1" spc="-5" dirty="0">
              <a:solidFill>
                <a:schemeClr val="tx1">
                  <a:lumMod val="65000"/>
                  <a:lumOff val="35000"/>
                </a:schemeClr>
              </a:solidFill>
              <a:latin typeface="Franklin Gothic Book" panose="020B0503020102020204" pitchFamily="34" charset="0"/>
            </a:endParaRPr>
          </a:p>
        </p:txBody>
      </p:sp>
    </p:spTree>
    <p:extLst>
      <p:ext uri="{BB962C8B-B14F-4D97-AF65-F5344CB8AC3E}">
        <p14:creationId xmlns:p14="http://schemas.microsoft.com/office/powerpoint/2010/main" val="260067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3612</TotalTime>
  <Words>1025</Words>
  <Application>Microsoft Office PowerPoint</Application>
  <PresentationFormat>Custom</PresentationFormat>
  <Paragraphs>66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Franklin Gothic Book</vt:lpstr>
      <vt:lpstr>Franklin Gothic Demi</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Mobley</dc:creator>
  <cp:lastModifiedBy>Laura Waller</cp:lastModifiedBy>
  <cp:revision>184</cp:revision>
  <cp:lastPrinted>2017-08-29T19:57:00Z</cp:lastPrinted>
  <dcterms:created xsi:type="dcterms:W3CDTF">2016-11-08T17:35:28Z</dcterms:created>
  <dcterms:modified xsi:type="dcterms:W3CDTF">2017-08-29T19:58:25Z</dcterms:modified>
</cp:coreProperties>
</file>